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72" r:id="rId15"/>
    <p:sldId id="273" r:id="rId16"/>
    <p:sldId id="276" r:id="rId17"/>
    <p:sldId id="275" r:id="rId18"/>
    <p:sldId id="274" r:id="rId19"/>
    <p:sldId id="277" r:id="rId20"/>
    <p:sldId id="278" r:id="rId21"/>
    <p:sldId id="282" r:id="rId22"/>
    <p:sldId id="281" r:id="rId23"/>
    <p:sldId id="280" r:id="rId24"/>
    <p:sldId id="283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4BDC-6A9B-46AB-B369-47583396EAAA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92A65-9E7F-4EE6-997A-70F42799B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55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3C8E6D0-E975-4D4F-AC68-9C72DCE1F1A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C30B91F7-A028-4E7C-B408-DA56103CBF8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6192688" cy="1080120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5400" dirty="0" smtClean="0">
                <a:effectLst/>
              </a:rPr>
              <a:t/>
            </a:r>
            <a:br>
              <a:rPr lang="ru-RU" sz="5400" dirty="0" smtClean="0">
                <a:effectLst/>
              </a:rPr>
            </a:br>
            <a:r>
              <a:rPr lang="ru-RU" sz="5400" dirty="0" smtClean="0">
                <a:effectLst/>
              </a:rPr>
              <a:t/>
            </a:r>
            <a:br>
              <a:rPr lang="ru-RU" sz="5400" dirty="0" smtClean="0">
                <a:effectLst/>
              </a:rPr>
            </a:b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8785" y="3669124"/>
            <a:ext cx="612068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«Профилактика негативных психологических последствий у психологов после участия в оказании ЭПП».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00359E"/>
                </a:solidFill>
                <a:latin typeface="Franklin Gothic Medium"/>
                <a:ea typeface="+mj-ea"/>
                <a:cs typeface="+mj-cs"/>
              </a:rPr>
              <a:t> </a:t>
            </a:r>
            <a:r>
              <a:rPr lang="ru-RU" sz="2400" b="1" dirty="0"/>
              <a:t>Южный филиал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/>
              <a:t>ФКУ ЦЭПП МЧС России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68" y="1181543"/>
            <a:ext cx="171926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9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00608"/>
            <a:ext cx="9144000" cy="80811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Практическая готовность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7903840" cy="2016222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2070100" algn="l"/>
              </a:tabLst>
            </a:pPr>
            <a:r>
              <a:rPr lang="ru-RU" b="1" dirty="0">
                <a:solidFill>
                  <a:schemeClr val="tx1"/>
                </a:solidFill>
                <a:ea typeface="Times New Roman"/>
                <a:cs typeface="Times New Roman"/>
              </a:rPr>
              <a:t>Практическая готовность – </a:t>
            </a:r>
            <a:endParaRPr lang="ru-RU" b="1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2070100" algn="l"/>
              </a:tabLst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владение 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конкретными </a:t>
            </a:r>
            <a:endParaRPr lang="ru-RU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2070100" algn="l"/>
              </a:tabLst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методами и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приемами </a:t>
            </a:r>
            <a:endParaRPr lang="ru-RU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2070100" algn="l"/>
              </a:tabLst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п</a:t>
            </a: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сихологического воздействия</a:t>
            </a:r>
            <a:endParaRPr lang="ru-RU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06" y="1484784"/>
            <a:ext cx="3227511" cy="447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15256"/>
            <a:ext cx="3890682" cy="29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264" y="332656"/>
            <a:ext cx="9152263" cy="72008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Физическая готовность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052736"/>
            <a:ext cx="8058472" cy="252028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  <a:tabLst>
                <a:tab pos="828675" algn="l"/>
              </a:tabLst>
            </a:pPr>
            <a:r>
              <a:rPr lang="ru-RU" b="1" dirty="0">
                <a:solidFill>
                  <a:schemeClr val="tx1"/>
                </a:solidFill>
                <a:ea typeface="Times New Roman"/>
              </a:rPr>
              <a:t>Физическая готовность 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– </a:t>
            </a:r>
            <a:endParaRPr lang="ru-RU" dirty="0" smtClean="0">
              <a:solidFill>
                <a:schemeClr val="tx1"/>
              </a:solidFill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828675" algn="l"/>
              </a:tabLst>
            </a:pPr>
            <a:r>
              <a:rPr lang="ru-RU" dirty="0" smtClean="0">
                <a:solidFill>
                  <a:schemeClr val="tx1"/>
                </a:solidFill>
                <a:ea typeface="Times New Roman"/>
              </a:rPr>
              <a:t>оптимальное 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состояние здоровья, </a:t>
            </a:r>
            <a:endParaRPr lang="ru-RU" dirty="0" smtClean="0">
              <a:solidFill>
                <a:schemeClr val="tx1"/>
              </a:solidFill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828675" algn="l"/>
              </a:tabLst>
            </a:pPr>
            <a:r>
              <a:rPr lang="ru-RU" dirty="0" smtClean="0">
                <a:solidFill>
                  <a:schemeClr val="tx1"/>
                </a:solidFill>
                <a:ea typeface="Times New Roman"/>
              </a:rPr>
              <a:t>отсутствие медицинских</a:t>
            </a:r>
          </a:p>
          <a:p>
            <a:pPr indent="0" algn="just">
              <a:spcAft>
                <a:spcPts val="0"/>
              </a:spcAft>
              <a:buNone/>
              <a:tabLst>
                <a:tab pos="828675" algn="l"/>
              </a:tabLst>
            </a:pPr>
            <a:r>
              <a:rPr lang="ru-RU" dirty="0" smtClean="0">
                <a:solidFill>
                  <a:schemeClr val="tx1"/>
                </a:solidFill>
                <a:ea typeface="Times New Roman"/>
              </a:rPr>
              <a:t> противопоказаний для </a:t>
            </a:r>
          </a:p>
          <a:p>
            <a:pPr indent="0" algn="just">
              <a:spcAft>
                <a:spcPts val="0"/>
              </a:spcAft>
              <a:buNone/>
              <a:tabLst>
                <a:tab pos="828675" algn="l"/>
              </a:tabLst>
            </a:pPr>
            <a:r>
              <a:rPr lang="ru-RU" dirty="0" smtClean="0">
                <a:solidFill>
                  <a:schemeClr val="tx1"/>
                </a:solidFill>
                <a:ea typeface="Times New Roman"/>
              </a:rPr>
              <a:t>работы 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в зоне ЧС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8755"/>
            <a:ext cx="3649221" cy="2736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39202"/>
            <a:ext cx="3652763" cy="48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0811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Укомплектованность </a:t>
            </a:r>
            <a:b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тревожной сумки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50" y="1556792"/>
            <a:ext cx="6973887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43894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Стресс-факторы, влияющие на психолога при оказании ЭПП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484784"/>
            <a:ext cx="7615808" cy="4606280"/>
          </a:xfrm>
        </p:spPr>
        <p:txBody>
          <a:bodyPr>
            <a:normAutofit/>
          </a:bodyPr>
          <a:lstStyle/>
          <a:p>
            <a:pPr marL="388620" indent="-342900"/>
            <a:r>
              <a:rPr lang="ru-RU" dirty="0" smtClean="0">
                <a:solidFill>
                  <a:schemeClr val="tx1"/>
                </a:solidFill>
                <a:ea typeface="Times New Roman"/>
              </a:rPr>
              <a:t>необходимость 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работы в атмосфере страдания, горя и других негативных эмоциональных реакций пострадавших; 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</a:rPr>
              <a:t> недостаток информации;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</a:rPr>
              <a:t>необходимость принятия решений;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</a:rPr>
              <a:t> внезапный отъезд из семьи;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</a:rPr>
              <a:t>отсутствие привычного бытового комфорта;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</a:rPr>
              <a:t>незавершенные дела дома (на работе);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</a:rPr>
              <a:t>отсутствие необходимых личных вещей, средств гигиены.</a:t>
            </a:r>
          </a:p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rgbClr val="534949"/>
              </a:solidFill>
              <a:latin typeface="Calibri"/>
              <a:ea typeface="Times New Roman"/>
              <a:cs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832" y="476672"/>
            <a:ext cx="9144000" cy="43894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Вторичная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психотравма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052736"/>
            <a:ext cx="4392488" cy="4896544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ea typeface="Times New Roman"/>
                <a:cs typeface="Times New Roman"/>
              </a:rPr>
              <a:t>Вторичная </a:t>
            </a:r>
            <a:r>
              <a:rPr lang="ru-RU" b="1" dirty="0" err="1">
                <a:solidFill>
                  <a:schemeClr val="tx1"/>
                </a:solidFill>
                <a:ea typeface="Times New Roman"/>
                <a:cs typeface="Times New Roman"/>
              </a:rPr>
              <a:t>психотравма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– это изменения во внутреннем опыте специалиста-психолога, которые могут возникнуть в результате его эмпатической вовлеченности в отношения с клиентом, переживающим травматическое состояние.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62" y="1052736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0" y="404664"/>
            <a:ext cx="9144000" cy="57606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Мифы о работе психолога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196752"/>
            <a:ext cx="7615808" cy="648072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rgbClr val="534949"/>
              </a:solidFill>
              <a:latin typeface="Calibri"/>
              <a:ea typeface="Times New Roman"/>
              <a:cs typeface="Times New Roman"/>
            </a:endParaRPr>
          </a:p>
          <a:p>
            <a:pPr lvl="0" indent="0" algn="ctr">
              <a:buClr>
                <a:srgbClr val="C66951"/>
              </a:buClr>
              <a:buNone/>
            </a:pPr>
            <a:r>
              <a:rPr lang="ru-RU" b="1" spc="150" dirty="0">
                <a:solidFill>
                  <a:schemeClr val="tx2">
                    <a:lumMod val="75000"/>
                  </a:schemeClr>
                </a:solidFill>
                <a:ea typeface="Times New Roman"/>
              </a:rPr>
              <a:t>Миф 1. </a:t>
            </a:r>
            <a:r>
              <a:rPr lang="ru-RU" spc="150" dirty="0">
                <a:solidFill>
                  <a:prstClr val="black"/>
                </a:solidFill>
                <a:ea typeface="Times New Roman"/>
              </a:rPr>
              <a:t>Работа психолога в ЧС опасна для жизни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3209"/>
            <a:ext cx="4177956" cy="278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86608"/>
            <a:ext cx="4104456" cy="273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67" y="116632"/>
            <a:ext cx="9144000" cy="7920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Мифы о работе психолога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908720"/>
            <a:ext cx="7615808" cy="19442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Times New Roman"/>
              </a:rPr>
              <a:t>Миф 2.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 Работа на ЧС предстоит круглосуточная, с дефицитом еды, питья, невозможностью удовлетворения гигиенических потребностей</a:t>
            </a:r>
          </a:p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rgbClr val="534949"/>
              </a:solidFill>
              <a:latin typeface="Calibri"/>
              <a:ea typeface="Times New Roman"/>
              <a:cs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Picture 2" descr="\\srv04\сервер\ЮЖНЫЙ ФИЛИАЛ РАБОЧИЕ ФОТОМАТЕРИАЛЫ\палаточный лагерь рабочие фото\IMG_5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8" y="2276872"/>
            <a:ext cx="3059084" cy="22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85" y="2276872"/>
            <a:ext cx="3055670" cy="2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75" y="3861048"/>
            <a:ext cx="3060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Мифы о работе психолога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6064" y="1484784"/>
            <a:ext cx="7615808" cy="936104"/>
          </a:xfrm>
        </p:spPr>
        <p:txBody>
          <a:bodyPr>
            <a:normAutofit/>
          </a:bodyPr>
          <a:lstStyle/>
          <a:p>
            <a:pPr lvl="0" indent="0" algn="ctr">
              <a:buClr>
                <a:srgbClr val="C66951"/>
              </a:buClr>
              <a:buNone/>
            </a:pPr>
            <a:r>
              <a:rPr lang="ru-RU" b="1" spc="150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Миф 3. </a:t>
            </a:r>
            <a:r>
              <a:rPr lang="ru-RU" spc="150" dirty="0">
                <a:solidFill>
                  <a:prstClr val="black"/>
                </a:solidFill>
                <a:ea typeface="Times New Roman"/>
              </a:rPr>
              <a:t>Пострадавшие сами должны обратиться к специалисту за психологической помощью</a:t>
            </a:r>
            <a:r>
              <a:rPr lang="ru-RU" b="1" spc="150" dirty="0">
                <a:solidFill>
                  <a:prstClr val="black"/>
                </a:solidFill>
                <a:ea typeface="Times New Roman"/>
              </a:rPr>
              <a:t>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032448" cy="302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39" y="2337760"/>
            <a:ext cx="4144242" cy="311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4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0" y="404664"/>
            <a:ext cx="9144000" cy="64807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Мифы о работе психолога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0926" y="1052736"/>
            <a:ext cx="7615808" cy="648072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45720" lv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Миф 4. 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Самое страшное для психолога – это работа в морге </a:t>
            </a:r>
            <a:endParaRPr lang="ru-RU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44216"/>
            <a:ext cx="3515883" cy="263691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2" y="1944216"/>
            <a:ext cx="4137518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1987"/>
            <a:ext cx="3603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1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0" y="404664"/>
            <a:ext cx="9144000" cy="64807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Необходимо запомнить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124744"/>
            <a:ext cx="7615808" cy="4968552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ea typeface="Times New Roman"/>
              </a:rPr>
              <a:t>Не пытайтесь помочь человеку, если не уверены в своей абсолютной физической безопасности; </a:t>
            </a:r>
            <a:endParaRPr lang="ru-RU" dirty="0">
              <a:solidFill>
                <a:schemeClr val="tx1"/>
              </a:solidFill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Сохраняйте самообладание, находясь рядом с человеком, получившим психическую травму в результате воздействия экстремальных факторов; </a:t>
            </a:r>
            <a:endParaRPr lang="ru-RU" sz="18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Откажитесь от оказания помощи, если не готовы, вам страшно, неприятно разговаривать с человеком;</a:t>
            </a:r>
            <a:endParaRPr lang="ru-RU" sz="18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Довольно часто агрессивные реакции на психологов провоцируются самими специалистами;</a:t>
            </a:r>
            <a:endParaRPr lang="ru-RU" sz="18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Профессиональная готовность к работе в ЧС минимизирует вероятность получение специалистом психологической травмы при работе в ЧС.</a:t>
            </a:r>
            <a:endParaRPr lang="ru-RU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5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30995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Психологическая и профессиональная готовность специалиста к работе в зоне ЧС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052736"/>
            <a:ext cx="4320480" cy="496855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b="1" dirty="0">
                <a:solidFill>
                  <a:schemeClr val="tx1"/>
                </a:solidFill>
                <a:ea typeface="Times New Roman"/>
              </a:rPr>
              <a:t>Готовность к оказанию экстренной психологической помощи</a:t>
            </a:r>
            <a:r>
              <a:rPr lang="ru-RU" dirty="0">
                <a:solidFill>
                  <a:schemeClr val="tx1"/>
                </a:solidFill>
                <a:ea typeface="Times New Roman"/>
              </a:rPr>
              <a:t> – интегративная  характеристика, включающая в себя во взаимосвязи мотивационную, когнитивную и практическую готовность.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61" y="1556792"/>
            <a:ext cx="318635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156" y="188640"/>
            <a:ext cx="8719250" cy="108012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Признаки негативных психологических последствий работы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80728"/>
            <a:ext cx="7615808" cy="4176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0000"/>
                </a:solidFill>
                <a:ea typeface="Times New Roman"/>
              </a:rPr>
              <a:t>Соматические </a:t>
            </a:r>
            <a:r>
              <a:rPr lang="ru-RU" b="1" dirty="0">
                <a:solidFill>
                  <a:srgbClr val="000000"/>
                </a:solidFill>
                <a:ea typeface="Times New Roman"/>
              </a:rPr>
              <a:t>признаки </a:t>
            </a: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Головокружение</a:t>
            </a:r>
            <a:r>
              <a:rPr lang="ru-RU" dirty="0">
                <a:solidFill>
                  <a:srgbClr val="000000"/>
                </a:solidFill>
                <a:ea typeface="Calibri"/>
              </a:rPr>
              <a:t>;</a:t>
            </a: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Тошнота</a:t>
            </a:r>
            <a:r>
              <a:rPr lang="ru-RU" dirty="0">
                <a:solidFill>
                  <a:srgbClr val="000000"/>
                </a:solidFill>
                <a:ea typeface="Calibri"/>
              </a:rPr>
              <a:t>; </a:t>
            </a: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Общая </a:t>
            </a:r>
            <a:r>
              <a:rPr lang="ru-RU" dirty="0">
                <a:solidFill>
                  <a:srgbClr val="000000"/>
                </a:solidFill>
                <a:ea typeface="Calibri"/>
              </a:rPr>
              <a:t>слабость; </a:t>
            </a: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Сонливость/потеря </a:t>
            </a:r>
            <a:r>
              <a:rPr lang="ru-RU" dirty="0">
                <a:solidFill>
                  <a:srgbClr val="000000"/>
                </a:solidFill>
                <a:ea typeface="Calibri"/>
              </a:rPr>
              <a:t>сна; </a:t>
            </a:r>
            <a:endParaRPr lang="ru-RU" dirty="0" smtClean="0">
              <a:solidFill>
                <a:srgbClr val="000000"/>
              </a:solidFill>
              <a:ea typeface="Calibri"/>
            </a:endParaRP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Пониженное/повышенное давление;</a:t>
            </a: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Озноб</a:t>
            </a:r>
            <a:r>
              <a:rPr lang="ru-RU" dirty="0">
                <a:solidFill>
                  <a:srgbClr val="000000"/>
                </a:solidFill>
                <a:ea typeface="Calibri"/>
              </a:rPr>
              <a:t>;</a:t>
            </a:r>
          </a:p>
          <a:p>
            <a:pPr marL="388620" indent="-342900"/>
            <a:r>
              <a:rPr lang="ru-RU" dirty="0" smtClean="0">
                <a:solidFill>
                  <a:srgbClr val="000000"/>
                </a:solidFill>
                <a:ea typeface="Calibri"/>
              </a:rPr>
              <a:t>Обострение </a:t>
            </a:r>
            <a:r>
              <a:rPr lang="ru-RU" dirty="0">
                <a:solidFill>
                  <a:srgbClr val="000000"/>
                </a:solidFill>
                <a:ea typeface="Calibri"/>
              </a:rPr>
              <a:t>хронических заболеваний.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5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0" y="404664"/>
            <a:ext cx="9144000" cy="108012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Признаки негативных психологических последствий работы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268760"/>
            <a:ext cx="7615808" cy="4752528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Когнитивные признаки </a:t>
            </a:r>
            <a:endParaRPr lang="ru-RU" b="1" dirty="0" smtClean="0">
              <a:solidFill>
                <a:srgbClr val="000000"/>
              </a:solidFill>
              <a:ea typeface="Times New Roman"/>
            </a:endParaRPr>
          </a:p>
          <a:p>
            <a:r>
              <a:rPr lang="ru-RU" dirty="0" smtClean="0">
                <a:solidFill>
                  <a:srgbClr val="000000"/>
                </a:solidFill>
                <a:ea typeface="Calibri"/>
              </a:rPr>
              <a:t>Снижение концентрации внимания, </a:t>
            </a:r>
          </a:p>
          <a:p>
            <a:r>
              <a:rPr lang="ru-RU" dirty="0" smtClean="0">
                <a:solidFill>
                  <a:srgbClr val="000000"/>
                </a:solidFill>
                <a:ea typeface="Calibri"/>
              </a:rPr>
              <a:t>Забывание</a:t>
            </a:r>
            <a:r>
              <a:rPr lang="ru-RU" dirty="0">
                <a:solidFill>
                  <a:srgbClr val="000000"/>
                </a:solidFill>
                <a:ea typeface="Calibri"/>
              </a:rPr>
              <a:t>, </a:t>
            </a:r>
          </a:p>
          <a:p>
            <a:r>
              <a:rPr lang="ru-RU" dirty="0">
                <a:solidFill>
                  <a:srgbClr val="000000"/>
                </a:solidFill>
                <a:ea typeface="Calibri"/>
              </a:rPr>
              <a:t>Снижение лабильности </a:t>
            </a:r>
            <a:endParaRPr lang="ru-RU" dirty="0" smtClean="0">
              <a:solidFill>
                <a:srgbClr val="000000"/>
              </a:solidFill>
              <a:ea typeface="Calibri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ea typeface="Calibri"/>
              </a:rPr>
              <a:t>мыслительных </a:t>
            </a:r>
            <a:r>
              <a:rPr lang="ru-RU" dirty="0">
                <a:solidFill>
                  <a:srgbClr val="000000"/>
                </a:solidFill>
                <a:ea typeface="Calibri"/>
              </a:rPr>
              <a:t>процессов, </a:t>
            </a:r>
          </a:p>
          <a:p>
            <a:r>
              <a:rPr lang="ru-RU" dirty="0">
                <a:solidFill>
                  <a:srgbClr val="000000"/>
                </a:solidFill>
                <a:ea typeface="Calibri"/>
              </a:rPr>
              <a:t>Снижение темпа и </a:t>
            </a:r>
            <a:r>
              <a:rPr lang="ru-RU" dirty="0" smtClean="0">
                <a:solidFill>
                  <a:srgbClr val="000000"/>
                </a:solidFill>
                <a:ea typeface="Calibri"/>
              </a:rPr>
              <a:t>продуктивности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ea typeface="Calibri"/>
              </a:rPr>
              <a:t> </a:t>
            </a:r>
            <a:r>
              <a:rPr lang="ru-RU" dirty="0">
                <a:solidFill>
                  <a:srgbClr val="000000"/>
                </a:solidFill>
                <a:ea typeface="Calibri"/>
              </a:rPr>
              <a:t>мыслительной деятельности</a:t>
            </a:r>
          </a:p>
          <a:p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Изменения базовых убеждений </a:t>
            </a:r>
            <a:endParaRPr lang="ru-RU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человека о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мире и о себе;</a:t>
            </a:r>
            <a:endParaRPr lang="ru-RU" sz="18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5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152" y="188640"/>
            <a:ext cx="9144000" cy="122413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Признаки негативных психологических последствий работы в зоне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052736"/>
            <a:ext cx="7615808" cy="5040560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ea typeface="Calibri"/>
              </a:rPr>
              <a:t>Эмоционально – поведенческие признаки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Чувство опустошенности;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Раздражительность;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Агрессивность, напряженность, беспокойство;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Отсутствие интереса к повседневным делам;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Редукция профессиональной деятельности;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Изменение взаимоотношений со значимыми близкими;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Редукция профессиональной деятельности.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9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0" y="404664"/>
            <a:ext cx="9144000" cy="108012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Меры способные минимизировать негативное влияние различных факторов ЧС на психолога: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628800"/>
            <a:ext cx="7615808" cy="4104456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Организованность  работы;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Достаточное количество привлеченных специалистов;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Поддержание сменности групп;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Поддержание режима работы и отдыха;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 минимальных бытовых условий;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Обсуждение проделанной работы;  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Предоставление выходных специалистам, вернувшимся из зоны ЧС;</a:t>
            </a:r>
            <a:endParaRPr lang="ru-RU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617220" indent="-342900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Проведение при необходимости </a:t>
            </a:r>
            <a:r>
              <a:rPr lang="ru-RU" dirty="0" err="1">
                <a:solidFill>
                  <a:schemeClr val="tx1"/>
                </a:solidFill>
                <a:ea typeface="Times New Roman"/>
                <a:cs typeface="Times New Roman"/>
              </a:rPr>
              <a:t>супервизий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;</a:t>
            </a:r>
            <a:endParaRPr lang="ru-RU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0" y="404664"/>
            <a:ext cx="9144000" cy="108012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Способы восстановления после работы </a:t>
            </a:r>
            <a:b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 ЧС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96752"/>
            <a:ext cx="7615808" cy="3600400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C66951"/>
              </a:buClr>
              <a:buNone/>
              <a:tabLst>
                <a:tab pos="828675" algn="l"/>
              </a:tabLst>
            </a:pPr>
            <a:endParaRPr lang="ru-RU" sz="16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pPr marL="617220" indent="-342900">
              <a:lnSpc>
                <a:spcPct val="115000"/>
              </a:lnSpc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Дебрифинг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; 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Соблюдение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режима сна и отдыха;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Умеренные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физические нагрузки;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Увлечения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, творчество;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Аутогенная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тренировка;</a:t>
            </a:r>
          </a:p>
          <a:p>
            <a:pPr marL="617220" indent="-342900">
              <a:lnSpc>
                <a:spcPct val="115000"/>
              </a:lnSpc>
            </a:pPr>
            <a:r>
              <a:rPr lang="ru-RU" dirty="0" smtClean="0">
                <a:solidFill>
                  <a:schemeClr val="tx1"/>
                </a:solidFill>
                <a:ea typeface="Times New Roman"/>
                <a:cs typeface="Times New Roman"/>
              </a:rPr>
              <a:t>Психотерапевтические сессии</a:t>
            </a:r>
            <a:endParaRPr lang="ru-RU" dirty="0">
              <a:solidFill>
                <a:schemeClr val="tx1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37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7301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СПАСИБО  ЗА 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ВНИМАНИЕ!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" y="5398714"/>
            <a:ext cx="9144000" cy="813100"/>
          </a:xfrm>
          <a:prstGeom prst="rect">
            <a:avLst/>
          </a:prstGeom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b="1" dirty="0" smtClean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+mn-lt"/>
              </a:rPr>
              <a:t>Ростов-на-Дону ул. Страны Советов №23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+mn-lt"/>
              </a:rPr>
              <a:t>8(863) 2-55-22-40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latin typeface="+mn-lt"/>
              </a:rPr>
              <a:t>Sb.cepp@mail.ru</a:t>
            </a:r>
            <a:endParaRPr lang="ru-RU" b="1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2607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kern="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00359E"/>
                </a:solidFill>
                <a:latin typeface="Franklin Gothic Medium"/>
              </a:rPr>
              <a:t> </a:t>
            </a:r>
            <a:r>
              <a:rPr lang="ru-RU" b="1" dirty="0"/>
              <a:t>Южный филиал </a:t>
            </a:r>
          </a:p>
          <a:p>
            <a:pPr lvl="0" algn="ctr">
              <a:defRPr/>
            </a:pPr>
            <a:r>
              <a:rPr lang="ru-RU" b="1" dirty="0"/>
              <a:t>ФКУ ЦЭПП МЧС России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69" y="1039962"/>
            <a:ext cx="1719263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3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50405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Мотивационная готовность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1" y="980728"/>
            <a:ext cx="8617773" cy="2592288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Мотивационная готовность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-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это целостная, относительно устойчивая система множественных установок личности, определяющих наличие смысла в конкретной деятельности и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предполагающих формирование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профессионально значимых мотивационно-смысловых установок и ПВК</a:t>
            </a:r>
          </a:p>
          <a:p>
            <a:pPr indent="0" algn="just">
              <a:buNone/>
            </a:pP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9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81" y="260648"/>
            <a:ext cx="9151496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Мотивационная готовность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589" y="980728"/>
            <a:ext cx="8473757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Признаками мотивационной готовности психолога к работе по оказанию психологической помощи </a:t>
            </a:r>
            <a:r>
              <a:rPr lang="ru-RU" sz="24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пострадавшим</a:t>
            </a:r>
          </a:p>
          <a:p>
            <a:pPr algn="ctr"/>
            <a:endParaRPr lang="ru-RU" sz="2400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Symbol"/>
              <a:buChar char=""/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Позитивное и осознанное отношение к предстоящей деятельности;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Symbol"/>
              <a:buChar char=""/>
            </a:pPr>
            <a:r>
              <a:rPr lang="ru-RU" sz="2400" dirty="0">
                <a:ea typeface="Times New Roman"/>
                <a:cs typeface="Times New Roman"/>
              </a:rPr>
              <a:t>Сложившаяся система ценностей, предполагающая возможность или необходимость участия;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Symbol"/>
              <a:buChar char=""/>
            </a:pPr>
            <a:r>
              <a:rPr lang="ru-RU" sz="2400" dirty="0">
                <a:ea typeface="Times New Roman"/>
                <a:cs typeface="Times New Roman"/>
              </a:rPr>
              <a:t>Здоровое любопытство, проявление интереса к выполнению своей работы в экстремальных ситуациях;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Symbol"/>
              <a:buChar char=""/>
            </a:pPr>
            <a:r>
              <a:rPr lang="ru-RU" sz="2400" dirty="0">
                <a:ea typeface="Times New Roman"/>
                <a:cs typeface="Times New Roman"/>
              </a:rPr>
              <a:t>Стремление к получению нового профессионального опыта и профессиональной самореализации.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endParaRPr lang="ru-RU" sz="24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908719"/>
            <a:ext cx="825773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just">
              <a:lnSpc>
                <a:spcPct val="115000"/>
              </a:lnSpc>
              <a:spcBef>
                <a:spcPct val="20000"/>
              </a:spcBef>
              <a:buClr>
                <a:srgbClr val="C66951"/>
              </a:buClr>
            </a:pPr>
            <a:r>
              <a:rPr lang="ru-RU" sz="2400" b="1" spc="150" dirty="0">
                <a:ea typeface="Times New Roman"/>
                <a:cs typeface="Times New Roman"/>
              </a:rPr>
              <a:t>Когнитивная готовность </a:t>
            </a:r>
            <a:r>
              <a:rPr lang="ru-RU" sz="2400" spc="150" dirty="0">
                <a:latin typeface="Times New Roman" pitchFamily="18" charset="0"/>
                <a:ea typeface="Times New Roman"/>
                <a:cs typeface="Times New Roman" pitchFamily="18" charset="0"/>
              </a:rPr>
              <a:t>предполагает владение совокупностью профессиональных знаний, необходимых для осуществления профессиональной деятельности, а также определенный уровень сформированности познавательных психических процессов.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26268" y="312736"/>
            <a:ext cx="9151496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Когнитивная готовность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404603"/>
            <a:ext cx="8689781" cy="5749678"/>
          </a:xfrm>
        </p:spPr>
        <p:txBody>
          <a:bodyPr>
            <a:noAutofit/>
          </a:bodyPr>
          <a:lstStyle/>
          <a:p>
            <a:pPr marL="45720" lvl="0" indent="0" algn="ctr">
              <a:buClr>
                <a:srgbClr val="C66951"/>
              </a:buClr>
              <a:buNone/>
            </a:pPr>
            <a:endParaRPr lang="ru-RU" b="1" spc="1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 algn="ctr">
              <a:buClr>
                <a:srgbClr val="C66951"/>
              </a:buClr>
              <a:buNone/>
            </a:pPr>
            <a:r>
              <a:rPr lang="ru-RU" b="1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b="1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единиц информации</a:t>
            </a:r>
            <a:r>
              <a:rPr lang="ru-RU" b="1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lvl="0" indent="0" algn="ctr">
              <a:buClr>
                <a:srgbClr val="C66951"/>
              </a:buClr>
              <a:buNone/>
            </a:pPr>
            <a:endParaRPr lang="ru-RU" b="1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медитация</a:t>
            </a: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  <a:endParaRPr lang="ru-RU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</a:t>
            </a:r>
            <a:endParaRPr lang="ru-RU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самовнушение</a:t>
            </a:r>
            <a:endParaRPr lang="ru-RU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тонус мышц</a:t>
            </a: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аутотренинг</a:t>
            </a: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идеомоторная 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</a:t>
            </a:r>
          </a:p>
          <a:p>
            <a:pPr marL="388620" indent="-342900">
              <a:buClr>
                <a:schemeClr val="tx2">
                  <a:lumMod val="75000"/>
                </a:schemeClr>
              </a:buClr>
            </a:pP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биологически-активные 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</a:t>
            </a:r>
          </a:p>
          <a:p>
            <a:pPr marL="45720" indent="0">
              <a:buClr>
                <a:schemeClr val="tx2">
                  <a:lumMod val="75000"/>
                </a:schemeClr>
              </a:buClr>
              <a:buNone/>
            </a:pPr>
            <a:endParaRPr lang="ru-RU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9691" y="356393"/>
            <a:ext cx="9180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Упражнение «Группировка информации»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2776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402" y="712787"/>
            <a:ext cx="8068434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>
              <a:spcBef>
                <a:spcPct val="20000"/>
              </a:spcBef>
              <a:buClr>
                <a:srgbClr val="C66951"/>
              </a:buClr>
            </a:pPr>
            <a:r>
              <a:rPr lang="ru-RU" sz="2400" b="1" i="1" u="sng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</a:t>
            </a:r>
          </a:p>
          <a:p>
            <a:pPr marL="44450" lvl="0" indent="309563" algn="just">
              <a:spcBef>
                <a:spcPct val="20000"/>
              </a:spcBef>
              <a:buClr>
                <a:srgbClr val="C66951"/>
              </a:buClr>
            </a:pPr>
            <a:r>
              <a:rPr lang="ru-RU" sz="2400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Убедитесь, что Вы ясно представляете значение всех слов в этом списке.</a:t>
            </a:r>
          </a:p>
          <a:p>
            <a:pPr marL="44450" lvl="0" indent="309563" algn="just">
              <a:spcBef>
                <a:spcPct val="20000"/>
              </a:spcBef>
              <a:buClr>
                <a:srgbClr val="C66951"/>
              </a:buClr>
            </a:pPr>
            <a:r>
              <a:rPr lang="ru-RU" sz="2400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Пожалуйста, объедините слова из списка в три группы удобным для вас способом, в произвольном порядке. Запишите группы на листке. Проследите, чтобы в каждой группе было не больше 5 элементов. Убедитесь, что для Вас очевидно, что объединяет слова внутри группы. Напишите общий признак для каждой группы.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3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55848"/>
            <a:ext cx="9252520" cy="55287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Упражнение «Целостность восприятия»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9434" y="1019907"/>
            <a:ext cx="8424936" cy="4824536"/>
          </a:xfrm>
        </p:spPr>
        <p:txBody>
          <a:bodyPr>
            <a:noAutofit/>
          </a:bodyPr>
          <a:lstStyle/>
          <a:p>
            <a:pPr marL="45720" lvl="0" indent="0">
              <a:buClr>
                <a:srgbClr val="C66951"/>
              </a:buClr>
              <a:buNone/>
            </a:pPr>
            <a:r>
              <a:rPr lang="ru-RU" b="1" spc="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Восстановить правильность написания сообщения</a:t>
            </a:r>
            <a:r>
              <a:rPr lang="ru-RU" spc="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lvl="0" indent="0">
              <a:buClr>
                <a:srgbClr val="C66951"/>
              </a:buClr>
              <a:buNone/>
            </a:pPr>
            <a:endParaRPr lang="ru-RU" spc="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 algn="just">
              <a:buClr>
                <a:srgbClr val="C66951"/>
              </a:buClr>
              <a:buNone/>
            </a:pPr>
            <a:r>
              <a:rPr lang="ru-RU" b="1" spc="150" dirty="0" err="1" smtClean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Свосем</a:t>
            </a:r>
            <a:r>
              <a:rPr lang="ru-RU" b="1" spc="150" dirty="0" smtClean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150" dirty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spc="150" dirty="0" err="1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иеемт</a:t>
            </a:r>
            <a:r>
              <a:rPr lang="ru-RU" b="1" spc="150" dirty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150" dirty="0" err="1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занчнеия</a:t>
            </a:r>
            <a:r>
              <a:rPr lang="ru-RU" b="1" spc="150" dirty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lvl="0" indent="0" algn="just">
              <a:buClr>
                <a:srgbClr val="C66951"/>
              </a:buClr>
              <a:buNone/>
            </a:pPr>
            <a:r>
              <a:rPr lang="ru-RU" spc="150" dirty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рзелульаттам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илссеовадний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одонго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анлигйсокго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унвиертисета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иеемт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занчнеия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кокам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пряокде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рсапожолены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бкувы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солве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Галвоне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чотбы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преавя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пслоендяя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бквуы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блыи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мсете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Осатьлыне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бкувы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мгоут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селдовтаь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плоонм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бсепордяке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все-рвано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ткест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чтаитсея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побрелм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Пичрионй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эгото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ялвятеся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то, что мы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чиатем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кдаужю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бкуву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отдльенотси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все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солво</a:t>
            </a:r>
            <a:r>
              <a:rPr lang="ru-RU" spc="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цликеом</a:t>
            </a:r>
            <a:r>
              <a:rPr lang="ru-RU" spc="150" dirty="0">
                <a:solidFill>
                  <a:srgbClr val="53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3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46054" y="200394"/>
            <a:ext cx="9144000" cy="102478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Упражнение </a:t>
            </a:r>
            <a:b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«Осмысленность восприятия»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7922" y="1556792"/>
            <a:ext cx="7826157" cy="1440160"/>
          </a:xfrm>
        </p:spPr>
        <p:txBody>
          <a:bodyPr>
            <a:normAutofit/>
          </a:bodyPr>
          <a:lstStyle/>
          <a:p>
            <a:pPr marL="0" lvl="0" indent="450215" algn="just">
              <a:lnSpc>
                <a:spcPct val="115000"/>
              </a:lnSpc>
              <a:spcBef>
                <a:spcPts val="0"/>
              </a:spcBef>
              <a:buClrTx/>
              <a:buNone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Инструкция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Глядя на эти слова произнесите вслух как можно быстрее цвета, которыми эти слова написаны. Не сами слова, а их ЦВЕТА. 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67" y="3175"/>
            <a:ext cx="26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17" y="0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2" y="2996952"/>
            <a:ext cx="8173275" cy="309661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051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2655</TotalTime>
  <Words>780</Words>
  <Application>Microsoft Office PowerPoint</Application>
  <PresentationFormat>Экран (4:3)</PresentationFormat>
  <Paragraphs>136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NewsPrint</vt:lpstr>
      <vt:lpstr>   </vt:lpstr>
      <vt:lpstr>Психологическая и профессиональная готовность специалиста к работе в зоне ЧС</vt:lpstr>
      <vt:lpstr>Мотивационная готовность</vt:lpstr>
      <vt:lpstr>Мотивационная готовность</vt:lpstr>
      <vt:lpstr>Когнитивная готовность</vt:lpstr>
      <vt:lpstr> </vt:lpstr>
      <vt:lpstr>Презентация PowerPoint</vt:lpstr>
      <vt:lpstr>Упражнение «Целостность восприятия»</vt:lpstr>
      <vt:lpstr>Упражнение  «Осмысленность восприятия»</vt:lpstr>
      <vt:lpstr>Практическая готовность </vt:lpstr>
      <vt:lpstr>Физическая готовность</vt:lpstr>
      <vt:lpstr>Укомплектованность  тревожной сумки </vt:lpstr>
      <vt:lpstr>Стресс-факторы, влияющие на психолога при оказании ЭПП</vt:lpstr>
      <vt:lpstr>Вторичная психотравма</vt:lpstr>
      <vt:lpstr>Мифы о работе психолога в зоне ЧС</vt:lpstr>
      <vt:lpstr>Мифы о работе психолога в зоне ЧС</vt:lpstr>
      <vt:lpstr>Мифы о работе психолога в зоне ЧС</vt:lpstr>
      <vt:lpstr>Мифы о работе психолога в зоне ЧС</vt:lpstr>
      <vt:lpstr>Необходимо запомнить</vt:lpstr>
      <vt:lpstr>Признаки негативных психологических последствий работы в зоне ЧС</vt:lpstr>
      <vt:lpstr>Признаки негативных психологических последствий работы в зоне ЧС</vt:lpstr>
      <vt:lpstr>Признаки негативных психологических последствий работы в зоне ЧС</vt:lpstr>
      <vt:lpstr>Меры способные минимизировать негативное влияние различных факторов ЧС на психолога:</vt:lpstr>
      <vt:lpstr>Способы восстановления после работы  в ЧС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Babkina</dc:creator>
  <cp:lastModifiedBy>Быстрова</cp:lastModifiedBy>
  <cp:revision>158</cp:revision>
  <dcterms:created xsi:type="dcterms:W3CDTF">2015-06-02T11:27:46Z</dcterms:created>
  <dcterms:modified xsi:type="dcterms:W3CDTF">2019-05-13T13:48:04Z</dcterms:modified>
</cp:coreProperties>
</file>