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F0AE"/>
    <a:srgbClr val="4FF7AB"/>
    <a:srgbClr val="47FFCF"/>
    <a:srgbClr val="00CC99"/>
    <a:srgbClr val="6600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75C6F-114D-4F4D-9CEB-EFF74ACA1C4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2AEF7-2497-4D7B-A9B4-C446A1DC9C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53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2AEF7-2497-4D7B-A9B4-C446A1DC9C5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49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C79C-BB05-4B70-929F-7D95007ABA3B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87A3-F233-41ED-BBBB-71A642D6E356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1CC-4373-4B1B-A2E0-462EB5AE431C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31E3-1E63-4A26-8200-7347E1B69BF8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526D7-C314-4694-B6EF-8299356749DB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2EE7-6121-48E9-9A1A-21F468F99AA3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C908-BEDD-4EBB-A2B4-0A0ED3FD6A5E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8B6-D1F4-4439-BB13-1152EEC75CB1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FCF11-B98E-4A85-B2FD-C43724D3ED17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8602-4A5A-4591-B6A9-78C3C02EB9F2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16D72-D422-451E-B1BC-6BC11C4EB463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rgbClr val="00B0F0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E1958-F68F-436F-87D2-D754BE7688D4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26899-A07C-4AE3-9387-B882C5D9C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3005" y="56926"/>
            <a:ext cx="3927338" cy="1401806"/>
          </a:xfrm>
          <a:solidFill>
            <a:schemeClr val="accent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ts val="2000"/>
              </a:lnSpc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               </a:t>
            </a: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Детское         </a:t>
            </a:r>
            <a:b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7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наставничество</a:t>
            </a: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в </a:t>
            </a:r>
            <a:r>
              <a:rPr lang="ru-RU" sz="27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школьной        </a:t>
            </a:r>
            <a:b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7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службе   </a:t>
            </a:r>
            <a:br>
              <a:rPr lang="ru-RU" sz="27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           медиации </a:t>
            </a: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3676" y="1560332"/>
            <a:ext cx="4813849" cy="1088254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6477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b="1" dirty="0">
                <a:solidFill>
                  <a:srgbClr val="7030A0"/>
                </a:solidFill>
                <a:latin typeface="Times New Roman"/>
                <a:cs typeface="Times New Roman"/>
              </a:rPr>
              <a:t>АКТУАЛЬНОСТЬ:</a:t>
            </a:r>
          </a:p>
          <a:p>
            <a:pPr marL="82550" marR="64770" indent="-82550">
              <a:lnSpc>
                <a:spcPts val="1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Times New Roman"/>
                <a:cs typeface="Times New Roman"/>
              </a:rPr>
              <a:t>эффективный способ </a:t>
            </a:r>
            <a:r>
              <a:rPr lang="ru-RU" sz="1200" b="1" dirty="0">
                <a:solidFill>
                  <a:srgbClr val="660066"/>
                </a:solidFill>
                <a:latin typeface="Times New Roman"/>
                <a:cs typeface="Times New Roman"/>
              </a:rPr>
              <a:t>решать сложные проблемы </a:t>
            </a:r>
            <a:r>
              <a:rPr lang="ru-RU" sz="1200" dirty="0">
                <a:solidFill>
                  <a:schemeClr val="tx1"/>
                </a:solidFill>
                <a:latin typeface="Times New Roman"/>
                <a:cs typeface="Times New Roman"/>
              </a:rPr>
              <a:t>подростка в социуме;</a:t>
            </a:r>
            <a:endParaRPr lang="ru-RU" sz="12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85725" indent="-85725">
              <a:lnSpc>
                <a:spcPts val="1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200" b="1" dirty="0">
                <a:solidFill>
                  <a:srgbClr val="660066"/>
                </a:solidFill>
                <a:latin typeface="Times New Roman"/>
                <a:ea typeface="Calibri"/>
                <a:cs typeface="Times New Roman"/>
              </a:rPr>
              <a:t>Помощь</a:t>
            </a:r>
            <a:r>
              <a:rPr lang="ru-RU" sz="12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от тех, кто поможет их решить с участием самого подростка;</a:t>
            </a:r>
            <a:endParaRPr lang="ru-RU" sz="12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85725" indent="-85725">
              <a:lnSpc>
                <a:spcPts val="1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200" b="1" dirty="0">
                <a:solidFill>
                  <a:srgbClr val="660066"/>
                </a:solidFill>
                <a:latin typeface="Times New Roman"/>
                <a:ea typeface="Calibri"/>
                <a:cs typeface="Times New Roman"/>
              </a:rPr>
              <a:t>способ понимания</a:t>
            </a:r>
            <a:r>
              <a:rPr lang="ru-RU" sz="12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что ты сам можешь влиять на свою собственную жизнь</a:t>
            </a:r>
            <a:endParaRPr lang="ru-RU" sz="12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31E3-1E63-4A26-8200-7347E1B69BF8}" type="datetime1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6899-A07C-4AE3-9387-B882C5D9CAAA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6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085" y="84261"/>
            <a:ext cx="1238201" cy="1241097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38806" y="4839216"/>
            <a:ext cx="1786795" cy="795057"/>
          </a:xfrm>
          <a:prstGeom prst="snip2Diag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000"/>
              </a:lnSpc>
              <a:tabLst>
                <a:tab pos="-270510" algn="l"/>
              </a:tabLst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Состав отряда: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>
              <a:lnSpc>
                <a:spcPts val="1000"/>
              </a:lnSpc>
              <a:tabLst>
                <a:tab pos="-270510" algn="l"/>
              </a:tabLst>
              <a:defRPr/>
            </a:pP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kumimoji="0" lang="ru-RU" sz="1100" b="1" i="0" u="none" strike="noStrike" kern="0" cap="none" spc="0" normalizeH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1100" b="1" kern="0" noProof="0" dirty="0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</a:t>
            </a:r>
            <a:r>
              <a:rPr lang="ru-RU" sz="1100" b="1" kern="0" dirty="0" err="1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уратор</a:t>
            </a:r>
            <a:endParaRPr lang="ru-RU" sz="1100" kern="0" dirty="0">
              <a:solidFill>
                <a:srgbClr val="660066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ts val="1000"/>
              </a:lnSpc>
              <a:tabLst>
                <a:tab pos="-270510" algn="l"/>
              </a:tabLst>
              <a:defRPr/>
            </a:pPr>
            <a:r>
              <a:rPr lang="ru-RU" sz="1100" i="1" kern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Котлинская</a:t>
            </a:r>
            <a:r>
              <a:rPr lang="ru-RU" sz="1100" i="1" kern="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 К.А</a:t>
            </a:r>
            <a:r>
              <a:rPr lang="ru-RU" sz="1100" b="1" i="1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z="1100" b="1" i="1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lvl="0">
              <a:lnSpc>
                <a:spcPts val="1000"/>
              </a:lnSpc>
              <a:tabLst>
                <a:tab pos="-270510" algn="l"/>
              </a:tabLst>
              <a:defRPr/>
            </a:pPr>
            <a:r>
              <a:rPr lang="ru-RU" sz="1100" b="1" i="1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Наставники</a:t>
            </a:r>
            <a:r>
              <a:rPr lang="ru-RU" sz="11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-ученики 8-11классов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 (</a:t>
            </a:r>
            <a:r>
              <a:rPr lang="ru-RU" sz="11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10чел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7236786" y="1421997"/>
            <a:ext cx="216044" cy="184077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417307" y="2553035"/>
            <a:ext cx="352425" cy="235955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76648" y="2780846"/>
            <a:ext cx="4799945" cy="12246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000"/>
              </a:lnSpc>
              <a:spcAft>
                <a:spcPts val="800"/>
              </a:spcAft>
              <a:defRPr/>
            </a:pPr>
            <a:endParaRPr lang="ru-RU" sz="1200" kern="0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ts val="1000"/>
              </a:lnSpc>
              <a:defRPr/>
            </a:pPr>
            <a:r>
              <a:rPr lang="ru-RU" sz="12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ЦЕЛЬ</a:t>
            </a:r>
            <a:r>
              <a:rPr lang="ru-RU" sz="1200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ru-RU" sz="1200" b="1" kern="0" dirty="0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улучшение психологической среды в школе</a:t>
            </a:r>
          </a:p>
          <a:p>
            <a:pPr lvl="0">
              <a:lnSpc>
                <a:spcPts val="1000"/>
              </a:lnSpc>
              <a:defRPr/>
            </a:pPr>
            <a:r>
              <a:rPr lang="ru-RU" sz="1200" b="1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ЗАДАЧИ:</a:t>
            </a:r>
            <a:r>
              <a:rPr lang="ru-RU" sz="1200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</a:p>
          <a:p>
            <a:pPr marL="85725" lvl="0" indent="-85725">
              <a:lnSpc>
                <a:spcPts val="1000"/>
              </a:lnSpc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помогать </a:t>
            </a:r>
            <a:r>
              <a:rPr lang="ru-RU" sz="1200" b="1" kern="0" dirty="0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строить социальные отношения </a:t>
            </a: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 ровесниками;</a:t>
            </a:r>
          </a:p>
          <a:p>
            <a:pPr marL="85725" lvl="0" indent="-85725">
              <a:lnSpc>
                <a:spcPts val="1000"/>
              </a:lnSpc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применять</a:t>
            </a:r>
            <a:r>
              <a:rPr lang="ru-RU" sz="1200" kern="0" dirty="0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200" b="1" kern="0" dirty="0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 практике свои моральные и нравственные ценности</a:t>
            </a:r>
            <a:r>
              <a:rPr lang="ru-RU" sz="1200" b="1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обучать этому других;</a:t>
            </a:r>
          </a:p>
          <a:p>
            <a:pPr marL="85725" lvl="0" indent="-85725">
              <a:lnSpc>
                <a:spcPts val="1000"/>
              </a:lnSpc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получать </a:t>
            </a:r>
            <a:r>
              <a:rPr lang="ru-RU" sz="1200" b="1" kern="0" dirty="0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новые навыки социального взаимодействия</a:t>
            </a: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85725" lvl="0" indent="-85725">
              <a:lnSpc>
                <a:spcPts val="1000"/>
              </a:lnSpc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помочь </a:t>
            </a:r>
            <a:r>
              <a:rPr lang="ru-RU" sz="1200" b="1" kern="0" dirty="0">
                <a:solidFill>
                  <a:srgbClr val="660066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найти поддержку и друзей</a:t>
            </a: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</a:p>
          <a:p>
            <a:pPr marL="85725" lvl="0" indent="-85725">
              <a:lnSpc>
                <a:spcPts val="1000"/>
              </a:lnSpc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ru-RU" sz="1200" kern="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почувствовать себя способным что-то совершить. </a:t>
            </a:r>
          </a:p>
          <a:p>
            <a:pPr>
              <a:spcAft>
                <a:spcPts val="800"/>
              </a:spcAft>
              <a:tabLst>
                <a:tab pos="457200" algn="l"/>
              </a:tabLst>
              <a:defRPr/>
            </a:pPr>
            <a:endParaRPr lang="ru-RU" sz="1200" kern="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" name="Прямоугольник с двумя вырезанными соседними углами 14"/>
          <p:cNvSpPr/>
          <p:nvPr/>
        </p:nvSpPr>
        <p:spPr>
          <a:xfrm>
            <a:off x="5183210" y="4178283"/>
            <a:ext cx="2078711" cy="360808"/>
          </a:xfrm>
          <a:prstGeom prst="snip2SameRect">
            <a:avLst>
              <a:gd name="adj1" fmla="val 16667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>
            <a:glow rad="139700">
              <a:srgbClr val="ED7D31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/>
                <a:cs typeface="Times New Roman"/>
              </a:rPr>
              <a:t>Направлено на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cs typeface="Times New Roman"/>
              </a:rPr>
              <a:t> 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 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6144050" y="4015101"/>
            <a:ext cx="927577" cy="241147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84623" y="4691570"/>
            <a:ext cx="1056106" cy="6001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Конфликт 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 родителями (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3чел.)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61715" y="4661883"/>
            <a:ext cx="1067316" cy="6001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Социально-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дезоринтированный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уч-ся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70435" y="4676142"/>
            <a:ext cx="973615" cy="430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Дети группы риска</a:t>
            </a:r>
          </a:p>
        </p:txBody>
      </p:sp>
      <p:sp>
        <p:nvSpPr>
          <p:cNvPr id="24" name="Трапеция 23"/>
          <p:cNvSpPr/>
          <p:nvPr/>
        </p:nvSpPr>
        <p:spPr>
          <a:xfrm>
            <a:off x="166221" y="5805263"/>
            <a:ext cx="3213868" cy="990125"/>
          </a:xfrm>
          <a:prstGeom prst="trapezoi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  <a:tabLst>
                <a:tab pos="0" algn="l"/>
              </a:tabLst>
            </a:pPr>
            <a:r>
              <a:rPr lang="ru-RU" sz="1100" b="1" kern="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Критерии отбора наставников:</a:t>
            </a:r>
          </a:p>
          <a:p>
            <a:pPr algn="just">
              <a:lnSpc>
                <a:spcPts val="1000"/>
              </a:lnSpc>
              <a:buFont typeface="Wingdings" pitchFamily="2" charset="2"/>
              <a:buChar char="§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альтруизм;</a:t>
            </a:r>
          </a:p>
          <a:p>
            <a:pPr algn="just">
              <a:lnSpc>
                <a:spcPts val="1000"/>
              </a:lnSpc>
              <a:buFont typeface="Wingdings" pitchFamily="2" charset="2"/>
              <a:buChar char="§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осмысление своего  опыта;</a:t>
            </a:r>
          </a:p>
          <a:p>
            <a:pPr>
              <a:lnSpc>
                <a:spcPts val="1000"/>
              </a:lnSpc>
              <a:buFont typeface="Wingdings" pitchFamily="2" charset="2"/>
              <a:buChar char="§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навык в работе с подростками для будущего</a:t>
            </a:r>
          </a:p>
          <a:p>
            <a:pPr>
              <a:lnSpc>
                <a:spcPts val="1000"/>
              </a:lnSpc>
              <a:buFont typeface="Wingdings" pitchFamily="2" charset="2"/>
              <a:buChar char="§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самооценки, потребность иметь цель в жизни и роль в обществе.</a:t>
            </a:r>
          </a:p>
          <a:p>
            <a:pPr algn="ctr"/>
            <a:endParaRPr lang="ru-RU" dirty="0"/>
          </a:p>
        </p:txBody>
      </p:sp>
      <p:sp>
        <p:nvSpPr>
          <p:cNvPr id="12" name="Стрелка: влево 11">
            <a:extLst>
              <a:ext uri="{FF2B5EF4-FFF2-40B4-BE49-F238E27FC236}">
                <a16:creationId xmlns:a16="http://schemas.microsoft.com/office/drawing/2014/main" id="{047B5575-D5C7-4125-8A14-E53CE0E36369}"/>
              </a:ext>
            </a:extLst>
          </p:cNvPr>
          <p:cNvSpPr/>
          <p:nvPr/>
        </p:nvSpPr>
        <p:spPr>
          <a:xfrm>
            <a:off x="3074309" y="5651021"/>
            <a:ext cx="489579" cy="1014530"/>
          </a:xfrm>
          <a:prstGeom prst="leftArrow">
            <a:avLst>
              <a:gd name="adj1" fmla="val 50000"/>
              <a:gd name="adj2" fmla="val 377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одним усеченным и одним скругленным углом 12"/>
          <p:cNvSpPr/>
          <p:nvPr/>
        </p:nvSpPr>
        <p:spPr>
          <a:xfrm>
            <a:off x="1825601" y="4477543"/>
            <a:ext cx="2443637" cy="947360"/>
          </a:xfrm>
          <a:prstGeom prst="snip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000"/>
              </a:lnSpc>
              <a:tabLst>
                <a:tab pos="-180340" algn="l"/>
              </a:tabLst>
              <a:defRPr/>
            </a:pPr>
            <a:r>
              <a:rPr lang="ru-RU" sz="1100" b="1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Возрастная группа </a:t>
            </a:r>
            <a:r>
              <a:rPr lang="ru-RU" sz="1100" kern="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 15-17лет;</a:t>
            </a:r>
          </a:p>
          <a:p>
            <a:pPr lvl="0">
              <a:lnSpc>
                <a:spcPts val="1000"/>
              </a:lnSpc>
              <a:tabLst>
                <a:tab pos="-180340" algn="l"/>
              </a:tabLst>
              <a:defRPr/>
            </a:pPr>
            <a:r>
              <a:rPr lang="ru-RU" sz="1100" b="1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Характерные черты </a:t>
            </a:r>
            <a:r>
              <a:rPr lang="ru-RU" sz="1100" kern="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1100" kern="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неравнодушные, социально активные, лидеры класса, готовые понять, принять и помочь, умеющие разрешать конфликтные ситуации мирным путём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448307" y="4026722"/>
            <a:ext cx="941293" cy="4102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>
            <a:glow rad="139700">
              <a:srgbClr val="ED7D31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Заседание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волонтеров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5191" y="3532025"/>
            <a:ext cx="1758499" cy="10694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>
            <a:glow rad="139700">
              <a:srgbClr val="ED7D31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000"/>
              </a:lnSpc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Times New Roman" panose="02020603050405020304" pitchFamily="18" charset="0"/>
              <a:cs typeface="+mn-cs"/>
            </a:endParaRPr>
          </a:p>
          <a:p>
            <a:pPr>
              <a:lnSpc>
                <a:spcPts val="1000"/>
              </a:lnSpc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</a:rPr>
              <a:t>Обмен опытом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с членами отряда и наставничество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</a:rPr>
              <a:t>внутри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отряда.</a:t>
            </a:r>
            <a:r>
              <a:rPr kumimoji="0" lang="ru-RU" sz="1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ts val="1000"/>
              </a:lnSpc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 своих   действий,  </a:t>
            </a:r>
            <a:r>
              <a:rPr lang="ru-RU" sz="11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мнениями с другими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ребятами и кураторами</a:t>
            </a:r>
            <a:r>
              <a:rPr lang="ru-RU" sz="1100" kern="0" dirty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3" name="Стрелка вниз 42"/>
          <p:cNvSpPr/>
          <p:nvPr/>
        </p:nvSpPr>
        <p:spPr>
          <a:xfrm rot="10800000" flipV="1">
            <a:off x="3923641" y="3358754"/>
            <a:ext cx="267663" cy="568147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941814" y="3754068"/>
            <a:ext cx="1438275" cy="68294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>
            <a:glow rad="139700">
              <a:srgbClr val="ED7D31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Индивидуальные  и 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групповыхе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консультации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для наставников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«ученик-ученик»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Стрелка вниз 47"/>
          <p:cNvSpPr/>
          <p:nvPr/>
        </p:nvSpPr>
        <p:spPr>
          <a:xfrm rot="10800000">
            <a:off x="658554" y="2684498"/>
            <a:ext cx="1431965" cy="192696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55279" y="587461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Рисунок 44" descr="C:\Users\localadmin\Desktop\WhatsApp Image 2022-04-13 at 20.34.04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408" y="50682"/>
            <a:ext cx="1466785" cy="1352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Рисунок 46" descr="C:\Users\localadmin\Desktop\фото\WhatsApp Image 2022-04-13 at 20.34.28.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396" y="5733256"/>
            <a:ext cx="1476605" cy="1124659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AEAD7CA2-DFF3-4B11-A1D7-8AE98406F39C}"/>
              </a:ext>
            </a:extLst>
          </p:cNvPr>
          <p:cNvSpPr txBox="1"/>
          <p:nvPr/>
        </p:nvSpPr>
        <p:spPr>
          <a:xfrm>
            <a:off x="1561388" y="669491"/>
            <a:ext cx="2017775" cy="13619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Результат: </a:t>
            </a:r>
          </a:p>
          <a:p>
            <a:pPr>
              <a:lnSpc>
                <a:spcPts val="900"/>
              </a:lnSpc>
            </a:pP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сплочение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коллектива,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опыт </a:t>
            </a:r>
            <a:r>
              <a:rPr lang="ru-RU" sz="1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устранения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конфликтов;</a:t>
            </a:r>
            <a:endParaRPr lang="ru-RU" sz="1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900"/>
              </a:lnSpc>
            </a:pP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доверительные </a:t>
            </a:r>
            <a:r>
              <a:rPr lang="ru-RU" sz="1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отношения;</a:t>
            </a:r>
          </a:p>
          <a:p>
            <a:pPr>
              <a:lnSpc>
                <a:spcPts val="900"/>
              </a:lnSpc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благоприятный</a:t>
            </a:r>
            <a:r>
              <a:rPr lang="ru-RU" sz="1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адаптационный</a:t>
            </a:r>
            <a:r>
              <a:rPr lang="ru-RU" sz="1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новичков;</a:t>
            </a:r>
          </a:p>
          <a:p>
            <a:pPr>
              <a:lnSpc>
                <a:spcPts val="900"/>
              </a:lnSpc>
            </a:pPr>
            <a:r>
              <a:rPr lang="ru-RU" sz="1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снижение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кол-ва отверженных детей, низкая тревожность учащихся с ОВЗ;</a:t>
            </a:r>
          </a:p>
          <a:p>
            <a:pPr>
              <a:lnSpc>
                <a:spcPts val="900"/>
              </a:lnSpc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вовлеченность </a:t>
            </a:r>
            <a:r>
              <a:rPr lang="ru-RU" sz="1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волонтерскую деятельность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Стрелка влево 49"/>
          <p:cNvSpPr/>
          <p:nvPr/>
        </p:nvSpPr>
        <p:spPr>
          <a:xfrm rot="5400000">
            <a:off x="812028" y="4360532"/>
            <a:ext cx="137685" cy="768908"/>
          </a:xfrm>
          <a:prstGeom prst="leftArrow">
            <a:avLst>
              <a:gd name="adj1" fmla="val 50000"/>
              <a:gd name="adj2" fmla="val 40385"/>
            </a:avLst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163754" y="4231866"/>
            <a:ext cx="804876" cy="6001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Учащиеся  </a:t>
            </a:r>
          </a:p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 ОВЗ (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2чел)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трелка: влево 28">
            <a:extLst>
              <a:ext uri="{FF2B5EF4-FFF2-40B4-BE49-F238E27FC236}">
                <a16:creationId xmlns:a16="http://schemas.microsoft.com/office/drawing/2014/main" id="{2F88E65A-B309-4416-A572-608BDDEF44B8}"/>
              </a:ext>
            </a:extLst>
          </p:cNvPr>
          <p:cNvSpPr/>
          <p:nvPr/>
        </p:nvSpPr>
        <p:spPr>
          <a:xfrm rot="5400000">
            <a:off x="1551010" y="5228825"/>
            <a:ext cx="205258" cy="947618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2106148" y="3358095"/>
            <a:ext cx="267663" cy="347859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Стрелка вниз 53"/>
          <p:cNvSpPr/>
          <p:nvPr/>
        </p:nvSpPr>
        <p:spPr>
          <a:xfrm>
            <a:off x="958682" y="3289477"/>
            <a:ext cx="267663" cy="238976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EAD7CA2-DFF3-4B11-A1D7-8AE98406F39C}"/>
              </a:ext>
            </a:extLst>
          </p:cNvPr>
          <p:cNvSpPr txBox="1"/>
          <p:nvPr/>
        </p:nvSpPr>
        <p:spPr>
          <a:xfrm>
            <a:off x="38806" y="2055459"/>
            <a:ext cx="2978271" cy="6155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ФОРМЫ РАБОТЫ: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беседа, обсуждение, активная поддержка, обмен мнениями, включение в работу</a:t>
            </a:r>
            <a:endParaRPr lang="ru-RU" sz="12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AD7CA2-DFF3-4B11-A1D7-8AE98406F39C}"/>
              </a:ext>
            </a:extLst>
          </p:cNvPr>
          <p:cNvSpPr txBox="1"/>
          <p:nvPr/>
        </p:nvSpPr>
        <p:spPr>
          <a:xfrm>
            <a:off x="1548857" y="36487"/>
            <a:ext cx="2042835" cy="592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Наработки:</a:t>
            </a:r>
          </a:p>
          <a:p>
            <a:pPr>
              <a:lnSpc>
                <a:spcPts val="900"/>
              </a:lnSpc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Схема взаимодействия.</a:t>
            </a:r>
          </a:p>
          <a:p>
            <a:pPr>
              <a:lnSpc>
                <a:spcPts val="900"/>
              </a:lnSpc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Памятки,</a:t>
            </a:r>
            <a:r>
              <a:rPr lang="ru-RU" sz="1000" dirty="0" smtClean="0"/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буклеты, сценарии кл. часов, анкетирование.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66221" y="2920676"/>
            <a:ext cx="4001378" cy="3490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1000"/>
              </a:lnSpc>
            </a:pPr>
            <a:r>
              <a:rPr lang="ru-RU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и взаимодействие с куратором и руководителем службы медиации: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16808" y="4647370"/>
            <a:ext cx="817871" cy="6001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cs typeface="Times New Roman"/>
              </a:rPr>
              <a:t>Новичок в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cs typeface="Times New Roman"/>
              </a:rPr>
              <a:t>школе (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3чел.)</a:t>
            </a:r>
            <a:endParaRPr lang="ru-RU" sz="1100" dirty="0">
              <a:ea typeface="Calibri"/>
              <a:cs typeface="Times New Roman"/>
            </a:endParaRPr>
          </a:p>
        </p:txBody>
      </p:sp>
      <p:pic>
        <p:nvPicPr>
          <p:cNvPr id="59" name="Picture 2" descr="Наставник и наставничество: контроль и коррекция системы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6" t="13462" r="7454"/>
          <a:stretch/>
        </p:blipFill>
        <p:spPr bwMode="auto">
          <a:xfrm>
            <a:off x="7917233" y="5107029"/>
            <a:ext cx="1159360" cy="87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Краевой Фестиваль наставнических практик-2021 - ПК ИРО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373" y="5312634"/>
            <a:ext cx="853098" cy="66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Скругленный прямоугольник 62"/>
          <p:cNvSpPr/>
          <p:nvPr/>
        </p:nvSpPr>
        <p:spPr>
          <a:xfrm>
            <a:off x="6849278" y="6015366"/>
            <a:ext cx="2229696" cy="69785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defRPr/>
            </a:pPr>
            <a:r>
              <a:rPr lang="ru-RU" sz="1000" b="1" kern="0" dirty="0">
                <a:solidFill>
                  <a:srgbClr val="6600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СОШ № 13 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имени  </a:t>
            </a:r>
            <a:r>
              <a:rPr lang="ru-RU" sz="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Е.И.Панасенковой</a:t>
            </a:r>
            <a:r>
              <a:rPr lang="ru-RU" sz="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 Динской район</a:t>
            </a:r>
            <a:endParaRPr lang="ru-RU" sz="800" kern="0" dirty="0">
              <a:solidFill>
                <a:sysClr val="window" lastClr="FFFF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r>
              <a:rPr lang="ru-RU" sz="1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 – психолог  </a:t>
            </a:r>
            <a:r>
              <a:rPr lang="ru-RU" sz="1100" b="1" kern="0" dirty="0" err="1">
                <a:solidFill>
                  <a:srgbClr val="6600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Абасова</a:t>
            </a:r>
            <a:r>
              <a:rPr lang="ru-RU" sz="1100" b="1" kern="0" dirty="0">
                <a:solidFill>
                  <a:srgbClr val="6600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М.Э</a:t>
            </a:r>
          </a:p>
        </p:txBody>
      </p:sp>
      <p:pic>
        <p:nvPicPr>
          <p:cNvPr id="65" name="Picture 4" descr="Краевой Фестиваль наставнических практик-2021 - ПК ИРО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85" y="4037431"/>
            <a:ext cx="644485" cy="50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вал 6"/>
          <p:cNvSpPr/>
          <p:nvPr/>
        </p:nvSpPr>
        <p:spPr>
          <a:xfrm>
            <a:off x="6959676" y="4133715"/>
            <a:ext cx="1031625" cy="425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660066"/>
                </a:solidFill>
              </a:rPr>
              <a:t>2% уч-ся школы </a:t>
            </a:r>
          </a:p>
        </p:txBody>
      </p:sp>
      <p:sp>
        <p:nvSpPr>
          <p:cNvPr id="66" name="Стрелка вниз 65"/>
          <p:cNvSpPr/>
          <p:nvPr/>
        </p:nvSpPr>
        <p:spPr>
          <a:xfrm rot="2276278">
            <a:off x="4987864" y="4521160"/>
            <a:ext cx="220274" cy="228058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Стрелка вниз 66"/>
          <p:cNvSpPr/>
          <p:nvPr/>
        </p:nvSpPr>
        <p:spPr>
          <a:xfrm>
            <a:off x="6417307" y="4512791"/>
            <a:ext cx="241960" cy="218461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Стрелка вниз 67"/>
          <p:cNvSpPr/>
          <p:nvPr/>
        </p:nvSpPr>
        <p:spPr>
          <a:xfrm>
            <a:off x="5470617" y="4539091"/>
            <a:ext cx="267609" cy="190923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Стрелка вниз 68"/>
          <p:cNvSpPr/>
          <p:nvPr/>
        </p:nvSpPr>
        <p:spPr>
          <a:xfrm rot="19117914">
            <a:off x="7386971" y="4550896"/>
            <a:ext cx="225005" cy="212544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Стрелка вниз 69"/>
          <p:cNvSpPr/>
          <p:nvPr/>
        </p:nvSpPr>
        <p:spPr>
          <a:xfrm rot="17536925">
            <a:off x="7956824" y="4387350"/>
            <a:ext cx="255528" cy="308654"/>
          </a:xfrm>
          <a:prstGeom prst="downArrow">
            <a:avLst/>
          </a:prstGeom>
          <a:solidFill>
            <a:srgbClr val="FFC000"/>
          </a:solidFill>
          <a:ln w="28575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3" name="Picture 4" descr="Краевой Фестиваль наставнических практик-2021 - ПК ИРО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939" y="867003"/>
            <a:ext cx="645594" cy="50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МАОУ СОШ № 40 | Наставничество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3269724"/>
            <a:ext cx="673588" cy="713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Средняя школа № 3 | Наставничество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455" y="2056662"/>
            <a:ext cx="1165643" cy="86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Краевой Фестиваль наставнических практик-2021 - ПК ИРО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309" y="3510263"/>
            <a:ext cx="644485" cy="50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 descr="Краевой Фестиваль наставнических практик-2021 - ПК ИРО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25" y="4762806"/>
            <a:ext cx="644485" cy="50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Рисунок 59" descr="C:\Users\localadmin\Desktop\фото\фото медиации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05" y="5651021"/>
            <a:ext cx="1586728" cy="1206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Рисунок 63" descr="C:\Users\localadmin\Desktop\фото\WhatsApp Image 2022-04-21 at 12.34.07.jpe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0" y="54945"/>
            <a:ext cx="1445231" cy="1657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Picture 10" descr="Твори добро»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264" y="1414125"/>
            <a:ext cx="596908" cy="59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2" descr="В Астраханской области создан волонтерский штаб для помощи пожилым людям на  время распространения коронавируса | Министерство здравоохранения  Астраханской области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76" y="1346088"/>
            <a:ext cx="874239" cy="62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Скругленный прямоугольник 80"/>
          <p:cNvSpPr/>
          <p:nvPr/>
        </p:nvSpPr>
        <p:spPr>
          <a:xfrm>
            <a:off x="3640264" y="5316129"/>
            <a:ext cx="2586091" cy="3823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defRPr/>
            </a:pPr>
            <a:r>
              <a:rPr lang="ru-RU" sz="1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 подобрать команду!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41315" y="1260466"/>
            <a:ext cx="1172550" cy="182101"/>
          </a:xfrm>
          <a:prstGeom prst="rect">
            <a:avLst/>
          </a:prstGeom>
          <a:solidFill>
            <a:srgbClr val="4EF0AE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lvl="0" algn="ctr">
              <a:lnSpc>
                <a:spcPts val="700"/>
              </a:lnSpc>
              <a:defRPr/>
            </a:pPr>
            <a:r>
              <a:rPr lang="ru-RU" sz="900" b="1" i="1" kern="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СОШ </a:t>
            </a:r>
            <a:r>
              <a:rPr lang="ru-RU" sz="900" b="1" i="1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200" b="1" i="1" kern="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i="1" kern="0" dirty="0">
              <a:solidFill>
                <a:sysClr val="window" lastClr="FFFF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82954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2248</TotalTime>
  <Words>326</Words>
  <Application>Microsoft Office PowerPoint</Application>
  <PresentationFormat>Экран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                Детское                              наставничество                       в  школьной                                     службе                                медиации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: БЖД для детей</dc:title>
  <dc:creator>elena_000</dc:creator>
  <cp:lastModifiedBy>Пользователь</cp:lastModifiedBy>
  <cp:revision>101</cp:revision>
  <dcterms:created xsi:type="dcterms:W3CDTF">2014-05-28T16:03:13Z</dcterms:created>
  <dcterms:modified xsi:type="dcterms:W3CDTF">2024-01-19T09:48:10Z</dcterms:modified>
</cp:coreProperties>
</file>