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64" r:id="rId2"/>
    <p:sldId id="280" r:id="rId3"/>
    <p:sldId id="284" r:id="rId4"/>
    <p:sldId id="285" r:id="rId5"/>
    <p:sldId id="286" r:id="rId6"/>
    <p:sldId id="282" r:id="rId7"/>
    <p:sldId id="294" r:id="rId8"/>
    <p:sldId id="295" r:id="rId9"/>
    <p:sldId id="296" r:id="rId10"/>
    <p:sldId id="283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5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64"/>
            <p14:sldId id="280"/>
            <p14:sldId id="284"/>
            <p14:sldId id="285"/>
            <p14:sldId id="286"/>
            <p14:sldId id="282"/>
            <p14:sldId id="294"/>
            <p14:sldId id="295"/>
            <p14:sldId id="296"/>
            <p14:sldId id="283"/>
            <p14:sldId id="287"/>
            <p14:sldId id="288"/>
            <p14:sldId id="289"/>
            <p14:sldId id="290"/>
            <p14:sldId id="291"/>
            <p14:sldId id="292"/>
            <p14:sldId id="293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F6514-9D5F-4BB7-964D-6A113C383D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6D5FF-5186-44E7-8F57-C8FD4DCA77E5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Проведение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u="none" dirty="0" smtClean="0"/>
            <a:t>мониторинга психологического состояния детей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ветеранов (участников) СВО</a:t>
          </a:r>
          <a:endParaRPr lang="ru-RU" sz="1400" b="1" dirty="0"/>
        </a:p>
      </dgm:t>
    </dgm:pt>
    <dgm:pt modelId="{2D5975BB-AD1A-4DBB-805D-66B64D12DF94}" type="parTrans" cxnId="{3D45ABEA-F15D-4BF0-B826-0F291121547D}">
      <dgm:prSet/>
      <dgm:spPr/>
      <dgm:t>
        <a:bodyPr/>
        <a:lstStyle/>
        <a:p>
          <a:endParaRPr lang="ru-RU" b="1"/>
        </a:p>
      </dgm:t>
    </dgm:pt>
    <dgm:pt modelId="{81F35D41-5EB3-4A27-BC7B-F13E1179E163}" type="sibTrans" cxnId="{3D45ABEA-F15D-4BF0-B826-0F291121547D}">
      <dgm:prSet/>
      <dgm:spPr/>
      <dgm:t>
        <a:bodyPr/>
        <a:lstStyle/>
        <a:p>
          <a:endParaRPr lang="ru-RU" b="1"/>
        </a:p>
      </dgm:t>
    </dgm:pt>
    <dgm:pt modelId="{5BB822E0-0BD9-4D77-A7C5-2B6B41D547AB}">
      <dgm:prSet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Реализация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основных направлений психолого-педагогического сопровождения детей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 ветеранов (участников) СВО в период обучения</a:t>
          </a:r>
          <a:endParaRPr lang="ru-RU" sz="1400" b="1" dirty="0"/>
        </a:p>
      </dgm:t>
    </dgm:pt>
    <dgm:pt modelId="{0C6D1EA1-DCE3-4D37-8482-4B71A389C777}" type="parTrans" cxnId="{89DDB583-448A-4D8D-9EC1-608F59363CD1}">
      <dgm:prSet/>
      <dgm:spPr/>
      <dgm:t>
        <a:bodyPr/>
        <a:lstStyle/>
        <a:p>
          <a:endParaRPr lang="ru-RU" b="1"/>
        </a:p>
      </dgm:t>
    </dgm:pt>
    <dgm:pt modelId="{A1D1A3BB-6785-4564-B94E-063C542E27C9}" type="sibTrans" cxnId="{89DDB583-448A-4D8D-9EC1-608F59363CD1}">
      <dgm:prSet/>
      <dgm:spPr/>
      <dgm:t>
        <a:bodyPr/>
        <a:lstStyle/>
        <a:p>
          <a:endParaRPr lang="ru-RU" b="1"/>
        </a:p>
      </dgm:t>
    </dgm:pt>
    <dgm:pt modelId="{EF129E0B-4F71-4683-96D9-70D3E8EE49B3}">
      <dgm:prSet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Организация и проведение мероприятий, направленных на формирование в   образовательной    организации    необходимого    психологического    климата для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сохранения и (или) восстановления психологического здоровья детей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ветеранов (участников) СВО</a:t>
          </a:r>
          <a:endParaRPr lang="ru-RU" sz="1400" b="1" dirty="0"/>
        </a:p>
      </dgm:t>
    </dgm:pt>
    <dgm:pt modelId="{FBC65332-5D95-4A49-8C76-FDC5DBE03875}" type="parTrans" cxnId="{6C2315EC-963C-4082-AB63-B86510B0EA2B}">
      <dgm:prSet/>
      <dgm:spPr/>
      <dgm:t>
        <a:bodyPr/>
        <a:lstStyle/>
        <a:p>
          <a:endParaRPr lang="ru-RU" b="1"/>
        </a:p>
      </dgm:t>
    </dgm:pt>
    <dgm:pt modelId="{909F3CEC-EFBE-40D0-9C09-6C6E53CD0571}" type="sibTrans" cxnId="{6C2315EC-963C-4082-AB63-B86510B0EA2B}">
      <dgm:prSet/>
      <dgm:spPr/>
      <dgm:t>
        <a:bodyPr/>
        <a:lstStyle/>
        <a:p>
          <a:endParaRPr lang="ru-RU" b="1"/>
        </a:p>
      </dgm:t>
    </dgm:pt>
    <dgm:pt modelId="{098911CB-71AC-424A-A186-1A8F8DF1926D}">
      <dgm:prSet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Оказание  экстренной психологической помощи, психологической коррекции и поддержки детям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ветеранов (участников) СВО и членам их семей в очном и дистанционном режиме</a:t>
          </a:r>
          <a:endParaRPr lang="ru-RU" sz="1400" b="1" dirty="0"/>
        </a:p>
      </dgm:t>
    </dgm:pt>
    <dgm:pt modelId="{34F2FFF2-4267-44A2-9630-1619E41F4C90}" type="parTrans" cxnId="{44E44736-4C1B-4235-BBAD-2374DEB99A4F}">
      <dgm:prSet/>
      <dgm:spPr/>
      <dgm:t>
        <a:bodyPr/>
        <a:lstStyle/>
        <a:p>
          <a:endParaRPr lang="ru-RU" b="1"/>
        </a:p>
      </dgm:t>
    </dgm:pt>
    <dgm:pt modelId="{6183F71A-BC36-4195-9782-7DDB59668910}" type="sibTrans" cxnId="{44E44736-4C1B-4235-BBAD-2374DEB99A4F}">
      <dgm:prSet/>
      <dgm:spPr/>
      <dgm:t>
        <a:bodyPr/>
        <a:lstStyle/>
        <a:p>
          <a:endParaRPr lang="ru-RU" b="1"/>
        </a:p>
      </dgm:t>
    </dgm:pt>
    <dgm:pt modelId="{652EB23F-6A8B-4CDD-A46F-4A20625B9BFE}">
      <dgm:prSet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Организация 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сетевого и межведомственного взаимодействия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для оказания необходимой помощи и поддержки детей ветеранов (участников) СВО</a:t>
          </a:r>
          <a:endParaRPr lang="ru-RU" sz="1400" b="1" dirty="0"/>
        </a:p>
      </dgm:t>
    </dgm:pt>
    <dgm:pt modelId="{E9404A3E-BEBA-459C-8175-E9608D6774C7}" type="parTrans" cxnId="{297546F1-28BD-4A8C-9DC6-A8121B5A4821}">
      <dgm:prSet/>
      <dgm:spPr/>
      <dgm:t>
        <a:bodyPr/>
        <a:lstStyle/>
        <a:p>
          <a:endParaRPr lang="ru-RU" b="1"/>
        </a:p>
      </dgm:t>
    </dgm:pt>
    <dgm:pt modelId="{D8C73051-3B56-4E7B-99FD-B271942275A9}" type="sibTrans" cxnId="{297546F1-28BD-4A8C-9DC6-A8121B5A4821}">
      <dgm:prSet/>
      <dgm:spPr/>
      <dgm:t>
        <a:bodyPr/>
        <a:lstStyle/>
        <a:p>
          <a:endParaRPr lang="ru-RU" b="1"/>
        </a:p>
      </dgm:t>
    </dgm:pt>
    <dgm:pt modelId="{F16010C3-1B49-4882-8327-68A4B30AE68E}">
      <dgm:prSet custT="1"/>
      <dgm:spPr/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dirty="0" smtClean="0"/>
            <a:t>Обеспечение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информирования детей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i="1" dirty="0" smtClean="0"/>
            <a:t> </a:t>
          </a:r>
          <a:r>
            <a:rPr lang="ru-RU" sz="1400" b="1" dirty="0" smtClean="0"/>
            <a:t>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</a:t>
          </a:r>
          <a:endParaRPr lang="ru-RU" sz="1400" b="1" dirty="0"/>
        </a:p>
      </dgm:t>
    </dgm:pt>
    <dgm:pt modelId="{C7ADC07E-14CF-47CF-8BBD-23C34A5AE271}" type="parTrans" cxnId="{C7B74E2C-0884-48C1-BF56-6480742E9902}">
      <dgm:prSet/>
      <dgm:spPr/>
      <dgm:t>
        <a:bodyPr/>
        <a:lstStyle/>
        <a:p>
          <a:endParaRPr lang="ru-RU" b="1"/>
        </a:p>
      </dgm:t>
    </dgm:pt>
    <dgm:pt modelId="{C67006D7-85D9-4EF4-8E03-F6DA1D9BFD42}" type="sibTrans" cxnId="{C7B74E2C-0884-48C1-BF56-6480742E9902}">
      <dgm:prSet/>
      <dgm:spPr/>
      <dgm:t>
        <a:bodyPr/>
        <a:lstStyle/>
        <a:p>
          <a:endParaRPr lang="ru-RU" b="1"/>
        </a:p>
      </dgm:t>
    </dgm:pt>
    <dgm:pt modelId="{4F9E2DFB-4AF5-4DA3-8600-C13C07A17DBC}" type="pres">
      <dgm:prSet presAssocID="{614F6514-9D5F-4BB7-964D-6A113C383D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F89D7-5673-4348-AA5D-3F54E98FE20D}" type="pres">
      <dgm:prSet presAssocID="{3B46D5FF-5186-44E7-8F57-C8FD4DCA77E5}" presName="node" presStyleLbl="node1" presStyleIdx="0" presStyleCnt="6" custScaleX="83084" custScaleY="11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EAC0E-4501-4486-8C8A-AD9C9BE4A931}" type="pres">
      <dgm:prSet presAssocID="{81F35D41-5EB3-4A27-BC7B-F13E1179E163}" presName="sibTrans" presStyleCnt="0"/>
      <dgm:spPr/>
    </dgm:pt>
    <dgm:pt modelId="{4604C308-CA0C-4BD2-BBFF-EC3A3FAA804F}" type="pres">
      <dgm:prSet presAssocID="{5BB822E0-0BD9-4D77-A7C5-2B6B41D547AB}" presName="node" presStyleLbl="node1" presStyleIdx="1" presStyleCnt="6" custScaleX="78732" custScaleY="11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B155-5B72-4259-83DF-C53C60D8D99A}" type="pres">
      <dgm:prSet presAssocID="{A1D1A3BB-6785-4564-B94E-063C542E27C9}" presName="sibTrans" presStyleCnt="0"/>
      <dgm:spPr/>
    </dgm:pt>
    <dgm:pt modelId="{94C89179-5187-4E2C-9A3A-EA7D8929A757}" type="pres">
      <dgm:prSet presAssocID="{EF129E0B-4F71-4683-96D9-70D3E8EE49B3}" presName="node" presStyleLbl="node1" presStyleIdx="2" presStyleCnt="6" custScaleX="126801" custScaleY="11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6F9D-F609-4195-968B-1997423FBF93}" type="pres">
      <dgm:prSet presAssocID="{909F3CEC-EFBE-40D0-9C09-6C6E53CD0571}" presName="sibTrans" presStyleCnt="0"/>
      <dgm:spPr/>
    </dgm:pt>
    <dgm:pt modelId="{34024AAB-E340-4408-A460-5CF7CD10EDC8}" type="pres">
      <dgm:prSet presAssocID="{098911CB-71AC-424A-A186-1A8F8DF1926D}" presName="node" presStyleLbl="node1" presStyleIdx="3" presStyleCnt="6" custScaleX="88289" custScaleY="12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DC71-8317-4885-984D-20A64B56F50E}" type="pres">
      <dgm:prSet presAssocID="{6183F71A-BC36-4195-9782-7DDB59668910}" presName="sibTrans" presStyleCnt="0"/>
      <dgm:spPr/>
    </dgm:pt>
    <dgm:pt modelId="{E5A109DF-F39F-4AF1-BA3B-3E1464FDA398}" type="pres">
      <dgm:prSet presAssocID="{652EB23F-6A8B-4CDD-A46F-4A20625B9BFE}" presName="node" presStyleLbl="node1" presStyleIdx="4" presStyleCnt="6" custScaleX="79150" custScaleY="116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3B2D9-3EE5-436C-BE60-17D8DFA46EA9}" type="pres">
      <dgm:prSet presAssocID="{D8C73051-3B56-4E7B-99FD-B271942275A9}" presName="sibTrans" presStyleCnt="0"/>
      <dgm:spPr/>
    </dgm:pt>
    <dgm:pt modelId="{6B506D10-5EF0-446E-A639-36D7323B3758}" type="pres">
      <dgm:prSet presAssocID="{F16010C3-1B49-4882-8327-68A4B30AE68E}" presName="node" presStyleLbl="node1" presStyleIdx="5" presStyleCnt="6" custScaleX="121460" custScaleY="116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E657B-B5BB-4DA0-98AE-55D3F3C2DB9E}" type="presOf" srcId="{652EB23F-6A8B-4CDD-A46F-4A20625B9BFE}" destId="{E5A109DF-F39F-4AF1-BA3B-3E1464FDA398}" srcOrd="0" destOrd="0" presId="urn:microsoft.com/office/officeart/2005/8/layout/default"/>
    <dgm:cxn modelId="{CE34AD9F-DA5B-42F2-9565-7EB16C5CB479}" type="presOf" srcId="{098911CB-71AC-424A-A186-1A8F8DF1926D}" destId="{34024AAB-E340-4408-A460-5CF7CD10EDC8}" srcOrd="0" destOrd="0" presId="urn:microsoft.com/office/officeart/2005/8/layout/default"/>
    <dgm:cxn modelId="{1C3EED73-3DE5-48ED-ABF9-C2B7828D4F5F}" type="presOf" srcId="{EF129E0B-4F71-4683-96D9-70D3E8EE49B3}" destId="{94C89179-5187-4E2C-9A3A-EA7D8929A757}" srcOrd="0" destOrd="0" presId="urn:microsoft.com/office/officeart/2005/8/layout/default"/>
    <dgm:cxn modelId="{5AF9E2E8-9617-4BD7-B4DE-9B1EAAB58565}" type="presOf" srcId="{614F6514-9D5F-4BB7-964D-6A113C383D47}" destId="{4F9E2DFB-4AF5-4DA3-8600-C13C07A17DBC}" srcOrd="0" destOrd="0" presId="urn:microsoft.com/office/officeart/2005/8/layout/default"/>
    <dgm:cxn modelId="{C7B74E2C-0884-48C1-BF56-6480742E9902}" srcId="{614F6514-9D5F-4BB7-964D-6A113C383D47}" destId="{F16010C3-1B49-4882-8327-68A4B30AE68E}" srcOrd="5" destOrd="0" parTransId="{C7ADC07E-14CF-47CF-8BBD-23C34A5AE271}" sibTransId="{C67006D7-85D9-4EF4-8E03-F6DA1D9BFD42}"/>
    <dgm:cxn modelId="{088D475D-362F-417C-BDDE-A5F77F254A04}" type="presOf" srcId="{5BB822E0-0BD9-4D77-A7C5-2B6B41D547AB}" destId="{4604C308-CA0C-4BD2-BBFF-EC3A3FAA804F}" srcOrd="0" destOrd="0" presId="urn:microsoft.com/office/officeart/2005/8/layout/default"/>
    <dgm:cxn modelId="{44E44736-4C1B-4235-BBAD-2374DEB99A4F}" srcId="{614F6514-9D5F-4BB7-964D-6A113C383D47}" destId="{098911CB-71AC-424A-A186-1A8F8DF1926D}" srcOrd="3" destOrd="0" parTransId="{34F2FFF2-4267-44A2-9630-1619E41F4C90}" sibTransId="{6183F71A-BC36-4195-9782-7DDB59668910}"/>
    <dgm:cxn modelId="{3D45ABEA-F15D-4BF0-B826-0F291121547D}" srcId="{614F6514-9D5F-4BB7-964D-6A113C383D47}" destId="{3B46D5FF-5186-44E7-8F57-C8FD4DCA77E5}" srcOrd="0" destOrd="0" parTransId="{2D5975BB-AD1A-4DBB-805D-66B64D12DF94}" sibTransId="{81F35D41-5EB3-4A27-BC7B-F13E1179E163}"/>
    <dgm:cxn modelId="{B8408BB9-9C3E-42A8-AED9-D770BEB686C1}" type="presOf" srcId="{F16010C3-1B49-4882-8327-68A4B30AE68E}" destId="{6B506D10-5EF0-446E-A639-36D7323B3758}" srcOrd="0" destOrd="0" presId="urn:microsoft.com/office/officeart/2005/8/layout/default"/>
    <dgm:cxn modelId="{297546F1-28BD-4A8C-9DC6-A8121B5A4821}" srcId="{614F6514-9D5F-4BB7-964D-6A113C383D47}" destId="{652EB23F-6A8B-4CDD-A46F-4A20625B9BFE}" srcOrd="4" destOrd="0" parTransId="{E9404A3E-BEBA-459C-8175-E9608D6774C7}" sibTransId="{D8C73051-3B56-4E7B-99FD-B271942275A9}"/>
    <dgm:cxn modelId="{6C2315EC-963C-4082-AB63-B86510B0EA2B}" srcId="{614F6514-9D5F-4BB7-964D-6A113C383D47}" destId="{EF129E0B-4F71-4683-96D9-70D3E8EE49B3}" srcOrd="2" destOrd="0" parTransId="{FBC65332-5D95-4A49-8C76-FDC5DBE03875}" sibTransId="{909F3CEC-EFBE-40D0-9C09-6C6E53CD0571}"/>
    <dgm:cxn modelId="{89DDB583-448A-4D8D-9EC1-608F59363CD1}" srcId="{614F6514-9D5F-4BB7-964D-6A113C383D47}" destId="{5BB822E0-0BD9-4D77-A7C5-2B6B41D547AB}" srcOrd="1" destOrd="0" parTransId="{0C6D1EA1-DCE3-4D37-8482-4B71A389C777}" sibTransId="{A1D1A3BB-6785-4564-B94E-063C542E27C9}"/>
    <dgm:cxn modelId="{500500E7-9174-4F04-9627-E90D7629F874}" type="presOf" srcId="{3B46D5FF-5186-44E7-8F57-C8FD4DCA77E5}" destId="{63BF89D7-5673-4348-AA5D-3F54E98FE20D}" srcOrd="0" destOrd="0" presId="urn:microsoft.com/office/officeart/2005/8/layout/default"/>
    <dgm:cxn modelId="{F994F78F-3B0D-40B8-A7DD-CFCF3F62D200}" type="presParOf" srcId="{4F9E2DFB-4AF5-4DA3-8600-C13C07A17DBC}" destId="{63BF89D7-5673-4348-AA5D-3F54E98FE20D}" srcOrd="0" destOrd="0" presId="urn:microsoft.com/office/officeart/2005/8/layout/default"/>
    <dgm:cxn modelId="{E19E8712-0F88-441F-AAAC-772FC32C6A1A}" type="presParOf" srcId="{4F9E2DFB-4AF5-4DA3-8600-C13C07A17DBC}" destId="{6E5EAC0E-4501-4486-8C8A-AD9C9BE4A931}" srcOrd="1" destOrd="0" presId="urn:microsoft.com/office/officeart/2005/8/layout/default"/>
    <dgm:cxn modelId="{FCBB4917-13E2-42B8-A024-D24FBBDA7DFA}" type="presParOf" srcId="{4F9E2DFB-4AF5-4DA3-8600-C13C07A17DBC}" destId="{4604C308-CA0C-4BD2-BBFF-EC3A3FAA804F}" srcOrd="2" destOrd="0" presId="urn:microsoft.com/office/officeart/2005/8/layout/default"/>
    <dgm:cxn modelId="{C4E43495-13CC-4A0E-9832-A5655BF25BDB}" type="presParOf" srcId="{4F9E2DFB-4AF5-4DA3-8600-C13C07A17DBC}" destId="{F7E9B155-5B72-4259-83DF-C53C60D8D99A}" srcOrd="3" destOrd="0" presId="urn:microsoft.com/office/officeart/2005/8/layout/default"/>
    <dgm:cxn modelId="{EC90B3CF-E159-4DEF-889E-59D1820590C9}" type="presParOf" srcId="{4F9E2DFB-4AF5-4DA3-8600-C13C07A17DBC}" destId="{94C89179-5187-4E2C-9A3A-EA7D8929A757}" srcOrd="4" destOrd="0" presId="urn:microsoft.com/office/officeart/2005/8/layout/default"/>
    <dgm:cxn modelId="{44B15D05-41B8-4AB4-BE3D-FDF3AF410E6E}" type="presParOf" srcId="{4F9E2DFB-4AF5-4DA3-8600-C13C07A17DBC}" destId="{EDE96F9D-F609-4195-968B-1997423FBF93}" srcOrd="5" destOrd="0" presId="urn:microsoft.com/office/officeart/2005/8/layout/default"/>
    <dgm:cxn modelId="{DDF2B281-A435-4BF7-95F6-E5ECEAC184AC}" type="presParOf" srcId="{4F9E2DFB-4AF5-4DA3-8600-C13C07A17DBC}" destId="{34024AAB-E340-4408-A460-5CF7CD10EDC8}" srcOrd="6" destOrd="0" presId="urn:microsoft.com/office/officeart/2005/8/layout/default"/>
    <dgm:cxn modelId="{40264B04-B3C6-4A63-99A9-8CE1327B5636}" type="presParOf" srcId="{4F9E2DFB-4AF5-4DA3-8600-C13C07A17DBC}" destId="{D6A8DC71-8317-4885-984D-20A64B56F50E}" srcOrd="7" destOrd="0" presId="urn:microsoft.com/office/officeart/2005/8/layout/default"/>
    <dgm:cxn modelId="{9C9EAE97-1617-4D7A-A7EF-EC8CAD57C9C0}" type="presParOf" srcId="{4F9E2DFB-4AF5-4DA3-8600-C13C07A17DBC}" destId="{E5A109DF-F39F-4AF1-BA3B-3E1464FDA398}" srcOrd="8" destOrd="0" presId="urn:microsoft.com/office/officeart/2005/8/layout/default"/>
    <dgm:cxn modelId="{697E2007-3B9A-4908-863C-136B7B60E7B4}" type="presParOf" srcId="{4F9E2DFB-4AF5-4DA3-8600-C13C07A17DBC}" destId="{72E3B2D9-3EE5-436C-BE60-17D8DFA46EA9}" srcOrd="9" destOrd="0" presId="urn:microsoft.com/office/officeart/2005/8/layout/default"/>
    <dgm:cxn modelId="{A3F72BAA-4BCA-415F-9694-26918B919E1F}" type="presParOf" srcId="{4F9E2DFB-4AF5-4DA3-8600-C13C07A17DBC}" destId="{6B506D10-5EF0-446E-A639-36D7323B375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89D7-5673-4348-AA5D-3F54E98FE20D}">
      <dsp:nvSpPr>
        <dsp:cNvPr id="0" name=""/>
        <dsp:cNvSpPr/>
      </dsp:nvSpPr>
      <dsp:spPr>
        <a:xfrm>
          <a:off x="10674" y="229855"/>
          <a:ext cx="2369521" cy="1978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Проведение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u="none" kern="1200" dirty="0" smtClean="0"/>
            <a:t>мониторинга психологического состояния детей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ветеранов (участников) СВО</a:t>
          </a:r>
          <a:endParaRPr lang="ru-RU" sz="1400" b="1" kern="1200" dirty="0"/>
        </a:p>
      </dsp:txBody>
      <dsp:txXfrm>
        <a:off x="10674" y="229855"/>
        <a:ext cx="2369521" cy="1978067"/>
      </dsp:txXfrm>
    </dsp:sp>
    <dsp:sp modelId="{4604C308-CA0C-4BD2-BBFF-EC3A3FAA804F}">
      <dsp:nvSpPr>
        <dsp:cNvPr id="0" name=""/>
        <dsp:cNvSpPr/>
      </dsp:nvSpPr>
      <dsp:spPr>
        <a:xfrm>
          <a:off x="2665391" y="207285"/>
          <a:ext cx="2245404" cy="2023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Реализация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основных направлений психолого-педагогического сопровождения детей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ветеранов (участников) СВО в период обучения</a:t>
          </a:r>
          <a:endParaRPr lang="ru-RU" sz="1400" b="1" kern="1200" dirty="0"/>
        </a:p>
      </dsp:txBody>
      <dsp:txXfrm>
        <a:off x="2665391" y="207285"/>
        <a:ext cx="2245404" cy="2023208"/>
      </dsp:txXfrm>
    </dsp:sp>
    <dsp:sp modelId="{94C89179-5187-4E2C-9A3A-EA7D8929A757}">
      <dsp:nvSpPr>
        <dsp:cNvPr id="0" name=""/>
        <dsp:cNvSpPr/>
      </dsp:nvSpPr>
      <dsp:spPr>
        <a:xfrm>
          <a:off x="5195991" y="202802"/>
          <a:ext cx="3616312" cy="203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Организация и проведение мероприятий, направленных на формирование в   образовательной    организации    необходимого    психологического    климата для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сохранения и (или) восстановления психологического здоровья детей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ветеранов (участников) СВО</a:t>
          </a:r>
          <a:endParaRPr lang="ru-RU" sz="1400" b="1" kern="1200" dirty="0"/>
        </a:p>
      </dsp:txBody>
      <dsp:txXfrm>
        <a:off x="5195991" y="202802"/>
        <a:ext cx="3616312" cy="2032174"/>
      </dsp:txXfrm>
    </dsp:sp>
    <dsp:sp modelId="{34024AAB-E340-4408-A460-5CF7CD10EDC8}">
      <dsp:nvSpPr>
        <dsp:cNvPr id="0" name=""/>
        <dsp:cNvSpPr/>
      </dsp:nvSpPr>
      <dsp:spPr>
        <a:xfrm>
          <a:off x="6653" y="2520172"/>
          <a:ext cx="2517965" cy="2173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Оказание  экстренной психологической помощи, психологической коррекции и поддержки детям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ветеранов (участников) СВО и членам их семей в очном и дистанционном режиме</a:t>
          </a:r>
          <a:endParaRPr lang="ru-RU" sz="1400" b="1" kern="1200" dirty="0"/>
        </a:p>
      </dsp:txBody>
      <dsp:txXfrm>
        <a:off x="6653" y="2520172"/>
        <a:ext cx="2517965" cy="2173568"/>
      </dsp:txXfrm>
    </dsp:sp>
    <dsp:sp modelId="{E5A109DF-F39F-4AF1-BA3B-3E1464FDA398}">
      <dsp:nvSpPr>
        <dsp:cNvPr id="0" name=""/>
        <dsp:cNvSpPr/>
      </dsp:nvSpPr>
      <dsp:spPr>
        <a:xfrm>
          <a:off x="2809814" y="2607442"/>
          <a:ext cx="2257325" cy="199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Организация 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сетевого и межведомственного взаимодействия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для оказания необходимой помощи и поддержки детей ветеранов (участников) СВО</a:t>
          </a:r>
          <a:endParaRPr lang="ru-RU" sz="1400" b="1" kern="1200" dirty="0"/>
        </a:p>
      </dsp:txBody>
      <dsp:txXfrm>
        <a:off x="2809814" y="2607442"/>
        <a:ext cx="2257325" cy="1999029"/>
      </dsp:txXfrm>
    </dsp:sp>
    <dsp:sp modelId="{6B506D10-5EF0-446E-A639-36D7323B3758}">
      <dsp:nvSpPr>
        <dsp:cNvPr id="0" name=""/>
        <dsp:cNvSpPr/>
      </dsp:nvSpPr>
      <dsp:spPr>
        <a:xfrm>
          <a:off x="5352335" y="2607442"/>
          <a:ext cx="3463989" cy="199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Обеспечение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информирования детей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 </a:t>
          </a:r>
          <a:r>
            <a:rPr lang="ru-RU" sz="1400" b="1" kern="1200" dirty="0" smtClean="0"/>
            <a:t>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</a:t>
          </a:r>
          <a:endParaRPr lang="ru-RU" sz="1400" b="1" kern="1200" dirty="0"/>
        </a:p>
      </dsp:txBody>
      <dsp:txXfrm>
        <a:off x="5352335" y="2607442"/>
        <a:ext cx="3463989" cy="199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70A596-A72F-491C-A9EF-3FBB047A2B2A}" type="datetimeFigureOut">
              <a:rPr lang="ru-RU" smtClean="0"/>
              <a:t>26.10.2023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ketka.mgppu.ru/e/298/MhsITAu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psy_myvmest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diagn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sy.ru/node/6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psy.ru/node/870" TargetMode="External"/><Relationship Id="rId4" Type="http://schemas.openxmlformats.org/officeDocument/2006/relationships/hyperlink" Target="https://rospsy.ru/node/7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sy.ru/node/6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psy.ru/node/668" TargetMode="External"/><Relationship Id="rId5" Type="http://schemas.openxmlformats.org/officeDocument/2006/relationships/hyperlink" Target="https://rospsy.ru/node/872" TargetMode="External"/><Relationship Id="rId4" Type="http://schemas.openxmlformats.org/officeDocument/2006/relationships/hyperlink" Target="https://rospsy.ru/node/17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427983" y="5229200"/>
            <a:ext cx="42461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Сташкевич Евгения Ромуальдовна</a:t>
            </a:r>
          </a:p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главный внештатный педагог-психолог системы образования Краснодарского </a:t>
            </a:r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края </a:t>
            </a:r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lang="ru-RU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639325" y="3244441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942439" y="3581099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2" y="2154778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927880" y="469033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8175938" y="5005439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845042" y="131457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828031" y="214246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175937" y="1667332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0762" y="1667332"/>
            <a:ext cx="61528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участников </a:t>
            </a:r>
            <a:r>
              <a:rPr lang="ru-RU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 в 2023/2024 учебном году</a:t>
            </a:r>
          </a:p>
          <a:p>
            <a:pPr algn="ctr"/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2" y="47971"/>
            <a:ext cx="17192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поддержка </a:t>
            </a: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b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</a:t>
            </a: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352928" cy="475252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 при психических расстройствах и расстройствах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от 14 октября 2022 г. № 668н (вступил в силу 1 июля 2023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«Психологическая служба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подключении предлагается заполнить анкету и авторизироваться по ссылке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anketka.mgppu.ru/e/298/MhsITAul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ВКонтакте. </a:t>
            </a:r>
          </a:p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вопросам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сообществу «Психологическая служба образования» – Трофимова Анастасия Павловна, аналитик отдела мониторинга и координации деятельности психологической службы в системе образования ФКЦ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МГППУ </a:t>
            </a:r>
          </a:p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+7 (903) 977-25-77, адрес электронной почты: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trofimovaap@mgppu.ru.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" y="548680"/>
            <a:ext cx="1724141" cy="17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-304-6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7148"/>
            <a:ext cx="4464496" cy="48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-304-6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91006" cy="47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1144"/>
            <a:ext cx="1724141" cy="17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организации психолого-педагогического сопровождения детей ветеранов (участников) СВО  </a:t>
            </a:r>
            <a:endParaRPr lang="ru-RU" sz="2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1719221" cy="177409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179512" y="1268760"/>
          <a:ext cx="882297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22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87" y="1431793"/>
            <a:ext cx="5933285" cy="5093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1484784"/>
            <a:ext cx="2491059" cy="2011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" y="260648"/>
            <a:ext cx="1725318" cy="178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41" y="3696769"/>
            <a:ext cx="2419051" cy="26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выстраивания работы педагогов-психологов по сопровождению детей ветеранов (участников) СВО </a:t>
            </a:r>
            <a:endParaRPr lang="ru-RU" sz="2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77" t="21989" r="39838" b="10824"/>
          <a:stretch/>
        </p:blipFill>
        <p:spPr>
          <a:xfrm>
            <a:off x="467544" y="1556792"/>
            <a:ext cx="3843184" cy="504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143" t="12716" r="41032" b="17947"/>
          <a:stretch/>
        </p:blipFill>
        <p:spPr>
          <a:xfrm>
            <a:off x="4716016" y="404664"/>
            <a:ext cx="3971925" cy="58326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0648"/>
            <a:ext cx="187220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24760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при проведении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173977"/>
            <a:ext cx="5243921" cy="506333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образовательных отношений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непосредственное отношение к СВО.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СВО и любых связанных с ней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вызывать у обучающихся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реакции.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при этом проявлять уважение ко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точкам зрения, предоставить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высказываться и быть выслушанным.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слушание. Важнее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и дать ему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принимают его чувства, а не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какую-то мысль.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рассматривать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ветеранов (участников) СВО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проблемы, избегать стереотипов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навредить обучающемуся,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того переживающему тяжелейшие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https://uookn-kursk.ru/wp-content/uploads/a/9/c/a9cb00a9e3bc222dd460090dd05a29c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772816"/>
            <a:ext cx="404596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6312"/>
            <a:ext cx="187163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161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ресурсы для обращения за психологической помощью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1617"/>
            <a:ext cx="1871634" cy="17740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95536" y="1340768"/>
          <a:ext cx="8496945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001">
                  <a:extLst>
                    <a:ext uri="{9D8B030D-6E8A-4147-A177-3AD203B41FA5}">
                      <a16:colId xmlns:a16="http://schemas.microsoft.com/office/drawing/2014/main" val="1182313846"/>
                    </a:ext>
                  </a:extLst>
                </a:gridCol>
                <a:gridCol w="1764934">
                  <a:extLst>
                    <a:ext uri="{9D8B030D-6E8A-4147-A177-3AD203B41FA5}">
                      <a16:colId xmlns:a16="http://schemas.microsoft.com/office/drawing/2014/main" val="2410827728"/>
                    </a:ext>
                  </a:extLst>
                </a:gridCol>
                <a:gridCol w="1469326">
                  <a:extLst>
                    <a:ext uri="{9D8B030D-6E8A-4147-A177-3AD203B41FA5}">
                      <a16:colId xmlns:a16="http://schemas.microsoft.com/office/drawing/2014/main" val="407719769"/>
                    </a:ext>
                  </a:extLst>
                </a:gridCol>
                <a:gridCol w="2789684">
                  <a:extLst>
                    <a:ext uri="{9D8B030D-6E8A-4147-A177-3AD203B41FA5}">
                      <a16:colId xmlns:a16="http://schemas.microsoft.com/office/drawing/2014/main" val="3273205393"/>
                    </a:ext>
                  </a:extLst>
                </a:gridCol>
              </a:tblGrid>
              <a:tr h="944772">
                <a:tc gridSpan="2"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Сервисы по оказанию психологической помощи/номер телефона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511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511" marB="0" anchor="ctr"/>
                </a:tc>
                <a:extLst>
                  <a:ext uri="{0D108BD9-81ED-4DB2-BD59-A6C34878D82A}">
                    <a16:rowId xmlns:a16="http://schemas.microsoft.com/office/drawing/2014/main" val="1012426858"/>
                  </a:ext>
                </a:extLst>
              </a:tr>
              <a:tr h="1072318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линия кризисной психологической помощи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(800) 600-31-14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Экстренная психологическая  помощь детям, подросткам их родителям (законным представителям), а также взрослым в кризисном состоянии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0641249"/>
                  </a:ext>
                </a:extLst>
              </a:tr>
              <a:tr h="1334056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горячая линия детского телефона доверия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(800) 2000-122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помощь несовершеннолетним, а также их родителям (законным представителям) по вопросам обучения, воспитания и взаимоотношения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/>
                </a:tc>
                <a:extLst>
                  <a:ext uri="{0D108BD9-81ED-4DB2-BD59-A6C34878D82A}">
                    <a16:rowId xmlns:a16="http://schemas.microsoft.com/office/drawing/2014/main" val="2230532362"/>
                  </a:ext>
                </a:extLst>
              </a:tr>
              <a:tr h="1977447">
                <a:tc>
                  <a:txBody>
                    <a:bodyPr/>
                    <a:lstStyle/>
                    <a:p>
                      <a:pPr marL="0" marR="571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Круглосуточная экстренная  психологическая помощь  МЧС России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(495) 989-50-50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 anchor="ctr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Экстренная психологическая  помощь детям, подросткам, их родителям (законным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представителям), а также взрослым в кризисном состоянии, в том числе в случае возникновения чрезвычайных ситуаций </a:t>
                      </a:r>
                    </a:p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033" marB="0"/>
                </a:tc>
                <a:extLst>
                  <a:ext uri="{0D108BD9-81ED-4DB2-BD59-A6C34878D82A}">
                    <a16:rowId xmlns:a16="http://schemas.microsoft.com/office/drawing/2014/main" val="387479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5536" y="260648"/>
          <a:ext cx="8424935" cy="612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315">
                  <a:extLst>
                    <a:ext uri="{9D8B030D-6E8A-4147-A177-3AD203B41FA5}">
                      <a16:colId xmlns:a16="http://schemas.microsoft.com/office/drawing/2014/main" val="96708397"/>
                    </a:ext>
                  </a:extLst>
                </a:gridCol>
                <a:gridCol w="1623217">
                  <a:extLst>
                    <a:ext uri="{9D8B030D-6E8A-4147-A177-3AD203B41FA5}">
                      <a16:colId xmlns:a16="http://schemas.microsoft.com/office/drawing/2014/main" val="3793990266"/>
                    </a:ext>
                  </a:extLst>
                </a:gridCol>
                <a:gridCol w="1549265">
                  <a:extLst>
                    <a:ext uri="{9D8B030D-6E8A-4147-A177-3AD203B41FA5}">
                      <a16:colId xmlns:a16="http://schemas.microsoft.com/office/drawing/2014/main" val="2861619824"/>
                    </a:ext>
                  </a:extLst>
                </a:gridCol>
                <a:gridCol w="2437138">
                  <a:extLst>
                    <a:ext uri="{9D8B030D-6E8A-4147-A177-3AD203B41FA5}">
                      <a16:colId xmlns:a16="http://schemas.microsoft.com/office/drawing/2014/main" val="4056127891"/>
                    </a:ext>
                  </a:extLst>
                </a:gridCol>
              </a:tblGrid>
              <a:tr h="752795">
                <a:tc gridSpan="2"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Сервисы по оказанию психологической помощи/номер телефона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extLst>
                  <a:ext uri="{0D108BD9-81ED-4DB2-BD59-A6C34878D82A}">
                    <a16:rowId xmlns:a16="http://schemas.microsoft.com/office/drawing/2014/main" val="3461822169"/>
                  </a:ext>
                </a:extLst>
              </a:tr>
              <a:tr h="879761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Анонимный телефон доверия ФГБУ «НМИЦ ПН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В.П. Сербского»  Минздрава России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(495) 637-70-70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Психиатрическая помощь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1113310359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линия по вопросам домашнего насилия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(495) 637-22-20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Психологическая, социальная, юридическая помощь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2444674591"/>
                  </a:ext>
                </a:extLst>
              </a:tr>
              <a:tr h="897306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линия по оказанию психологической помощи студенческой молодежи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(800) 222-55-71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помощь студенческой молодежи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2167594570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линия Российского Красного Креста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(800) 700 44 50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помощь семьям мобилизованных и военнослужащих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1743080660"/>
                  </a:ext>
                </a:extLst>
              </a:tr>
              <a:tr h="1089988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линия помощи родителям проекта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родителем.рф 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(800) 444-22-32 </a:t>
                      </a:r>
                    </a:p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 714)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r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 до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21.00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r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мск) в будни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помощь родителям по вопросам обучения, воспитания и взаимоотношения с детьми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1824702307"/>
                  </a:ext>
                </a:extLst>
              </a:tr>
              <a:tr h="1089988"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Чат-бот по оказанию </a:t>
                      </a:r>
                    </a:p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психологической помощи </a:t>
                      </a:r>
                    </a:p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 anchor="ctr"/>
                </a:tc>
                <a:tc>
                  <a:txBody>
                    <a:bodyPr/>
                    <a:lstStyle/>
                    <a:p>
                      <a:pPr marL="0" marR="158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для входа:  </a:t>
                      </a:r>
                    </a:p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https://vk.com/psy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_myvmeste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00:00 </a:t>
                      </a:r>
                    </a:p>
                    <a:p>
                      <a:pPr marL="0" marR="533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мск)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tc>
                  <a:txBody>
                    <a:bodyPr/>
                    <a:lstStyle/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по оказанию бесплатной психологической поддержки </a:t>
                      </a:r>
                    </a:p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населению </a:t>
                      </a:r>
                    </a:p>
                    <a:p>
                      <a:pPr marL="0" marR="533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133" marB="0"/>
                </a:tc>
                <a:extLst>
                  <a:ext uri="{0D108BD9-81ED-4DB2-BD59-A6C34878D82A}">
                    <a16:rowId xmlns:a16="http://schemas.microsoft.com/office/drawing/2014/main" val="170595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85344"/>
            <a:ext cx="75727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</a:t>
            </a:r>
            <a:r>
              <a:rPr lang="ru-RU" sz="2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консультирования» Краснодарского края</a:t>
            </a:r>
            <a:endParaRPr lang="ru-RU" sz="2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3433" y="2318154"/>
            <a:ext cx="6384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8-(861) 992-66-73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cdik-center.ru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эл. почта: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diagn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bk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/>
          <p:cNvSpPr/>
          <p:nvPr/>
        </p:nvSpPr>
        <p:spPr>
          <a:xfrm>
            <a:off x="8197350" y="8685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376969" cy="29080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21"/>
            <a:ext cx="1719221" cy="19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 педагога-психолога </a:t>
            </a:r>
            <a:endParaRPr lang="ru-RU" sz="36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460851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психологической службы в системе общего образования и среднего профессионального образования в РФ на период до 2025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Минпросвещения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20 мая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   № СК-7/07вн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системе функционирования психологических служб в общеобразовательных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от 29 января 2021 г. № 07-433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отдельных положений об использовании цифровых ресурсов (платформ, мессенджеров и иного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упомянутых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7, в связи с принятием Федерального закона от 29 декабря 2022 г. № 584-ФЗ «О внесении изменений в Федеральный закон «Об информации, информационных технологиях и о защите информации».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17192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1800200" cy="177409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11809312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дополнения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нормативной документации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46085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приложение 7 к методическим рекомендациям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системе функционирования психологических служб в общеобразовательных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Минпросвещения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2023 г.    № Р-206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 шестом слова «в Skype, Whats Арр, Viber» исключить;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 одиннадцатом слова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тестирование через Google формы) — мониторинговая деятельность в виртуальном облаке» исключить;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в абзаце двенадцатом слова «(с использованием программ zoom, skype,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 и других цифровых платформ)» исключить.</a:t>
            </a:r>
          </a:p>
          <a:p>
            <a:pPr marL="4572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1800200" cy="177409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11161240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дополнения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нормативной документации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-36512" y="1628800"/>
            <a:ext cx="9180512" cy="52292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актуальной социальной ситуации рекомендовано акцентировать внимание на отдельных целевых группах детей, в отношении которых реализуются программы адресной помощи: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 ветеранов (участников) специальной военной операции; дети, ставшие свидетелями военных действий; дети, пережившие потерю близких. (совместное письмо Минпросвещения России и Минобрнауки от 11 августа 2023г. № АБ-3386/07)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здоровья, инвалидностью ( с 1 сентября 2023г. вступили в силу федеральные  адаптированные образовательные программы начального общего образования,  основного общего образования для обучающихся с ОВЗ, федеральные адаптированные общеобразовательные программы обучающихся с умственной отсталостью (интеллектуальными нарушениями), утвержденные приказами Минпросвещения России от 21 ноября 2022г. № 1023, №1025, №1026 (соответственно).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1800200" cy="177409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11809312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дополнения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нормативной документации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</a:t>
            </a:r>
            <a:br>
              <a:rPr lang="ru-RU" sz="32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4608512"/>
          </a:xfrm>
        </p:spPr>
        <p:txBody>
          <a:bodyPr>
            <a:normAutofit/>
          </a:bodyPr>
          <a:lstStyle/>
          <a:p>
            <a:pPr lvl="0" algn="just"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2000" dirty="0" smtClean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отклоняющимся поведением (зависимым, суицидальным, </a:t>
            </a:r>
            <a:r>
              <a:rPr lang="ru-RU" sz="2000" dirty="0" err="1" smtClean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000" dirty="0" smtClean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иными формами) 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актуализированы методические материалы по выявлению и профилактике различных видов девиантного поведения обучающихся «Навигатор профилактики» (письмо Минпросвещения России от 13 декабря 2022г.  № 07-8351)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93096"/>
            <a:ext cx="2362200" cy="1552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709" y="3907828"/>
            <a:ext cx="2059880" cy="2323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578" y="3689648"/>
            <a:ext cx="3078409" cy="25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13681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поддержка </a:t>
            </a: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b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</a:t>
            </a: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9144000" cy="4752528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в образовательных организациях с обучающимися профилактических мероприятий, нацеленных на формирование у них позитивного мышления, принципов здорового образа жизни, предупреждение суицидального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2023 г.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07-3646),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ссылками на публикацию в информационнотелекоммуникационной сети «Интернет» материалов профилактической направленности, которые могут быть использованы в работе с обучающимися, их родителями (законными представителями), а также психологопедагогических программ для использования педагогами-психологами образовательных организаций в соответствующей деятельности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«Профилактика девиантного поведения обучающихся в образовательных организациях: психолого-педагогический скрининг и формирование благоприятного социально-психологического климата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Минпросвещения России от 28 июля 2023 г. № 07-4251).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17192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" y="57679"/>
            <a:ext cx="1719221" cy="177409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57679"/>
            <a:ext cx="7056784" cy="1571121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циклограммы скрининговых </a:t>
            </a: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87071"/>
              </p:ext>
            </p:extLst>
          </p:nvPr>
        </p:nvGraphicFramePr>
        <p:xfrm>
          <a:off x="395536" y="1052736"/>
          <a:ext cx="8352928" cy="5774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529">
                  <a:extLst>
                    <a:ext uri="{9D8B030D-6E8A-4147-A177-3AD203B41FA5}">
                      <a16:colId xmlns:a16="http://schemas.microsoft.com/office/drawing/2014/main" val="510318456"/>
                    </a:ext>
                  </a:extLst>
                </a:gridCol>
                <a:gridCol w="4761008">
                  <a:extLst>
                    <a:ext uri="{9D8B030D-6E8A-4147-A177-3AD203B41FA5}">
                      <a16:colId xmlns:a16="http://schemas.microsoft.com/office/drawing/2014/main" val="1829285337"/>
                    </a:ext>
                  </a:extLst>
                </a:gridCol>
                <a:gridCol w="2237391">
                  <a:extLst>
                    <a:ext uri="{9D8B030D-6E8A-4147-A177-3AD203B41FA5}">
                      <a16:colId xmlns:a16="http://schemas.microsoft.com/office/drawing/2014/main" val="919061485"/>
                    </a:ext>
                  </a:extLst>
                </a:gridCol>
              </a:tblGrid>
              <a:tr h="777917">
                <a:tc>
                  <a:txBody>
                    <a:bodyPr/>
                    <a:lstStyle/>
                    <a:p>
                      <a:pPr marR="36195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0005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деятельности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443230" algn="ctr">
                        <a:lnSpc>
                          <a:spcPct val="108000"/>
                        </a:lnSpc>
                        <a:spcAft>
                          <a:spcPts val="12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Включенность педагогического коллектива </a:t>
                      </a:r>
                    </a:p>
                    <a:p>
                      <a:pPr marR="38100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компетенции)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3790622394"/>
                  </a:ext>
                </a:extLst>
              </a:tr>
              <a:tr h="656855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информационно-мотивационной кампании СПТ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4198619825"/>
                  </a:ext>
                </a:extLst>
              </a:tr>
              <a:tr h="581452">
                <a:tc rowSpan="2"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СПТ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28304152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социометрического исследования и анализ его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937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выявление групп риска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1663373041"/>
                  </a:ext>
                </a:extLst>
              </a:tr>
              <a:tr h="1006766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СПТ: выявление групп риска. </a:t>
                      </a:r>
                    </a:p>
                    <a:p>
                      <a:pPr marR="10096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планов ИППС по результатам СПТ, социометрического исследования,  с учетом результатов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психологопедагогического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наблюдения. Разработка рекомендаций педагогам, классным руководителям по проведению групповой работы в классе (по компетенции)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9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206108173"/>
                  </a:ext>
                </a:extLst>
              </a:tr>
              <a:tr h="603381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планов ИППС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4188714296"/>
                  </a:ext>
                </a:extLst>
              </a:tr>
              <a:tr h="604849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планов ИППС, реализация развивающих и иных программ в рамках групповой работы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3852004262"/>
                  </a:ext>
                </a:extLst>
              </a:tr>
              <a:tr h="604115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социометрического исследования и анализ его результатов, выявление динамики изменений социальнопсихологического климата класса/группы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842941682"/>
                  </a:ext>
                </a:extLst>
              </a:tr>
              <a:tr h="388621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МАЙ−ИЮНЬ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деятельности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81" marR="9563" marT="11801" marB="0"/>
                </a:tc>
                <a:extLst>
                  <a:ext uri="{0D108BD9-81ED-4DB2-BD59-A6C34878D82A}">
                    <a16:rowId xmlns:a16="http://schemas.microsoft.com/office/drawing/2014/main" val="43255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" y="57679"/>
            <a:ext cx="1719221" cy="177409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57679"/>
            <a:ext cx="7920880" cy="1571121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программы,  </a:t>
            </a:r>
            <a:b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рекомендуемых для организации воспитательной, профилактической и коррекционно-развивающей  </a:t>
            </a:r>
            <a:r>
              <a:rPr lang="ru-RU" sz="240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среди обучающихся в образовательной организации</a:t>
            </a:r>
            <a:r>
              <a:rPr lang="ru-RU" sz="20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21096"/>
              </p:ext>
            </p:extLst>
          </p:nvPr>
        </p:nvGraphicFramePr>
        <p:xfrm>
          <a:off x="395536" y="1697495"/>
          <a:ext cx="8352928" cy="403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1678551137"/>
                    </a:ext>
                  </a:extLst>
                </a:gridCol>
                <a:gridCol w="3266795">
                  <a:extLst>
                    <a:ext uri="{9D8B030D-6E8A-4147-A177-3AD203B41FA5}">
                      <a16:colId xmlns:a16="http://schemas.microsoft.com/office/drawing/2014/main" val="2525157493"/>
                    </a:ext>
                  </a:extLst>
                </a:gridCol>
                <a:gridCol w="1557741">
                  <a:extLst>
                    <a:ext uri="{9D8B030D-6E8A-4147-A177-3AD203B41FA5}">
                      <a16:colId xmlns:a16="http://schemas.microsoft.com/office/drawing/2014/main" val="4210468700"/>
                    </a:ext>
                  </a:extLst>
                </a:gridCol>
              </a:tblGrid>
              <a:tr h="291345">
                <a:tc>
                  <a:txBody>
                    <a:bodyPr/>
                    <a:lstStyle/>
                    <a:p>
                      <a:pPr marR="68580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tc>
                  <a:txBody>
                    <a:bodyPr/>
                    <a:lstStyle/>
                    <a:p>
                      <a:pPr marR="70485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Авторы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tc>
                  <a:txBody>
                    <a:bodyPr/>
                    <a:lstStyle/>
                    <a:p>
                      <a:pPr marR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extLst>
                  <a:ext uri="{0D108BD9-81ED-4DB2-BD59-A6C34878D82A}">
                    <a16:rowId xmlns:a16="http://schemas.microsoft.com/office/drawing/2014/main" val="4061665991"/>
                  </a:ext>
                </a:extLst>
              </a:tr>
              <a:tr h="1137530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коррекции школьной дезадаптации детей младшего школьного возраста средствами арт-терапии </a:t>
                      </a:r>
                      <a:r>
                        <a:rPr lang="ru-RU" sz="1400" dirty="0">
                          <a:solidFill>
                            <a:srgbClr val="92D050"/>
                          </a:solidFill>
                          <a:effectLst/>
                        </a:rPr>
                        <a:t>«Я и Мы» </a:t>
                      </a:r>
                      <a:endParaRPr lang="ru-RU" sz="1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050" dirty="0" err="1">
                          <a:effectLst/>
                        </a:rPr>
                        <a:t>Дунская</a:t>
                      </a:r>
                      <a:r>
                        <a:rPr lang="ru-RU" sz="1050" dirty="0">
                          <a:effectLst/>
                        </a:rPr>
                        <a:t> Татьяна Павловна, педагог-психолог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050" dirty="0">
                          <a:effectLst/>
                        </a:rPr>
                        <a:t>МАУ «Центр психолого-педагогической, </a:t>
                      </a:r>
                      <a:r>
                        <a:rPr lang="ru-RU" sz="1050" dirty="0" smtClean="0">
                          <a:effectLst/>
                        </a:rPr>
                        <a:t>       медицинской </a:t>
                      </a:r>
                      <a:r>
                        <a:rPr lang="ru-RU" sz="1050" dirty="0">
                          <a:effectLst/>
                        </a:rPr>
                        <a:t>и социальной помощи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Советского района г. Челябинска», Челябинская область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hlinkClick r:id="rId3"/>
                        </a:rPr>
                        <a:t>https://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3"/>
                        </a:rPr>
                        <a:t>rospsy.ru/node/680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3912372490"/>
                  </a:ext>
                </a:extLst>
              </a:tr>
              <a:tr h="503376">
                <a:tc>
                  <a:txBody>
                    <a:bodyPr/>
                    <a:lstStyle/>
                    <a:p>
                      <a:pPr marR="7239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Методика развития эмоционального интеллекта  младших школьников 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«Сказочный сюжет» 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ru-RU" sz="1050" dirty="0" err="1">
                          <a:effectLst/>
                        </a:rPr>
                        <a:t>Баравкова</a:t>
                      </a:r>
                      <a:r>
                        <a:rPr lang="ru-RU" sz="1050" dirty="0">
                          <a:effectLst/>
                        </a:rPr>
                        <a:t> Марина Михайловна, педагог-психолог  </a:t>
                      </a:r>
                    </a:p>
                    <a:p>
                      <a:pPr marR="6921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МБОУ «Средняя общеобразовательная школа № 2», г. Вяземский,  Хабаровский край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linkClick r:id="rId4"/>
                        </a:rPr>
                        <a:t>https://</a:t>
                      </a:r>
                      <a:r>
                        <a:rPr lang="ru-RU" sz="1200" dirty="0" smtClean="0">
                          <a:effectLst/>
                          <a:hlinkClick r:id="rId4"/>
                        </a:rPr>
                        <a:t>rospsy.ru/node/717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</a:t>
                      </a:r>
                    </a:p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2204888089"/>
                  </a:ext>
                </a:extLst>
              </a:tr>
              <a:tr h="672621">
                <a:tc>
                  <a:txBody>
                    <a:bodyPr/>
                    <a:lstStyle/>
                    <a:p>
                      <a:pPr marR="635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Комплексная программа развития субъектной </a:t>
                      </a:r>
                      <a:r>
                        <a:rPr lang="ru-RU" sz="1400" dirty="0" err="1">
                          <a:effectLst/>
                        </a:rPr>
                        <a:t>ресурсности</a:t>
                      </a:r>
                      <a:r>
                        <a:rPr lang="ru-RU" sz="1400" dirty="0">
                          <a:effectLst/>
                        </a:rPr>
                        <a:t> обучающихся на разных возрастных этапах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Гарбузова Анжела Михайловна, директор; </a:t>
                      </a:r>
                      <a:r>
                        <a:rPr lang="ru-RU" sz="1050" dirty="0" err="1">
                          <a:effectLst/>
                        </a:rPr>
                        <a:t>Ильяшова</a:t>
                      </a:r>
                      <a:r>
                        <a:rPr lang="ru-RU" sz="1050" dirty="0">
                          <a:effectLst/>
                        </a:rPr>
                        <a:t> Екатерина Анатольевна, заместитель директора по УВР; Швалева Нина Михайловна, методист по НИД;  </a:t>
                      </a:r>
                    </a:p>
                    <a:p>
                      <a:pPr marR="4445" indent="0" algn="l">
                        <a:lnSpc>
                          <a:spcPct val="115000"/>
                        </a:lnSpc>
                        <a:spcAft>
                          <a:spcPts val="5"/>
                        </a:spcAft>
                      </a:pPr>
                      <a:r>
                        <a:rPr lang="ru-RU" sz="1050" dirty="0">
                          <a:effectLst/>
                        </a:rPr>
                        <a:t>Боброва Алена Вячеславовна, педагог-психолог ; </a:t>
                      </a:r>
                      <a:r>
                        <a:rPr lang="ru-RU" sz="1050" dirty="0" err="1">
                          <a:effectLst/>
                        </a:rPr>
                        <a:t>Мясоедова</a:t>
                      </a:r>
                      <a:r>
                        <a:rPr lang="ru-RU" sz="1050" dirty="0">
                          <a:effectLst/>
                        </a:rPr>
                        <a:t> Ангелина Викторовна, педагог-психолог; Пищулина Любовь Викторовна, </a:t>
                      </a:r>
                      <a:r>
                        <a:rPr lang="ru-RU" sz="1050" dirty="0" err="1">
                          <a:effectLst/>
                        </a:rPr>
                        <a:t>педагогпсихолог</a:t>
                      </a:r>
                      <a:r>
                        <a:rPr lang="ru-RU" sz="1050" dirty="0">
                          <a:effectLst/>
                        </a:rPr>
                        <a:t>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МБОУ Лицей № 15, г. Пятигорск, Ставропольский край 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linkClick r:id="rId5"/>
                        </a:rPr>
                        <a:t>https://</a:t>
                      </a:r>
                      <a:r>
                        <a:rPr lang="ru-RU" sz="1200" dirty="0" smtClean="0">
                          <a:effectLst/>
                          <a:hlinkClick r:id="rId5"/>
                        </a:rPr>
                        <a:t>rospsy.ru/node/870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276403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" y="57679"/>
            <a:ext cx="1719221" cy="177409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51029"/>
              </p:ext>
            </p:extLst>
          </p:nvPr>
        </p:nvGraphicFramePr>
        <p:xfrm>
          <a:off x="467543" y="1124744"/>
          <a:ext cx="8496946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1676602699"/>
                    </a:ext>
                  </a:extLst>
                </a:gridCol>
                <a:gridCol w="3816002">
                  <a:extLst>
                    <a:ext uri="{9D8B030D-6E8A-4147-A177-3AD203B41FA5}">
                      <a16:colId xmlns:a16="http://schemas.microsoft.com/office/drawing/2014/main" val="680720165"/>
                    </a:ext>
                  </a:extLst>
                </a:gridCol>
                <a:gridCol w="1584599">
                  <a:extLst>
                    <a:ext uri="{9D8B030D-6E8A-4147-A177-3AD203B41FA5}">
                      <a16:colId xmlns:a16="http://schemas.microsoft.com/office/drawing/2014/main" val="49644569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R="68580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tc>
                  <a:txBody>
                    <a:bodyPr/>
                    <a:lstStyle/>
                    <a:p>
                      <a:pPr marR="70485"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Авторы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tc>
                  <a:txBody>
                    <a:bodyPr/>
                    <a:lstStyle/>
                    <a:p>
                      <a:pPr marR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 anchor="ctr"/>
                </a:tc>
                <a:extLst>
                  <a:ext uri="{0D108BD9-81ED-4DB2-BD59-A6C34878D82A}">
                    <a16:rowId xmlns:a16="http://schemas.microsoft.com/office/drawing/2014/main" val="127878338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50205"/>
              </p:ext>
            </p:extLst>
          </p:nvPr>
        </p:nvGraphicFramePr>
        <p:xfrm>
          <a:off x="467543" y="1484785"/>
          <a:ext cx="8496945" cy="123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2993147229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83500403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080620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R="44323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Профилактическая </a:t>
                      </a:r>
                      <a:r>
                        <a:rPr lang="ru-RU" sz="1400" dirty="0" err="1">
                          <a:effectLst/>
                        </a:rPr>
                        <a:t>психологопедагогическая</a:t>
                      </a:r>
                      <a:r>
                        <a:rPr lang="ru-RU" sz="1400" dirty="0">
                          <a:effectLst/>
                        </a:rPr>
                        <a:t> программа  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«Я −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пятиклассник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»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Гусова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Залина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Хаджимуратовна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, заместитель директора;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Гобаева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Илона Робертовна, педагог-психолог;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Соболева Оксана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Ониковна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, педагог-психолог  </a:t>
                      </a:r>
                    </a:p>
                    <a:p>
                      <a:pPr marR="6604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МАУ ДО Центр психолого-педагогической, медицинской и социальной помощи Центр диагностики и консультирования «Доверие» г. Владикавказа, республика Северная Осетия − Алания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linkClick r:id="rId3"/>
                        </a:rPr>
                        <a:t>https://</a:t>
                      </a:r>
                      <a:r>
                        <a:rPr lang="ru-RU" sz="1400" dirty="0" smtClean="0">
                          <a:effectLst/>
                          <a:hlinkClick r:id="rId3"/>
                        </a:rPr>
                        <a:t>rospsy.ru/node/670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309291099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95782"/>
              </p:ext>
            </p:extLst>
          </p:nvPr>
        </p:nvGraphicFramePr>
        <p:xfrm>
          <a:off x="467542" y="2776122"/>
          <a:ext cx="8496946" cy="85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6">
                  <a:extLst>
                    <a:ext uri="{9D8B030D-6E8A-4147-A177-3AD203B41FA5}">
                      <a16:colId xmlns:a16="http://schemas.microsoft.com/office/drawing/2014/main" val="1442262081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3841859515"/>
                    </a:ext>
                  </a:extLst>
                </a:gridCol>
                <a:gridCol w="1584600">
                  <a:extLst>
                    <a:ext uri="{9D8B030D-6E8A-4147-A177-3AD203B41FA5}">
                      <a16:colId xmlns:a16="http://schemas.microsoft.com/office/drawing/2014/main" val="3035230846"/>
                    </a:ext>
                  </a:extLst>
                </a:gridCol>
              </a:tblGrid>
              <a:tr h="654812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99000"/>
                        </a:lnSpc>
                        <a:spcAft>
                          <a:spcPts val="235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Психолого-педагогическая программа 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«Эффективное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взаимодействие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» </a:t>
                      </a:r>
                      <a:r>
                        <a:rPr lang="ru-RU" sz="1400" dirty="0">
                          <a:effectLst/>
                        </a:rPr>
                        <a:t>(для обучающихся  5 классов)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Байбородова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Э. Ю., педагог-психолог, учитель музыки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МБОУ СОШ № 2, г. Павловский Посад, Московская область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linkClick r:id="rId4"/>
                        </a:rPr>
                        <a:t>https://</a:t>
                      </a:r>
                      <a:r>
                        <a:rPr lang="ru-RU" sz="1400" dirty="0" smtClean="0">
                          <a:effectLst/>
                          <a:hlinkClick r:id="rId4"/>
                        </a:rPr>
                        <a:t>rospsy.ru/node/1770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21702225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2118"/>
              </p:ext>
            </p:extLst>
          </p:nvPr>
        </p:nvGraphicFramePr>
        <p:xfrm>
          <a:off x="467542" y="3626578"/>
          <a:ext cx="8496947" cy="2855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6">
                  <a:extLst>
                    <a:ext uri="{9D8B030D-6E8A-4147-A177-3AD203B41FA5}">
                      <a16:colId xmlns:a16="http://schemas.microsoft.com/office/drawing/2014/main" val="2312114050"/>
                    </a:ext>
                  </a:extLst>
                </a:gridCol>
                <a:gridCol w="3816002">
                  <a:extLst>
                    <a:ext uri="{9D8B030D-6E8A-4147-A177-3AD203B41FA5}">
                      <a16:colId xmlns:a16="http://schemas.microsoft.com/office/drawing/2014/main" val="4117828014"/>
                    </a:ext>
                  </a:extLst>
                </a:gridCol>
                <a:gridCol w="1584599">
                  <a:extLst>
                    <a:ext uri="{9D8B030D-6E8A-4147-A177-3AD203B41FA5}">
                      <a16:colId xmlns:a16="http://schemas.microsoft.com/office/drawing/2014/main" val="1551169753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pPr marR="38735" indent="0" algn="l">
                        <a:lnSpc>
                          <a:spcPct val="99000"/>
                        </a:lnSpc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Развивающая </a:t>
                      </a:r>
                      <a:r>
                        <a:rPr lang="ru-RU" sz="1400" dirty="0" err="1">
                          <a:effectLst/>
                        </a:rPr>
                        <a:t>психологопедагогическая</a:t>
                      </a:r>
                      <a:r>
                        <a:rPr lang="ru-RU" sz="1400" dirty="0">
                          <a:effectLst/>
                        </a:rPr>
                        <a:t> программа  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«Познаю себя. Развиваюсь.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Стремлюсь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» 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Иванова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Саргылана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Анатольевна, педагог-психолог; Тимофеева Елена Даниловна, педагог-психолог  </a:t>
                      </a:r>
                    </a:p>
                    <a:p>
                      <a:pPr marR="571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МБОУ «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Сунтарский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политехнический лицей-интернат» муниципального района «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Сунтарский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улус (район)», Республика Саха (Якутия)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linkClick r:id="rId5"/>
                        </a:rPr>
                        <a:t>https://</a:t>
                      </a:r>
                      <a:r>
                        <a:rPr lang="ru-RU" sz="1400" dirty="0" smtClean="0">
                          <a:effectLst/>
                          <a:hlinkClick r:id="rId5"/>
                        </a:rPr>
                        <a:t>rospsy.ru/node/872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1167886890"/>
                  </a:ext>
                </a:extLst>
              </a:tr>
              <a:tr h="921886"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Вторичная психологическая профилактика самоповреждающего поведения школьников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R="444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Билецкая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Наилля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Ханяфиевна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, заместитель директора по ВР, учитель психологии высшей категории;  </a:t>
                      </a:r>
                    </a:p>
                    <a:p>
                      <a:pPr marR="4445" indent="0" algn="l">
                        <a:lnSpc>
                          <a:spcPct val="115000"/>
                        </a:lnSpc>
                        <a:spcAft>
                          <a:spcPts val="5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Белоусова Светлана Анатольевна, доктор психологических наук,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педагогпсихолог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высшей категории;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Тетюева Татьяна Александровна, педагог-психолог первой категории 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МАОУ «Средняя общеобразовательная школа № 108 г. Челябинска имени </a:t>
                      </a:r>
                    </a:p>
                    <a:p>
                      <a:pPr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Героя Российской Федерации А.В. Яковлева», Челябинская область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tc>
                  <a:txBody>
                    <a:bodyPr/>
                    <a:lstStyle/>
                    <a:p>
                      <a:pPr marL="1270" marR="444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linkClick r:id="rId6"/>
                        </a:rPr>
                        <a:t>https://</a:t>
                      </a:r>
                      <a:r>
                        <a:rPr lang="ru-RU" sz="1400" dirty="0" smtClean="0">
                          <a:effectLst/>
                          <a:hlinkClick r:id="rId6"/>
                        </a:rPr>
                        <a:t>rospsy.ru/node/668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0" marT="5652" marB="0"/>
                </a:tc>
                <a:extLst>
                  <a:ext uri="{0D108BD9-81ED-4DB2-BD59-A6C34878D82A}">
                    <a16:rowId xmlns:a16="http://schemas.microsoft.com/office/drawing/2014/main" val="412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4254</TotalTime>
  <Words>1712</Words>
  <Application>Microsoft Office PowerPoint</Application>
  <PresentationFormat>Экран (4:3)</PresentationFormat>
  <Paragraphs>222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Нормативная документация педагога-психолога </vt:lpstr>
      <vt:lpstr>Изменения и дополнения  в нормативной документации  педагога-психолога   </vt:lpstr>
      <vt:lpstr>Изменения и дополнения  в нормативной документации  педагога-психолога   </vt:lpstr>
      <vt:lpstr>Изменения и дополнения  в нормативной документации  педагога-психолога   </vt:lpstr>
      <vt:lpstr>Организационно-методическая поддержка деятельности по профилактике  суицидального поведения</vt:lpstr>
      <vt:lpstr>Пример циклограммы скрининговых мероприятий</vt:lpstr>
      <vt:lpstr>Психолого-педагогические программы,   рекомендуемых для организации воспитательной, профилактической и коррекционно-развивающей  работы среди обучающихся в образовательной организации </vt:lpstr>
      <vt:lpstr>Презентация PowerPoint</vt:lpstr>
      <vt:lpstr>Организационно-методическая поддержка деятельности по профилактике  суицидального поведения</vt:lpstr>
      <vt:lpstr>Презентация PowerPoint</vt:lpstr>
      <vt:lpstr>Направление организации психолого-педагогического сопровождения детей ветеранов (участников) СВО  </vt:lpstr>
      <vt:lpstr>Схема выстраивания работы педагогов-психологов по сопровождению детей ветеранов (участников) СВО </vt:lpstr>
      <vt:lpstr>Презентация PowerPoint</vt:lpstr>
      <vt:lpstr>Особенности работы при проведении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Пользователь</cp:lastModifiedBy>
  <cp:revision>280</cp:revision>
  <cp:lastPrinted>2023-10-25T11:14:31Z</cp:lastPrinted>
  <dcterms:created xsi:type="dcterms:W3CDTF">2014-12-22T09:35:09Z</dcterms:created>
  <dcterms:modified xsi:type="dcterms:W3CDTF">2023-10-26T09:43:43Z</dcterms:modified>
</cp:coreProperties>
</file>