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86" r:id="rId18"/>
    <p:sldId id="287" r:id="rId19"/>
    <p:sldId id="288" r:id="rId20"/>
    <p:sldId id="289" r:id="rId21"/>
    <p:sldId id="290" r:id="rId22"/>
    <p:sldId id="29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B8F7593-D741-40C1-BD8F-E896AB8038F2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2"/>
            <p14:sldId id="264"/>
            <p14:sldId id="265"/>
            <p14:sldId id="267"/>
            <p14:sldId id="268"/>
            <p14:sldId id="269"/>
            <p14:sldId id="270"/>
            <p14:sldId id="271"/>
            <p14:sldId id="272"/>
            <p14:sldId id="286"/>
            <p14:sldId id="287"/>
            <p14:sldId id="288"/>
            <p14:sldId id="289"/>
            <p14:sldId id="290"/>
            <p14:sldId id="291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4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3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839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046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1197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604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40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04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69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3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19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832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74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5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11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45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69961-E077-42B1-8293-357CFB11232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6D5E76E-A5E0-4CFD-81E5-DD1B25CC2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1800" dirty="0" err="1" smtClean="0">
                <a:solidFill>
                  <a:schemeClr val="tx1"/>
                </a:solidFill>
              </a:rPr>
              <a:t>Армавирский</a:t>
            </a:r>
            <a:r>
              <a:rPr lang="ru-RU" sz="1800" dirty="0" smtClean="0">
                <a:solidFill>
                  <a:schemeClr val="tx1"/>
                </a:solidFill>
              </a:rPr>
              <a:t> филиал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ГБУ КК «Центр диагностики и консультирования»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Нейропсихологическое развитие и коррекция в условиях семьи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8498579" cy="2253252"/>
          </a:xfrm>
        </p:spPr>
        <p:txBody>
          <a:bodyPr>
            <a:normAutofit fontScale="92500" lnSpcReduction="20000"/>
          </a:bodyPr>
          <a:lstStyle/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Педагог-психолог, учитель-логопед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Иващенко Оксана Сергеевна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Учитель-логопед Ларина Ирина Владимировна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Учитель-дефектолог Мишина Елена Константиновна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70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151793"/>
            <a:ext cx="9055751" cy="48895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endParaRPr lang="ru-RU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04"/>
          <a:stretch/>
        </p:blipFill>
        <p:spPr>
          <a:xfrm>
            <a:off x="8807933" y="3720884"/>
            <a:ext cx="3384067" cy="312057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41344" y="342901"/>
            <a:ext cx="8246212" cy="58205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Поэтапное развитие математических навыков: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1-3 года: </a:t>
            </a:r>
            <a:r>
              <a:rPr lang="ru-RU" dirty="0">
                <a:solidFill>
                  <a:schemeClr val="tx1"/>
                </a:solidFill>
              </a:rPr>
              <a:t>понятия «один-много», «большой-маленький»;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2-4 года: </a:t>
            </a:r>
            <a:r>
              <a:rPr lang="ru-RU" dirty="0">
                <a:solidFill>
                  <a:schemeClr val="tx1"/>
                </a:solidFill>
              </a:rPr>
              <a:t>механический порядковый счёт (1, 2, 3, 4, 5…);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3-5 лет: </a:t>
            </a:r>
            <a:r>
              <a:rPr lang="ru-RU" dirty="0">
                <a:solidFill>
                  <a:schemeClr val="tx1"/>
                </a:solidFill>
              </a:rPr>
              <a:t>соотнесение числа с предметом в пределах 5;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5-6 лет: </a:t>
            </a:r>
            <a:r>
              <a:rPr lang="ru-RU" dirty="0">
                <a:solidFill>
                  <a:schemeClr val="tx1"/>
                </a:solidFill>
              </a:rPr>
              <a:t>решение простых задач с опорой на наглядный материал;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6-7 лет: </a:t>
            </a:r>
            <a:r>
              <a:rPr lang="ru-RU" dirty="0">
                <a:solidFill>
                  <a:schemeClr val="tx1"/>
                </a:solidFill>
              </a:rPr>
              <a:t>решение простых задач </a:t>
            </a:r>
            <a:r>
              <a:rPr lang="ru-RU" u="sng" dirty="0">
                <a:solidFill>
                  <a:schemeClr val="tx1"/>
                </a:solidFill>
              </a:rPr>
              <a:t>без</a:t>
            </a:r>
            <a:r>
              <a:rPr lang="ru-RU" dirty="0">
                <a:solidFill>
                  <a:schemeClr val="tx1"/>
                </a:solidFill>
              </a:rPr>
              <a:t> опоры на наглядность,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             ориентировка в числовом ряду («назови соседей числа …»,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            «посчитай от 3 до 8», «посчитай от 9 до 4»,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            задачи по типу: «Сколько ушей у трёх мышей?», «Бабушка связала 6 варежек. Сколько у неё внуков?», «На пороге стоит 4 туфельки. Сколько детей смогут обуться?», «За забором обычно гуляют куры и собаки. Сейчас видно 6 лап. Как ты думаешь, сколько там кур и сколько собак? А если 8 лап?»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10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90" t="3102" r="3183" b="4011"/>
          <a:stretch/>
        </p:blipFill>
        <p:spPr>
          <a:xfrm>
            <a:off x="1353941" y="167195"/>
            <a:ext cx="7920061" cy="643979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986222" y="5109253"/>
            <a:ext cx="4670055" cy="11948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ВМЕСТЕ – не значит «вместо»!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6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99037"/>
            <a:ext cx="8596668" cy="494232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Развитие мышления и речи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281" y="0"/>
            <a:ext cx="3639719" cy="264243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1564" y="1967381"/>
            <a:ext cx="8300717" cy="4360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>
                <a:solidFill>
                  <a:schemeClr val="tx1"/>
                </a:solidFill>
              </a:rPr>
              <a:t>К школе важно:</a:t>
            </a:r>
          </a:p>
          <a:p>
            <a:endParaRPr lang="ru-RU" u="sng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- поставить все звуки;</a:t>
            </a:r>
          </a:p>
          <a:p>
            <a:r>
              <a:rPr lang="ru-RU" dirty="0">
                <a:solidFill>
                  <a:schemeClr val="tx1"/>
                </a:solidFill>
              </a:rPr>
              <a:t>- развить фонетический слух (т.е., ребёнок должен на слух отличать слова «зуб» - «суп», «дочка»-«точка»);</a:t>
            </a:r>
          </a:p>
          <a:p>
            <a:r>
              <a:rPr lang="ru-RU" dirty="0">
                <a:solidFill>
                  <a:schemeClr val="tx1"/>
                </a:solidFill>
              </a:rPr>
              <a:t>- понимать логико-грамматические конструкции по типу: «Вася обижен Колей». Кто из них драчун?; </a:t>
            </a:r>
          </a:p>
          <a:p>
            <a:r>
              <a:rPr lang="ru-RU" dirty="0">
                <a:solidFill>
                  <a:schemeClr val="tx1"/>
                </a:solidFill>
              </a:rPr>
              <a:t>- разделять слова на слоги; </a:t>
            </a:r>
          </a:p>
          <a:p>
            <a:r>
              <a:rPr lang="ru-RU" dirty="0">
                <a:solidFill>
                  <a:schemeClr val="tx1"/>
                </a:solidFill>
              </a:rPr>
              <a:t>- выделять звуки в слове («какой первый звук в слове «кот», а какой последний?);</a:t>
            </a:r>
          </a:p>
          <a:p>
            <a:r>
              <a:rPr lang="ru-RU" dirty="0">
                <a:solidFill>
                  <a:schemeClr val="tx1"/>
                </a:solidFill>
              </a:rPr>
              <a:t>- составлять рассказ по картинке или серии картинок;</a:t>
            </a:r>
          </a:p>
          <a:p>
            <a:r>
              <a:rPr lang="ru-RU" dirty="0">
                <a:solidFill>
                  <a:schemeClr val="tx1"/>
                </a:solidFill>
              </a:rPr>
              <a:t>- играть в игру «Да и нет  не говорить, чёрное и белое не носить».</a:t>
            </a:r>
          </a:p>
          <a:p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61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34108"/>
            <a:ext cx="8596668" cy="64183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9" y="2640134"/>
            <a:ext cx="1797942" cy="118619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98939" y="175358"/>
            <a:ext cx="9961684" cy="21892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- понимать смысл сюжетной картинки;</a:t>
            </a:r>
          </a:p>
          <a:p>
            <a:r>
              <a:rPr lang="ru-RU" dirty="0">
                <a:solidFill>
                  <a:schemeClr val="tx1"/>
                </a:solidFill>
              </a:rPr>
              <a:t>- обобщать информацию. Стол, стул, диван – это мебель. Деревья, домашние животные, овощи, фрукты, транспорт и </a:t>
            </a:r>
            <a:r>
              <a:rPr lang="ru-RU" dirty="0" err="1">
                <a:solidFill>
                  <a:schemeClr val="tx1"/>
                </a:solidFill>
              </a:rPr>
              <a:t>т.д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r>
              <a:rPr lang="ru-RU" dirty="0">
                <a:solidFill>
                  <a:schemeClr val="tx1"/>
                </a:solidFill>
              </a:rPr>
              <a:t>- находить лишнее (апельсин, яблоко, огурец, груша – что здесь лишнее?)</a:t>
            </a:r>
          </a:p>
          <a:p>
            <a:r>
              <a:rPr lang="ru-RU" b="1" i="1" dirty="0">
                <a:solidFill>
                  <a:schemeClr val="tx1"/>
                </a:solidFill>
              </a:rPr>
              <a:t>Детям 4-5 лет мы даём материал в виде картинок и просим показать «лишнюю». С 6 лет – учим выполнять задание на слух.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91862" y="3006969"/>
            <a:ext cx="9777046" cy="36576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- играть в игру «Назови пять»;</a:t>
            </a:r>
          </a:p>
          <a:p>
            <a:r>
              <a:rPr lang="ru-RU" dirty="0">
                <a:solidFill>
                  <a:schemeClr val="tx1"/>
                </a:solidFill>
              </a:rPr>
              <a:t>- понимать логико-грамматические конструкции («Миша обрызган Васей». Нужно понять, кто кого обрызгал, кто грязный? );</a:t>
            </a:r>
          </a:p>
          <a:p>
            <a:r>
              <a:rPr lang="ru-RU" dirty="0">
                <a:solidFill>
                  <a:schemeClr val="tx1"/>
                </a:solidFill>
              </a:rPr>
              <a:t>- подбирать аналогии (У человека волосы, а у медведя - что? У человека - нос, а у птицы?);</a:t>
            </a:r>
          </a:p>
          <a:p>
            <a:r>
              <a:rPr lang="ru-RU" dirty="0">
                <a:solidFill>
                  <a:schemeClr val="tx1"/>
                </a:solidFill>
              </a:rPr>
              <a:t>- сравнивать («ручка» и «кисточка», «ласточку и вертолет»);</a:t>
            </a:r>
          </a:p>
          <a:p>
            <a:r>
              <a:rPr lang="ru-RU" dirty="0">
                <a:solidFill>
                  <a:schemeClr val="tx1"/>
                </a:solidFill>
              </a:rPr>
              <a:t>- выявлять часть и целое (кошка и хвост, где хвост - это часть. Дом - стена, стрелка - компас, лист – дерево). </a:t>
            </a:r>
          </a:p>
          <a:p>
            <a:r>
              <a:rPr lang="ru-RU" dirty="0">
                <a:solidFill>
                  <a:schemeClr val="tx1"/>
                </a:solidFill>
              </a:rPr>
              <a:t>- понимать причину и ее следствие. Например, авария - травма, укол - боль, мороз – гололед.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51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257" y="1151792"/>
            <a:ext cx="8596668" cy="5433646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915" y="2033680"/>
            <a:ext cx="3953065" cy="269392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52942" y="175847"/>
            <a:ext cx="5790658" cy="64095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Понимать </a:t>
            </a:r>
            <a:r>
              <a:rPr lang="ru-RU" dirty="0">
                <a:solidFill>
                  <a:schemeClr val="tx1"/>
                </a:solidFill>
              </a:rPr>
              <a:t>последовательность дней недели, времен года (Какой день после вторника? А какой день перед воскресеньем? А какой день между средой и пятницей? 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Проверьте, как ребёнок ориентируется в пространстве, в схеме тела и на листе бумаги:</a:t>
            </a:r>
          </a:p>
          <a:p>
            <a:r>
              <a:rPr lang="ru-RU" dirty="0">
                <a:solidFill>
                  <a:schemeClr val="tx1"/>
                </a:solidFill>
              </a:rPr>
              <a:t>      - Встань так, чтобы окно было справа.</a:t>
            </a:r>
          </a:p>
          <a:p>
            <a:r>
              <a:rPr lang="ru-RU" dirty="0">
                <a:solidFill>
                  <a:schemeClr val="tx1"/>
                </a:solidFill>
              </a:rPr>
              <a:t>      - Дотронься правой рукой до левого уха.</a:t>
            </a:r>
          </a:p>
          <a:p>
            <a:r>
              <a:rPr lang="ru-RU" dirty="0">
                <a:solidFill>
                  <a:schemeClr val="tx1"/>
                </a:solidFill>
              </a:rPr>
              <a:t>      - Покажи на листе бумаги правый верхний угол.</a:t>
            </a:r>
          </a:p>
          <a:p>
            <a:r>
              <a:rPr lang="ru-RU" dirty="0">
                <a:solidFill>
                  <a:schemeClr val="tx1"/>
                </a:solidFill>
              </a:rPr>
              <a:t>       -Положи ручку под тетрадь.</a:t>
            </a:r>
          </a:p>
          <a:p>
            <a:r>
              <a:rPr lang="ru-RU" dirty="0">
                <a:solidFill>
                  <a:schemeClr val="tx1"/>
                </a:solidFill>
              </a:rPr>
              <a:t>Развивать память (учить стихи).</a:t>
            </a: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19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0334"/>
          <a:stretch/>
        </p:blipFill>
        <p:spPr>
          <a:xfrm>
            <a:off x="0" y="2257757"/>
            <a:ext cx="3664812" cy="460024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342146" y="358243"/>
            <a:ext cx="5746375" cy="63832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 6-7 годам можно выделить следующие предвестники школьной неуспеваемости:</a:t>
            </a:r>
          </a:p>
          <a:p>
            <a:r>
              <a:rPr lang="ru-RU" dirty="0">
                <a:solidFill>
                  <a:schemeClr val="tx1"/>
                </a:solidFill>
              </a:rPr>
              <a:t>- не любит рисовать, раскрашивать;</a:t>
            </a:r>
          </a:p>
          <a:p>
            <a:r>
              <a:rPr lang="ru-RU" dirty="0">
                <a:solidFill>
                  <a:schemeClr val="tx1"/>
                </a:solidFill>
              </a:rPr>
              <a:t>- не может запомнить дни недели;</a:t>
            </a:r>
          </a:p>
          <a:p>
            <a:r>
              <a:rPr lang="ru-RU" dirty="0">
                <a:solidFill>
                  <a:schemeClr val="tx1"/>
                </a:solidFill>
              </a:rPr>
              <a:t>- не слушает долго сказки;</a:t>
            </a:r>
          </a:p>
          <a:p>
            <a:r>
              <a:rPr lang="ru-RU" dirty="0">
                <a:solidFill>
                  <a:schemeClr val="tx1"/>
                </a:solidFill>
              </a:rPr>
              <a:t>- имеет нарушения речи;</a:t>
            </a:r>
          </a:p>
          <a:p>
            <a:r>
              <a:rPr lang="ru-RU" dirty="0">
                <a:solidFill>
                  <a:schemeClr val="tx1"/>
                </a:solidFill>
              </a:rPr>
              <a:t>- не повторяет ритм;</a:t>
            </a:r>
          </a:p>
          <a:p>
            <a:r>
              <a:rPr lang="ru-RU" dirty="0">
                <a:solidFill>
                  <a:schemeClr val="tx1"/>
                </a:solidFill>
              </a:rPr>
              <a:t>- путает понятия «лево-право»;</a:t>
            </a:r>
          </a:p>
          <a:p>
            <a:r>
              <a:rPr lang="ru-RU" dirty="0">
                <a:solidFill>
                  <a:schemeClr val="tx1"/>
                </a:solidFill>
              </a:rPr>
              <a:t>- не может научиться кататься на велосипеде;</a:t>
            </a:r>
          </a:p>
          <a:p>
            <a:r>
              <a:rPr lang="ru-RU" dirty="0">
                <a:solidFill>
                  <a:schemeClr val="tx1"/>
                </a:solidFill>
              </a:rPr>
              <a:t>- не может выполнить просьбу, состоящую из нескольких частей;</a:t>
            </a:r>
          </a:p>
          <a:p>
            <a:r>
              <a:rPr lang="ru-RU" dirty="0">
                <a:solidFill>
                  <a:schemeClr val="tx1"/>
                </a:solidFill>
              </a:rPr>
              <a:t>- в шумных местах плохо реагирует на обращение;</a:t>
            </a:r>
          </a:p>
          <a:p>
            <a:r>
              <a:rPr lang="ru-RU" dirty="0">
                <a:solidFill>
                  <a:schemeClr val="tx1"/>
                </a:solidFill>
              </a:rPr>
              <a:t>- плохо запоминает стихи;</a:t>
            </a:r>
          </a:p>
          <a:p>
            <a:r>
              <a:rPr lang="ru-RU" dirty="0">
                <a:solidFill>
                  <a:schemeClr val="tx1"/>
                </a:solidFill>
              </a:rPr>
              <a:t>- не умеет завязывать шнурки;</a:t>
            </a:r>
          </a:p>
          <a:p>
            <a:r>
              <a:rPr lang="ru-RU" dirty="0">
                <a:solidFill>
                  <a:schemeClr val="tx1"/>
                </a:solidFill>
              </a:rPr>
              <a:t>- полевое поведение;</a:t>
            </a:r>
          </a:p>
          <a:p>
            <a:r>
              <a:rPr lang="ru-RU" dirty="0">
                <a:solidFill>
                  <a:schemeClr val="tx1"/>
                </a:solidFill>
              </a:rPr>
              <a:t>- отказ от деятельности (негативизм);</a:t>
            </a:r>
          </a:p>
          <a:p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err="1">
                <a:solidFill>
                  <a:schemeClr val="tx1"/>
                </a:solidFill>
              </a:rPr>
              <a:t>некритичность</a:t>
            </a:r>
            <a:r>
              <a:rPr lang="ru-RU" dirty="0">
                <a:solidFill>
                  <a:schemeClr val="tx1"/>
                </a:solidFill>
              </a:rPr>
              <a:t>, безразличие.</a:t>
            </a:r>
          </a:p>
          <a:p>
            <a:endParaRPr lang="ru-RU" dirty="0"/>
          </a:p>
          <a:p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945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92469"/>
            <a:ext cx="8596668" cy="50467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Общая осведомлённость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2551" y="1740876"/>
            <a:ext cx="11376920" cy="47918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Перед тем, как отдать ребёнка в школу, поспрашивайте у него: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- Знает ли ребёнок  фамилию, имя, отчество?</a:t>
            </a:r>
          </a:p>
          <a:p>
            <a:r>
              <a:rPr lang="ru-RU" dirty="0">
                <a:solidFill>
                  <a:schemeClr val="tx1"/>
                </a:solidFill>
              </a:rPr>
              <a:t>- Называет ли свой адрес?</a:t>
            </a:r>
          </a:p>
          <a:p>
            <a:r>
              <a:rPr lang="ru-RU" dirty="0">
                <a:solidFill>
                  <a:schemeClr val="tx1"/>
                </a:solidFill>
              </a:rPr>
              <a:t>- Называет полные имена родителей, их профессии?</a:t>
            </a:r>
          </a:p>
          <a:p>
            <a:r>
              <a:rPr lang="ru-RU" dirty="0">
                <a:solidFill>
                  <a:schemeClr val="tx1"/>
                </a:solidFill>
              </a:rPr>
              <a:t>- Знает город, страну проживания?</a:t>
            </a:r>
          </a:p>
          <a:p>
            <a:r>
              <a:rPr lang="ru-RU" dirty="0">
                <a:solidFill>
                  <a:schemeClr val="tx1"/>
                </a:solidFill>
              </a:rPr>
              <a:t>- Знает ли насекомых (птиц, рыб)? </a:t>
            </a:r>
          </a:p>
          <a:p>
            <a:r>
              <a:rPr lang="ru-RU" dirty="0">
                <a:solidFill>
                  <a:schemeClr val="tx1"/>
                </a:solidFill>
              </a:rPr>
              <a:t>- Может ли классифицировать (птицы: какие перелётные, какие зимующие? Животные: дикие, домашние. Виды транспорта и пр.); </a:t>
            </a:r>
          </a:p>
          <a:p>
            <a:r>
              <a:rPr lang="ru-RU" dirty="0">
                <a:solidFill>
                  <a:schemeClr val="tx1"/>
                </a:solidFill>
              </a:rPr>
              <a:t>- Знает ли транспорт, цветы, профессии, грибы, деревья, виды спорта и пр.?</a:t>
            </a:r>
          </a:p>
          <a:p>
            <a:r>
              <a:rPr lang="ru-RU" dirty="0">
                <a:solidFill>
                  <a:schemeClr val="tx1"/>
                </a:solidFill>
              </a:rPr>
              <a:t>- Называет цвета и геометрические фигуры (овал, трапеция, круг, прямоугольник, квадрат)?</a:t>
            </a:r>
          </a:p>
          <a:p>
            <a:r>
              <a:rPr lang="ru-RU" dirty="0">
                <a:solidFill>
                  <a:schemeClr val="tx1"/>
                </a:solidFill>
              </a:rPr>
              <a:t>- Называет ли детёнышей животных? Может ли назвать места обитания зверей? Знает ли, кто как голос подаёт?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841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396" y="18565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</a:rPr>
              <a:t>Речевые зоны мозга</a:t>
            </a:r>
            <a:endParaRPr lang="ru-RU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8225"/>
            <a:ext cx="8728364" cy="5178830"/>
          </a:xfrm>
        </p:spPr>
      </p:pic>
    </p:spTree>
    <p:extLst>
      <p:ext uri="{BB962C8B-B14F-4D97-AF65-F5344CB8AC3E}">
        <p14:creationId xmlns:p14="http://schemas.microsoft.com/office/powerpoint/2010/main" val="856377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284" y="281730"/>
            <a:ext cx="8596668" cy="1320800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Речь –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это высшая психическая функция, которая является основным средством выражения мысли.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З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она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Брока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(моторная функция – воспроизведение речи) и зона Вернике (сенсорная функция – понимание речи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8745" y="1690577"/>
            <a:ext cx="9720407" cy="45695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/>
              <a:t>1. Зона </a:t>
            </a:r>
            <a:r>
              <a:rPr lang="ru-RU" b="1" dirty="0" err="1"/>
              <a:t>Брока</a:t>
            </a:r>
            <a:endParaRPr lang="ru-RU" dirty="0"/>
          </a:p>
          <a:p>
            <a:r>
              <a:rPr lang="ru-RU" dirty="0"/>
              <a:t>Эта зона управляет мышцами лица, языка, глотки, челюстей. Эта моторная речевая зона находится в левом полушарии (область второй и третьей лобной извилины). Отвечает за формирование двигательных речевых программ.</a:t>
            </a:r>
          </a:p>
          <a:p>
            <a:r>
              <a:rPr lang="ru-RU" dirty="0"/>
              <a:t>При её поражении или недоразвитии человек может издавать только нечленораздельные звуки, а связать их в слова без коррекционной помощи не в состоянии.</a:t>
            </a:r>
          </a:p>
          <a:p>
            <a:r>
              <a:rPr lang="ru-RU" b="1" dirty="0"/>
              <a:t>2. Зона Вернике</a:t>
            </a:r>
            <a:endParaRPr lang="ru-RU" dirty="0"/>
          </a:p>
          <a:p>
            <a:r>
              <a:rPr lang="ru-RU" dirty="0"/>
              <a:t>Зона сенсорной речи в коре головного мозга левого полушария, верхняя височная извилина. Отвечает за понимание речи. Именно здесь формируются связи между звуками речи, а также связи между словом и соотносимым с ним предметом.</a:t>
            </a:r>
          </a:p>
          <a:p>
            <a:r>
              <a:rPr lang="ru-RU" b="1" dirty="0"/>
              <a:t>3. </a:t>
            </a:r>
            <a:r>
              <a:rPr lang="ru-RU" dirty="0"/>
              <a:t>Ещё выделяют дополнительную речевую область - </a:t>
            </a:r>
            <a:r>
              <a:rPr lang="ru-RU" b="1" dirty="0"/>
              <a:t>зона передней центральной извилины</a:t>
            </a:r>
            <a:r>
              <a:rPr lang="ru-RU" dirty="0"/>
              <a:t> (область двигательных проекций всего тела) </a:t>
            </a:r>
            <a:r>
              <a:rPr lang="ru-RU" b="1" dirty="0"/>
              <a:t>и задней центральной извилины</a:t>
            </a:r>
            <a:r>
              <a:rPr lang="ru-RU" dirty="0"/>
              <a:t> (область чувствительных проекций всего тела). Именно поэтому все педагоги дают задания на ориентацию по сторонам собственного тела.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309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Речевые нормы по возрасту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90" y="160713"/>
            <a:ext cx="5627716" cy="6547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37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14733"/>
            <a:ext cx="8596668" cy="462663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Чтобы </a:t>
            </a:r>
            <a:r>
              <a:rPr lang="ru-RU" sz="2400" dirty="0">
                <a:solidFill>
                  <a:schemeClr val="tx1"/>
                </a:solidFill>
              </a:rPr>
              <a:t>раскрыть потенциал ребенка и получить хороший результат как с точки зрения общего развития, так и подготовки к школе, важно выбрать правильный подход. Мы должны понимать, чем, когда и в какой </a:t>
            </a:r>
            <a:r>
              <a:rPr lang="ru-RU" sz="2400" dirty="0" smtClean="0">
                <a:solidFill>
                  <a:schemeClr val="tx1"/>
                </a:solidFill>
              </a:rPr>
              <a:t>последовательности </a:t>
            </a:r>
            <a:r>
              <a:rPr lang="ru-RU" sz="2400" dirty="0">
                <a:solidFill>
                  <a:schemeClr val="tx1"/>
                </a:solidFill>
              </a:rPr>
              <a:t>стоит </a:t>
            </a:r>
            <a:r>
              <a:rPr lang="ru-RU" sz="2400" dirty="0" smtClean="0">
                <a:solidFill>
                  <a:schemeClr val="tx1"/>
                </a:solidFill>
              </a:rPr>
              <a:t>заниматься </a:t>
            </a:r>
            <a:r>
              <a:rPr lang="ru-RU" sz="2400" dirty="0">
                <a:solidFill>
                  <a:schemeClr val="tx1"/>
                </a:solidFill>
              </a:rPr>
              <a:t>с ребенком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136" y="3311269"/>
            <a:ext cx="3631721" cy="332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07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207" y="210589"/>
            <a:ext cx="8596668" cy="13208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Норма речевого развития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2785" y="1201480"/>
            <a:ext cx="9434229" cy="49547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Если ребенок не говорит в 2 года, значит у него есть определенная проблема, которую надо найти, чтобы помочь ему компенсироваться. </a:t>
            </a:r>
            <a:endParaRPr lang="ru-RU" dirty="0" smtClean="0"/>
          </a:p>
          <a:p>
            <a:r>
              <a:rPr lang="ru-RU" dirty="0"/>
              <a:t>Речь – это зона </a:t>
            </a:r>
            <a:r>
              <a:rPr lang="ru-RU" dirty="0" err="1"/>
              <a:t>Брока</a:t>
            </a:r>
            <a:r>
              <a:rPr lang="ru-RU" dirty="0"/>
              <a:t> (моторная функция – воспроизведение речи) и зона Вернике (сенсорная функция – понимание речи), они в норме активизируются до 2 лет, если у ребенка в 2 года нет фразовой речи – значит у него дисфункция речевых зон мозга или более серьезная причина задержки развития, поэтому бездействие и неправильная реабилитация приводят к последствиям, которые после 6 лет уже невозможно компенсировать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Пластичность мозга наиболее активна именно до 6-7 лет, если ребенка привели в 2-2,5, то шанс того что он выйдет в норму очень высокий, а если привели в 4-5 лет – то уже осталось год-два и за это время можно только улучшить его состояние, а не максимально восстановить, реабилитировать, как при раннем обращении.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555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Какие обследования необходимо пройти если ребенок не говорит в 2 года?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4158" y="2052084"/>
            <a:ext cx="9452344" cy="34662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необходимо начать с осмотра невролога, </a:t>
            </a:r>
            <a:r>
              <a:rPr lang="ru-RU" dirty="0" err="1"/>
              <a:t>сурдолога</a:t>
            </a:r>
            <a:r>
              <a:rPr lang="ru-RU" dirty="0"/>
              <a:t> (потому что иногда причина задержки речевого развития это нарушение слуха), психиатра. </a:t>
            </a:r>
            <a:endParaRPr lang="ru-RU" dirty="0" smtClean="0"/>
          </a:p>
          <a:p>
            <a:r>
              <a:rPr lang="ru-RU" dirty="0" smtClean="0"/>
              <a:t>Пройти </a:t>
            </a:r>
            <a:r>
              <a:rPr lang="ru-RU" dirty="0"/>
              <a:t>все назначенные функциональные исследования – МРТ, ЭЭГ, УЗДГ, КСВП. </a:t>
            </a:r>
            <a:endParaRPr lang="ru-RU" dirty="0" smtClean="0"/>
          </a:p>
          <a:p>
            <a:r>
              <a:rPr lang="ru-RU" dirty="0" smtClean="0"/>
              <a:t>Пройти </a:t>
            </a:r>
            <a:r>
              <a:rPr lang="ru-RU" dirty="0"/>
              <a:t>обследование у логопеда, дефектолога, </a:t>
            </a:r>
            <a:r>
              <a:rPr lang="ru-RU" dirty="0" err="1"/>
              <a:t>нейропсихолога</a:t>
            </a:r>
            <a:r>
              <a:rPr lang="ru-RU" dirty="0"/>
              <a:t>, которое покажет состояние интеллекта, особенности восприятия, высших психических функций у ребенка и поможет разработать реабилитационную программу, основанную на индивидуальных задачах именно вашего ребенка.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121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равила,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которые помогут ребенку в преодолении речевых нарушений и полноценном становлении его речи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0242" y="1930400"/>
            <a:ext cx="9516139" cy="45767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391" y="2077461"/>
            <a:ext cx="9006993" cy="421527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i="1" dirty="0"/>
              <a:t>Правильная, грамотная и выразительная речь взрослых.</a:t>
            </a:r>
            <a:endParaRPr lang="ru-RU" dirty="0"/>
          </a:p>
          <a:p>
            <a:pPr lvl="0"/>
            <a:r>
              <a:rPr lang="ru-RU" i="1" dirty="0"/>
              <a:t>При общении с детьми раннего возраста проговаривание действий, называние предметов (накапливание пассивного словаря).</a:t>
            </a:r>
            <a:endParaRPr lang="ru-RU" dirty="0"/>
          </a:p>
          <a:p>
            <a:pPr lvl="0"/>
            <a:r>
              <a:rPr lang="ru-RU" i="1" dirty="0"/>
              <a:t>Создание ситуаций, когда ребенок в раннем возрасте должен выразить свое желание словесно.</a:t>
            </a:r>
            <a:endParaRPr lang="ru-RU" dirty="0"/>
          </a:p>
          <a:p>
            <a:pPr lvl="0"/>
            <a:r>
              <a:rPr lang="ru-RU" i="1" dirty="0"/>
              <a:t>Четкое проговаривание неправильно сказанных ребенком слов, акцентирование его внимания на правильном образце.</a:t>
            </a:r>
            <a:endParaRPr lang="ru-RU" dirty="0"/>
          </a:p>
          <a:p>
            <a:pPr lvl="0"/>
            <a:r>
              <a:rPr lang="ru-RU" i="1" dirty="0"/>
              <a:t>Создание благоприятной речевой среды, организация игр, провоцирующих речевую активность детей.</a:t>
            </a:r>
            <a:endParaRPr lang="ru-RU" dirty="0"/>
          </a:p>
          <a:p>
            <a:pPr lvl="0"/>
            <a:r>
              <a:rPr lang="ru-RU" i="1" dirty="0"/>
              <a:t>Создание благоприятного климата в семье, располагающего к общению всех членов семьи.</a:t>
            </a:r>
            <a:endParaRPr lang="ru-RU" dirty="0"/>
          </a:p>
          <a:p>
            <a:pPr lvl="0"/>
            <a:r>
              <a:rPr lang="ru-RU" i="1" dirty="0"/>
              <a:t>Организация свободного времени ребенка с помощью различных кружков, секций, общения со сверстниками.</a:t>
            </a:r>
            <a:endParaRPr lang="ru-RU" dirty="0"/>
          </a:p>
          <a:p>
            <a:pPr lvl="0"/>
            <a:r>
              <a:rPr lang="ru-RU" i="1" dirty="0"/>
              <a:t>Своевременное обращение за консультацией к специалисту, при отклонениях в развитии речи ребенка.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139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Нейропсихологическая коррекция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77334" y="1573619"/>
            <a:ext cx="8168954" cy="43061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73932"/>
            <a:ext cx="8596668" cy="388077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Это исправление, изменение, приведение в норму процессов и функций, связанных с работой головного мозга: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Восприятие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Внимание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Пространственная ориентировка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Эмоциональное реагирование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Речь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Память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моторика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59" y="998484"/>
            <a:ext cx="5772639" cy="57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1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Проблемы, на которые родителю нужно обратить внимание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8465" y="2041451"/>
            <a:ext cx="10292316" cy="4338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Проблемы с памятью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Снижение работоспособности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Дислексия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Нарушения речи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Нарушение моторики, сна, питания, координации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Гиперактивность</a:t>
            </a:r>
            <a:r>
              <a:rPr lang="ru-RU" sz="2000" dirty="0" smtClean="0">
                <a:solidFill>
                  <a:schemeClr val="tx1"/>
                </a:solidFill>
              </a:rPr>
              <a:t> или заторможенность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Отсутсвие</a:t>
            </a:r>
            <a:r>
              <a:rPr lang="ru-RU" sz="2000" dirty="0" smtClean="0">
                <a:solidFill>
                  <a:schemeClr val="tx1"/>
                </a:solidFill>
              </a:rPr>
              <a:t> контакта с родителями, слабое выражение эмоций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Импульсивность, слабый самоконтроль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66" y="2041451"/>
            <a:ext cx="4301500" cy="286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4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Три причины трудностей ребенка в процессе обучения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70765" y="2955851"/>
            <a:ext cx="8730435" cy="29026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765" y="3103685"/>
            <a:ext cx="8255650" cy="176725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Недостаточность регуляции уровня активности мозга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Недостаточная </a:t>
            </a:r>
            <a:r>
              <a:rPr lang="ru-RU" sz="2400" dirty="0" err="1" smtClean="0">
                <a:solidFill>
                  <a:schemeClr val="tx1"/>
                </a:solidFill>
              </a:rPr>
              <a:t>сформированность</a:t>
            </a:r>
            <a:r>
              <a:rPr lang="ru-RU" sz="2400" dirty="0" smtClean="0">
                <a:solidFill>
                  <a:schemeClr val="tx1"/>
                </a:solidFill>
              </a:rPr>
              <a:t> процессов восприятия и переработки информации из внешнего мира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Недостаточная </a:t>
            </a:r>
            <a:r>
              <a:rPr lang="ru-RU" sz="2400" dirty="0" err="1" smtClean="0">
                <a:solidFill>
                  <a:schemeClr val="tx1"/>
                </a:solidFill>
              </a:rPr>
              <a:t>сформированность</a:t>
            </a:r>
            <a:r>
              <a:rPr lang="ru-RU" sz="2400" dirty="0" smtClean="0">
                <a:solidFill>
                  <a:schemeClr val="tx1"/>
                </a:solidFill>
              </a:rPr>
              <a:t> произвольной регуляции деятельности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6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25302" y="2160589"/>
            <a:ext cx="9548038" cy="3219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Рекомендации родителям при недостаточности регуляции уровня активности мозга у ребенка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Соблюдение оптимального режима чередования нагрузок и отдыха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Массаж, если нет противопоказаний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Регулярные развивающие и оздоровительные мероприятия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Наблюдения специалистов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40" y="3710354"/>
            <a:ext cx="4072967" cy="29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5560" y="404665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Рекомендации родителям при недостаточной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сформированности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процессов восприятия и переработки информации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35560" y="2137144"/>
            <a:ext cx="7901575" cy="28388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4777" y="2303249"/>
            <a:ext cx="6400800" cy="3361928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Развитие зрительного восприятия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Развитие слухового восприятия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Развитие тактильного восприятия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Развитие мелкой моторики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Развитие пространственных представлений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10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Рекомендации родителям при недостаточной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</a:rPr>
              <a:t>сформированности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произвольной регуляции деятельности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77334" y="2647507"/>
            <a:ext cx="9072722" cy="14566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8688" y="2802429"/>
            <a:ext cx="8079804" cy="273672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Игры с правилами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Игры на развитие кинетической основы действий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27" y="4141619"/>
            <a:ext cx="6715677" cy="265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1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Нейропсихологическая коррекция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77334" y="2092569"/>
            <a:ext cx="6403950" cy="34576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Развивает мозолистое тело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Повышает стрессоустойчивость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Синхронизирует работу двух полушарий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Улучшает мыслительную деятельность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Укрепляет память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Повышает внимание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04" y="2092569"/>
            <a:ext cx="3967970" cy="320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7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42205"/>
            <a:ext cx="8596668" cy="47991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	Чтобы </a:t>
            </a:r>
            <a:r>
              <a:rPr lang="ru-RU" dirty="0">
                <a:solidFill>
                  <a:schemeClr val="tx1"/>
                </a:solidFill>
              </a:rPr>
              <a:t>понимать, как развивать ребёнка с точки зрения нейропсихологического подхода, давайте обратимся к физиологии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Мозг </a:t>
            </a:r>
            <a:r>
              <a:rPr lang="ru-RU" b="1" dirty="0">
                <a:solidFill>
                  <a:schemeClr val="tx1"/>
                </a:solidFill>
              </a:rPr>
              <a:t>ребёнка развивается по следующим принципам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8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8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8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36" y="2393772"/>
            <a:ext cx="3011772" cy="195294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828136" y="4235570"/>
            <a:ext cx="2587924" cy="9230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Снизу-вверх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95184" y="5276491"/>
            <a:ext cx="2587924" cy="9230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Справа-налево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89962" y="4235570"/>
            <a:ext cx="2587924" cy="9230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Сзади-наперёд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Стрелка вверх 11"/>
          <p:cNvSpPr/>
          <p:nvPr/>
        </p:nvSpPr>
        <p:spPr>
          <a:xfrm>
            <a:off x="2139067" y="3656606"/>
            <a:ext cx="261668" cy="491706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>
            <a:off x="4975668" y="4979323"/>
            <a:ext cx="569343" cy="2127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гнутая вверх стрелка 13"/>
          <p:cNvSpPr/>
          <p:nvPr/>
        </p:nvSpPr>
        <p:spPr>
          <a:xfrm>
            <a:off x="8333117" y="3830128"/>
            <a:ext cx="603849" cy="3181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41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Группы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нейропсихологических упражнений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9730" y="2052084"/>
            <a:ext cx="8282763" cy="39892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Дыхательные упражнения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Глазодвигательные упражнения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Упражнения на развитие познавательных навыков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Двигательные упражнения и растяжки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Артикуляционные упражнения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Мозговая гимнастика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Когнитивные тренинги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2140" y="1275907"/>
            <a:ext cx="7963786" cy="4412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62809"/>
            <a:ext cx="8596668" cy="467855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Не стесняйтесь задавать вопросы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Не торопите детей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Не переутомляйте и </a:t>
            </a:r>
            <a:r>
              <a:rPr lang="ru-RU" sz="2400" dirty="0" err="1" smtClean="0">
                <a:solidFill>
                  <a:schemeClr val="tx1"/>
                </a:solidFill>
              </a:rPr>
              <a:t>перевозбуждайте</a:t>
            </a:r>
            <a:r>
              <a:rPr lang="ru-RU" sz="2400" dirty="0" smtClean="0">
                <a:solidFill>
                  <a:schemeClr val="tx1"/>
                </a:solidFill>
              </a:rPr>
              <a:t> ребенка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Соблюдайте режим дня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Предъявляйте только четкие инструкции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Замечайте каждое достижение вашего ребенка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Любите ребенка.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626" y="3569676"/>
            <a:ext cx="4183393" cy="311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0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67155"/>
            <a:ext cx="8596668" cy="5074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7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7200" i="1" dirty="0" smtClean="0">
                <a:solidFill>
                  <a:schemeClr val="accent2">
                    <a:lumMod val="75000"/>
                  </a:schemeClr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7200" i="1" dirty="0" smtClean="0">
                <a:solidFill>
                  <a:schemeClr val="accent2">
                    <a:lumMod val="75000"/>
                  </a:schemeClr>
                </a:solidFill>
              </a:rPr>
              <a:t>ЗА ВНИМАНИЕ!</a:t>
            </a:r>
            <a:endParaRPr lang="ru-RU" sz="72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76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68083"/>
            <a:ext cx="8596668" cy="535700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Вектор «Снизу-вверх»</a:t>
            </a:r>
            <a:r>
              <a:rPr lang="ru-RU" sz="2600" b="1" dirty="0">
                <a:solidFill>
                  <a:schemeClr val="tx1"/>
                </a:solidFill>
              </a:rPr>
              <a:t> </a:t>
            </a:r>
            <a:endParaRPr lang="ru-RU" sz="26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600" dirty="0" smtClean="0">
                <a:solidFill>
                  <a:schemeClr val="tx1"/>
                </a:solidFill>
              </a:rPr>
              <a:t>Развитие </a:t>
            </a:r>
            <a:r>
              <a:rPr lang="ru-RU" sz="2600" dirty="0">
                <a:solidFill>
                  <a:schemeClr val="tx1"/>
                </a:solidFill>
              </a:rPr>
              <a:t>от стволовых и подкорковых образований к коре головного мозга.</a:t>
            </a: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	</a:t>
            </a:r>
          </a:p>
          <a:p>
            <a:pPr marL="0" indent="0" algn="just">
              <a:buNone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	</a:t>
            </a:r>
            <a:r>
              <a:rPr lang="ru-RU" sz="2300" dirty="0" smtClean="0">
                <a:solidFill>
                  <a:schemeClr val="tx1"/>
                </a:solidFill>
              </a:rPr>
              <a:t>Глубинные </a:t>
            </a:r>
            <a:r>
              <a:rPr lang="ru-RU" sz="2300" dirty="0">
                <a:solidFill>
                  <a:schemeClr val="tx1"/>
                </a:solidFill>
              </a:rPr>
              <a:t>структуры мозга на 80 % созревают во время беременности и родов и дозревают в раннем возрасте</a:t>
            </a:r>
            <a:r>
              <a:rPr lang="ru-RU" sz="23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ru-RU" sz="23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2300" dirty="0" smtClean="0">
                <a:solidFill>
                  <a:schemeClr val="tx1"/>
                </a:solidFill>
              </a:rPr>
              <a:t>	Кора </a:t>
            </a:r>
            <a:r>
              <a:rPr lang="ru-RU" sz="2300" dirty="0">
                <a:solidFill>
                  <a:schemeClr val="tx1"/>
                </a:solidFill>
              </a:rPr>
              <a:t>больших полушарий головного мозга составляет менее 10% от его массы, но содержит около 70% всех нейронов. Это делает ее одной из самых сложных структуру в человеческом теле.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71" y="1863426"/>
            <a:ext cx="2884284" cy="2744877"/>
          </a:xfrm>
          <a:prstGeom prst="rect">
            <a:avLst/>
          </a:prstGeom>
        </p:spPr>
      </p:pic>
      <p:sp>
        <p:nvSpPr>
          <p:cNvPr id="5" name="Стрелка вверх 4"/>
          <p:cNvSpPr/>
          <p:nvPr/>
        </p:nvSpPr>
        <p:spPr>
          <a:xfrm>
            <a:off x="6415768" y="2450622"/>
            <a:ext cx="338970" cy="15704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7334" y="2008217"/>
            <a:ext cx="2469900" cy="30641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Глубинные структуры мозга: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- Дыхание</a:t>
            </a:r>
          </a:p>
          <a:p>
            <a:pPr marL="171450" indent="-171450" algn="ctr">
              <a:buFontTx/>
              <a:buChar char="-"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171450" indent="-171450" algn="ctr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</a:t>
            </a:r>
            <a:r>
              <a:rPr lang="ru-RU" sz="1200" dirty="0" smtClean="0">
                <a:solidFill>
                  <a:schemeClr val="tx1"/>
                </a:solidFill>
              </a:rPr>
              <a:t>ищеварение;</a:t>
            </a:r>
          </a:p>
          <a:p>
            <a:pPr marL="171450" indent="-171450" algn="ctr">
              <a:buFontTx/>
              <a:buChar char="-"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</a:rPr>
              <a:t>Кровообращение;</a:t>
            </a:r>
          </a:p>
          <a:p>
            <a:pPr marL="171450" indent="-171450" algn="ctr">
              <a:buFontTx/>
              <a:buChar char="-"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</a:rPr>
              <a:t>Энергия (тонус, бодрствование)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17" y="4608303"/>
            <a:ext cx="743835" cy="41406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221792" y="1956458"/>
            <a:ext cx="2469899" cy="31676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Кора головного мозга:</a:t>
            </a:r>
          </a:p>
          <a:p>
            <a:pPr algn="ctr"/>
            <a:endParaRPr lang="ru-RU" sz="12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-обработка поступающей информации;</a:t>
            </a:r>
          </a:p>
          <a:p>
            <a:pPr algn="just"/>
            <a:endParaRPr lang="ru-RU" sz="1200" dirty="0" smtClean="0">
              <a:solidFill>
                <a:schemeClr val="tx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- управление движениями;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 -познавательная деятельность (память</a:t>
            </a:r>
            <a:r>
              <a:rPr lang="ru-RU" sz="1200" dirty="0">
                <a:solidFill>
                  <a:schemeClr val="tx1"/>
                </a:solidFill>
              </a:rPr>
              <a:t>, внимание, </a:t>
            </a:r>
            <a:r>
              <a:rPr lang="ru-RU" sz="1200" dirty="0" smtClean="0">
                <a:solidFill>
                  <a:schemeClr val="tx1"/>
                </a:solidFill>
              </a:rPr>
              <a:t>мышление, речь);</a:t>
            </a:r>
          </a:p>
          <a:p>
            <a:pPr algn="just"/>
            <a:endParaRPr lang="ru-RU" sz="1200" dirty="0" smtClean="0">
              <a:solidFill>
                <a:schemeClr val="tx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- регуляция </a:t>
            </a:r>
            <a:r>
              <a:rPr lang="ru-RU" sz="1200" dirty="0">
                <a:solidFill>
                  <a:schemeClr val="tx1"/>
                </a:solidFill>
              </a:rPr>
              <a:t>эмоций и поведения. 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115" y="4372154"/>
            <a:ext cx="975637" cy="7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58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50831"/>
            <a:ext cx="8596668" cy="479053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Вектор «Справа-налево»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(от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правого полушария к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левому)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937" t="9579" r="8983" b="8801"/>
          <a:stretch/>
        </p:blipFill>
        <p:spPr>
          <a:xfrm>
            <a:off x="415961" y="2370877"/>
            <a:ext cx="6035017" cy="3230009"/>
          </a:xfrm>
          <a:prstGeom prst="rect">
            <a:avLst/>
          </a:prstGeom>
        </p:spPr>
      </p:pic>
      <p:sp>
        <p:nvSpPr>
          <p:cNvPr id="5" name="Выгнутая вверх стрелка 4"/>
          <p:cNvSpPr/>
          <p:nvPr/>
        </p:nvSpPr>
        <p:spPr>
          <a:xfrm flipH="1">
            <a:off x="3088715" y="2394034"/>
            <a:ext cx="689509" cy="26018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2121" y="1930400"/>
            <a:ext cx="2976113" cy="12872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chemeClr val="tx1"/>
                </a:solidFill>
              </a:rPr>
              <a:t>В дошкольном возрасте важно:</a:t>
            </a:r>
          </a:p>
          <a:p>
            <a:pPr marL="171450" indent="-171450" algn="ctr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</a:t>
            </a:r>
            <a:r>
              <a:rPr lang="ru-RU" sz="1200" dirty="0" smtClean="0">
                <a:solidFill>
                  <a:schemeClr val="tx1"/>
                </a:solidFill>
              </a:rPr>
              <a:t>ознать реальный мир через органы чувств;</a:t>
            </a:r>
          </a:p>
          <a:p>
            <a:pPr marL="171450" indent="-171450" algn="ctr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у</a:t>
            </a:r>
            <a:r>
              <a:rPr lang="ru-RU" sz="1200" dirty="0" smtClean="0">
                <a:solidFill>
                  <a:schemeClr val="tx1"/>
                </a:solidFill>
              </a:rPr>
              <a:t>делять внимание творчеству.</a:t>
            </a:r>
          </a:p>
          <a:p>
            <a:pPr marL="171450" indent="-171450" algn="ctr">
              <a:buFontTx/>
              <a:buChar char="-"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171450" indent="-171450" algn="ctr">
              <a:buFontTx/>
              <a:buChar char="-"/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54484" y="3476445"/>
            <a:ext cx="3148642" cy="2786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chemeClr val="tx1"/>
                </a:solidFill>
              </a:rPr>
              <a:t>Для развития межполушарного взаимодействия в возрасте </a:t>
            </a:r>
            <a:r>
              <a:rPr lang="ru-RU" sz="1200" i="1" dirty="0">
                <a:solidFill>
                  <a:schemeClr val="tx1"/>
                </a:solidFill>
              </a:rPr>
              <a:t>с 3 до 7 лет детям </a:t>
            </a:r>
            <a:r>
              <a:rPr lang="ru-RU" sz="1200" i="1" dirty="0" smtClean="0">
                <a:solidFill>
                  <a:schemeClr val="tx1"/>
                </a:solidFill>
              </a:rPr>
              <a:t>полезно:</a:t>
            </a:r>
          </a:p>
          <a:p>
            <a:pPr algn="ctr"/>
            <a:endParaRPr lang="ru-RU" sz="1200" i="1" dirty="0" smtClean="0">
              <a:solidFill>
                <a:schemeClr val="tx1"/>
              </a:solidFill>
            </a:endParaRP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</a:rPr>
              <a:t>кататься </a:t>
            </a:r>
            <a:r>
              <a:rPr lang="ru-RU" sz="1200" dirty="0">
                <a:solidFill>
                  <a:schemeClr val="tx1"/>
                </a:solidFill>
              </a:rPr>
              <a:t>на двухколесных велосипедах</a:t>
            </a:r>
            <a:r>
              <a:rPr lang="ru-RU" sz="1200" dirty="0" smtClean="0">
                <a:solidFill>
                  <a:schemeClr val="tx1"/>
                </a:solidFill>
              </a:rPr>
              <a:t>,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плавать, 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</a:rPr>
              <a:t>заниматься </a:t>
            </a:r>
            <a:r>
              <a:rPr lang="ru-RU" sz="1200" dirty="0">
                <a:solidFill>
                  <a:schemeClr val="tx1"/>
                </a:solidFill>
              </a:rPr>
              <a:t>спортом, 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</a:rPr>
              <a:t>танцами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</a:rPr>
              <a:t>лазать </a:t>
            </a:r>
            <a:r>
              <a:rPr lang="ru-RU" sz="1200" dirty="0">
                <a:solidFill>
                  <a:schemeClr val="tx1"/>
                </a:solidFill>
              </a:rPr>
              <a:t>по </a:t>
            </a:r>
            <a:r>
              <a:rPr lang="ru-RU" sz="1200" dirty="0" smtClean="0">
                <a:solidFill>
                  <a:schemeClr val="tx1"/>
                </a:solidFill>
              </a:rPr>
              <a:t>лестнице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003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78303"/>
            <a:ext cx="8596668" cy="496306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«Сзади – наперед»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задних отделов мозга к передним)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6362" y="5726739"/>
            <a:ext cx="9111268" cy="5975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Развитие происходит от  </a:t>
            </a:r>
            <a:r>
              <a:rPr lang="ru-RU" sz="1400" dirty="0">
                <a:solidFill>
                  <a:schemeClr val="tx1"/>
                </a:solidFill>
              </a:rPr>
              <a:t>затылочных зон мозга, отвечающие за зрительное восприятие, к лобным долям, отвечающим за контроль, поведение, логическое мышление. 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38530" y="1986195"/>
            <a:ext cx="2656936" cy="31472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Чем младше ребёнок, тем больше наглядности мы </a:t>
            </a:r>
            <a:r>
              <a:rPr lang="ru-RU" sz="1400" dirty="0">
                <a:solidFill>
                  <a:schemeClr val="tx1"/>
                </a:solidFill>
              </a:rPr>
              <a:t>и</a:t>
            </a:r>
            <a:r>
              <a:rPr lang="ru-RU" sz="1400" dirty="0" smtClean="0">
                <a:solidFill>
                  <a:schemeClr val="tx1"/>
                </a:solidFill>
              </a:rPr>
              <a:t>спользуем;</a:t>
            </a:r>
          </a:p>
          <a:p>
            <a:pPr algn="just"/>
            <a:endParaRPr lang="ru-RU" sz="1400" dirty="0" smtClean="0">
              <a:solidFill>
                <a:schemeClr val="tx1"/>
              </a:solidFill>
            </a:endParaRPr>
          </a:p>
          <a:p>
            <a:pPr algn="just"/>
            <a:endParaRPr lang="ru-RU" sz="1400" dirty="0" smtClean="0">
              <a:solidFill>
                <a:schemeClr val="tx1"/>
              </a:solidFill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В </a:t>
            </a:r>
            <a:r>
              <a:rPr lang="ru-RU" sz="1400" dirty="0">
                <a:solidFill>
                  <a:schemeClr val="tx1"/>
                </a:solidFill>
              </a:rPr>
              <a:t>дошкольном возрасте ведущий вид деятельности – игра. Поэтому развиваем ребёнка именно через игру, на его интересе. 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15893" r="12617" b="6640"/>
          <a:stretch/>
        </p:blipFill>
        <p:spPr>
          <a:xfrm>
            <a:off x="2158410" y="1864957"/>
            <a:ext cx="4912442" cy="3779483"/>
          </a:xfrm>
          <a:prstGeom prst="rect">
            <a:avLst/>
          </a:prstGeom>
        </p:spPr>
      </p:pic>
      <p:sp>
        <p:nvSpPr>
          <p:cNvPr id="9" name="Выгнутая вверх стрелка 8"/>
          <p:cNvSpPr/>
          <p:nvPr/>
        </p:nvSpPr>
        <p:spPr>
          <a:xfrm flipH="1">
            <a:off x="3120755" y="2523670"/>
            <a:ext cx="2961068" cy="666097"/>
          </a:xfrm>
          <a:prstGeom prst="curvedDownArrow">
            <a:avLst>
              <a:gd name="adj1" fmla="val 25000"/>
              <a:gd name="adj2" fmla="val 50000"/>
              <a:gd name="adj3" fmla="val 346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63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39365"/>
            <a:ext cx="10515600" cy="5837598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Пирамида обучения Вильямса и </a:t>
            </a:r>
            <a:r>
              <a:rPr lang="ru-RU" sz="1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Шелленбергера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отражает значимость сенсорных стимулов для усвоения академических сведений.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/>
          <a:stretch/>
        </p:blipFill>
        <p:spPr>
          <a:xfrm>
            <a:off x="249293" y="921102"/>
            <a:ext cx="7462891" cy="593689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7548282" y="2303929"/>
            <a:ext cx="4455459" cy="441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Данная пирамида обучения наглядно показывает значение физического развития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ребенка для овладения чтением, письмом, счётными операциями.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Без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пропущенных, не проработанных нижних блоков пирамиды не будет успешного академического обучения. Только тогда, когда у ребенка правильно функционируют сенсорные системы, когда развиты координационные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способности, физические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качества и навыки, только тогда он сможет контролировать свои эмоции и поведение, быть уверенным в управлении своими движениями и быть успешным в овладении и применении учебных навыков.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548282" y="753034"/>
            <a:ext cx="4262490" cy="14164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основе пирамиды заложено состояние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центральной нервной системы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ребёнка, как фундамент для дальнейшего развития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44009"/>
            <a:ext cx="8596668" cy="479735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Развитие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крупной моторики</a:t>
            </a:r>
          </a:p>
          <a:p>
            <a:pPr algn="just">
              <a:buFontTx/>
              <a:buChar char="-"/>
            </a:pPr>
            <a:endParaRPr lang="ru-RU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0605" y="1795428"/>
            <a:ext cx="1935125" cy="48803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спорт;</a:t>
            </a:r>
          </a:p>
          <a:p>
            <a:pPr algn="just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ЛФК;</a:t>
            </a:r>
          </a:p>
          <a:p>
            <a:pPr algn="just">
              <a:buFontTx/>
              <a:buChar char="-"/>
            </a:pPr>
            <a:endParaRPr lang="ru-RU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регулярные </a:t>
            </a:r>
            <a:r>
              <a:rPr lang="ru-RU" dirty="0">
                <a:solidFill>
                  <a:schemeClr val="tx1"/>
                </a:solidFill>
              </a:rPr>
              <a:t>подвижные игры на детской </a:t>
            </a:r>
            <a:r>
              <a:rPr lang="ru-RU" dirty="0" smtClean="0">
                <a:solidFill>
                  <a:schemeClr val="tx1"/>
                </a:solidFill>
              </a:rPr>
              <a:t>площадке;</a:t>
            </a:r>
          </a:p>
          <a:p>
            <a:pPr algn="just">
              <a:buFontTx/>
              <a:buChar char="-"/>
            </a:pPr>
            <a:endParaRPr lang="ru-RU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каждодневная зарядка;</a:t>
            </a:r>
          </a:p>
          <a:p>
            <a:pPr algn="just">
              <a:buFontTx/>
              <a:buChar char="-"/>
            </a:pPr>
            <a:endParaRPr lang="ru-RU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занятия </a:t>
            </a:r>
            <a:r>
              <a:rPr lang="ru-RU" dirty="0">
                <a:solidFill>
                  <a:schemeClr val="tx1"/>
                </a:solidFill>
              </a:rPr>
              <a:t>на </a:t>
            </a:r>
            <a:r>
              <a:rPr lang="ru-RU" dirty="0" smtClean="0">
                <a:solidFill>
                  <a:schemeClr val="tx1"/>
                </a:solidFill>
              </a:rPr>
              <a:t>турниках; танцы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pPr algn="just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62306" y="1699734"/>
            <a:ext cx="3668233" cy="48803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Умеет </a:t>
            </a:r>
            <a:r>
              <a:rPr lang="ru-RU" b="1" dirty="0">
                <a:solidFill>
                  <a:schemeClr val="tx1"/>
                </a:solidFill>
              </a:rPr>
              <a:t>ли </a:t>
            </a:r>
            <a:r>
              <a:rPr lang="ru-RU" b="1" dirty="0" smtClean="0">
                <a:solidFill>
                  <a:schemeClr val="tx1"/>
                </a:solidFill>
              </a:rPr>
              <a:t>ребенок: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прыгать </a:t>
            </a:r>
            <a:r>
              <a:rPr lang="ru-RU" dirty="0">
                <a:solidFill>
                  <a:schemeClr val="tx1"/>
                </a:solidFill>
              </a:rPr>
              <a:t>на одной ноге, </a:t>
            </a:r>
            <a:endParaRPr lang="ru-RU" dirty="0" smtClean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ходить </a:t>
            </a:r>
            <a:r>
              <a:rPr lang="ru-RU" dirty="0">
                <a:solidFill>
                  <a:schemeClr val="tx1"/>
                </a:solidFill>
              </a:rPr>
              <a:t>по веревочке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-удерживать равновесие,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подтягиваться,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висеть </a:t>
            </a:r>
            <a:r>
              <a:rPr lang="ru-RU" dirty="0">
                <a:solidFill>
                  <a:schemeClr val="tx1"/>
                </a:solidFill>
              </a:rPr>
              <a:t>на турнике.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Может </a:t>
            </a:r>
            <a:r>
              <a:rPr lang="ru-RU" dirty="0">
                <a:solidFill>
                  <a:schemeClr val="tx1"/>
                </a:solidFill>
              </a:rPr>
              <a:t>ли он спокойно сидеть на стуле или постоянно ерзает?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37792"/>
          <a:stretch/>
        </p:blipFill>
        <p:spPr>
          <a:xfrm>
            <a:off x="2932195" y="2357476"/>
            <a:ext cx="3683645" cy="32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7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44009"/>
            <a:ext cx="8596668" cy="479735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Развитие мелкой моторики и моторного планирования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0362" y="1796901"/>
            <a:ext cx="3104707" cy="46783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Развитие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мелкой моторики: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 нанизывание </a:t>
            </a:r>
            <a:r>
              <a:rPr lang="ru-RU" dirty="0">
                <a:solidFill>
                  <a:schemeClr val="tx1"/>
                </a:solidFill>
              </a:rPr>
              <a:t>бусин, лепка </a:t>
            </a:r>
            <a:r>
              <a:rPr lang="ru-RU" dirty="0" smtClean="0">
                <a:solidFill>
                  <a:schemeClr val="tx1"/>
                </a:solidFill>
              </a:rPr>
              <a:t>пластилином,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пальчиковая </a:t>
            </a:r>
            <a:r>
              <a:rPr lang="ru-RU" dirty="0">
                <a:solidFill>
                  <a:schemeClr val="tx1"/>
                </a:solidFill>
              </a:rPr>
              <a:t>гимнастика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книги с наклейками. -</a:t>
            </a:r>
            <a:r>
              <a:rPr lang="ru-RU" dirty="0" smtClean="0">
                <a:solidFill>
                  <a:schemeClr val="tx1"/>
                </a:solidFill>
              </a:rPr>
              <a:t>игры </a:t>
            </a:r>
            <a:r>
              <a:rPr lang="ru-RU" dirty="0">
                <a:solidFill>
                  <a:schemeClr val="tx1"/>
                </a:solidFill>
              </a:rPr>
              <a:t>с мозаикой, </a:t>
            </a:r>
            <a:r>
              <a:rPr lang="ru-RU" dirty="0" smtClean="0">
                <a:solidFill>
                  <a:schemeClr val="tx1"/>
                </a:solidFill>
              </a:rPr>
              <a:t>- раскладывать </a:t>
            </a:r>
            <a:r>
              <a:rPr lang="ru-RU" dirty="0">
                <a:solidFill>
                  <a:schemeClr val="tx1"/>
                </a:solidFill>
              </a:rPr>
              <a:t>изюм на булочку во время готовки с мамой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крутить </a:t>
            </a:r>
            <a:r>
              <a:rPr lang="ru-RU" dirty="0" smtClean="0">
                <a:solidFill>
                  <a:schemeClr val="tx1"/>
                </a:solidFill>
              </a:rPr>
              <a:t>волчок.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75886" y="1796901"/>
            <a:ext cx="3317358" cy="46783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Развитие моторного планирования: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-шнуровка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-верёвочные </a:t>
            </a:r>
            <a:r>
              <a:rPr lang="ru-RU" dirty="0">
                <a:solidFill>
                  <a:schemeClr val="tx1"/>
                </a:solidFill>
              </a:rPr>
              <a:t>фокусы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завязывание бантика,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- теневой </a:t>
            </a:r>
            <a:r>
              <a:rPr lang="ru-RU" dirty="0">
                <a:solidFill>
                  <a:schemeClr val="tx1"/>
                </a:solidFill>
              </a:rPr>
              <a:t>театр рук, </a:t>
            </a:r>
            <a:endParaRPr lang="ru-RU" dirty="0" smtClean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плетение косичек,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-застёгивание замочков,</a:t>
            </a:r>
          </a:p>
          <a:p>
            <a:pPr marL="285750" indent="-285750" algn="ctr">
              <a:buFontTx/>
              <a:buChar char="-"/>
            </a:pPr>
            <a:r>
              <a:rPr lang="ru-RU" dirty="0" err="1" smtClean="0">
                <a:solidFill>
                  <a:schemeClr val="tx1"/>
                </a:solidFill>
              </a:rPr>
              <a:t>закручиваниие</a:t>
            </a:r>
            <a:r>
              <a:rPr lang="ru-RU" dirty="0" smtClean="0">
                <a:solidFill>
                  <a:schemeClr val="tx1"/>
                </a:solidFill>
              </a:rPr>
              <a:t> банок,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застегивание пуговиц. 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54061" y="1796901"/>
            <a:ext cx="2980516" cy="46783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Развитие </a:t>
            </a:r>
            <a:r>
              <a:rPr lang="ru-RU" b="1" dirty="0" err="1" smtClean="0">
                <a:solidFill>
                  <a:schemeClr val="tx1"/>
                </a:solidFill>
              </a:rPr>
              <a:t>графомоторных</a:t>
            </a:r>
            <a:r>
              <a:rPr lang="ru-RU" b="1" dirty="0" smtClean="0">
                <a:solidFill>
                  <a:schemeClr val="tx1"/>
                </a:solidFill>
              </a:rPr>
              <a:t> навыков: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-штриховка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-рисование</a:t>
            </a:r>
            <a:r>
              <a:rPr lang="ru-RU" dirty="0">
                <a:solidFill>
                  <a:schemeClr val="tx1"/>
                </a:solidFill>
              </a:rPr>
              <a:t>, обведение по </a:t>
            </a:r>
            <a:r>
              <a:rPr lang="ru-RU" dirty="0" smtClean="0">
                <a:solidFill>
                  <a:schemeClr val="tx1"/>
                </a:solidFill>
              </a:rPr>
              <a:t>контуру;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графические диктанты;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равильный захват карандаша.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12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1743" y="127590"/>
            <a:ext cx="2310378" cy="14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8055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449</TotalTime>
  <Words>1985</Words>
  <Application>Microsoft Office PowerPoint</Application>
  <PresentationFormat>Широкоэкранный</PresentationFormat>
  <Paragraphs>290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Trebuchet MS</vt:lpstr>
      <vt:lpstr>Wingdings 3</vt:lpstr>
      <vt:lpstr>Аспект</vt:lpstr>
      <vt:lpstr>Армавирский филиал  ГБУ КК «Центр диагностики и консультирования»   Нейропсихологическое развитие и коррекция в условиях семьи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Речевые зоны мозга</vt:lpstr>
      <vt:lpstr>Речь – это высшая психическая функция, которая является основным средством выражения мысли. Зона Брока (моторная функция – воспроизведение речи) и зона Вернике (сенсорная функция – понимание речи</vt:lpstr>
      <vt:lpstr>Презентация PowerPoint</vt:lpstr>
      <vt:lpstr>Норма речевого развития</vt:lpstr>
      <vt:lpstr>Какие обследования необходимо пройти если ребенок не говорит в 2 года? </vt:lpstr>
      <vt:lpstr>Правила, которые помогут ребенку в преодолении речевых нарушений и полноценном становлении его речи</vt:lpstr>
      <vt:lpstr>Нейропсихологическая коррекция</vt:lpstr>
      <vt:lpstr>Проблемы, на которые родителю нужно обратить внимание</vt:lpstr>
      <vt:lpstr>Три причины трудностей ребенка в процессе обучения</vt:lpstr>
      <vt:lpstr>Рекомендации родителям при недостаточности регуляции уровня активности мозга у ребенка</vt:lpstr>
      <vt:lpstr>Рекомендации родителям при недостаточной сформированности процессов восприятия и переработки информации</vt:lpstr>
      <vt:lpstr>Рекомендации родителям при недостаточной сформированности произвольной регуляции деятельности</vt:lpstr>
      <vt:lpstr>Нейропсихологическая коррекция </vt:lpstr>
      <vt:lpstr>Группы  нейропсихологических упражнений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62</cp:revision>
  <dcterms:created xsi:type="dcterms:W3CDTF">2024-04-24T12:19:21Z</dcterms:created>
  <dcterms:modified xsi:type="dcterms:W3CDTF">2024-05-22T11:11:42Z</dcterms:modified>
</cp:coreProperties>
</file>