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70" r:id="rId2"/>
    <p:sldId id="271" r:id="rId3"/>
    <p:sldId id="273" r:id="rId4"/>
    <p:sldId id="274" r:id="rId5"/>
    <p:sldId id="275" r:id="rId6"/>
    <p:sldId id="278" r:id="rId7"/>
    <p:sldId id="276" r:id="rId8"/>
    <p:sldId id="282" r:id="rId9"/>
    <p:sldId id="277" r:id="rId10"/>
    <p:sldId id="280" r:id="rId11"/>
    <p:sldId id="283" r:id="rId12"/>
    <p:sldId id="279" r:id="rId13"/>
    <p:sldId id="284" r:id="rId14"/>
    <p:sldId id="285" r:id="rId15"/>
    <p:sldId id="281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546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jpeg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6.bin" TargetMode="Internal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vmlDrawing" Target="../drawings/vmlDrawing3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3.jpeg" /><Relationship Id="rId5" Type="http://schemas.openxmlformats.org/officeDocument/2006/relationships/vmlDrawing" Target="../drawings/vmlDrawing1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vmlDrawing" Target="../drawings/vmlDrawing2.v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5.jpeg" /><Relationship Id="rId4" Type="http://schemas.openxmlformats.org/officeDocument/2006/relationships/oleObject" Target="../embeddings/oleObject3.bin" TargetMode="Internal" /><Relationship Id="rId5" Type="http://schemas.openxmlformats.org/officeDocument/2006/relationships/image" Target="../media/image6.jpeg" /><Relationship Id="rId6" Type="http://schemas.openxmlformats.org/officeDocument/2006/relationships/oleObject" Target="../embeddings/oleObject4.bin" TargetMode="Internal" /><Relationship Id="rId7" Type="http://schemas.openxmlformats.org/officeDocument/2006/relationships/image" Target="../media/image7.jpeg" /><Relationship Id="rId8" Type="http://schemas.openxmlformats.org/officeDocument/2006/relationships/oleObject" Target="../embeddings/oleObject5.bin" TargetMode="Internal" /><Relationship Id="rId9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en-US"/>
              <a:t>Формирование личности школьника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733415"/>
            <a:ext cx="6858000" cy="594360"/>
          </a:xfrm>
        </p:spPr>
        <p:txBody>
          <a:bodyPr/>
          <a:lstStyle/>
          <a:p>
            <a:r>
              <a:rPr lang="ru-RU" altLang="en-US"/>
              <a:t>Педагог-психолог МБОУ СОШ № 7 Сергеева М.В.</a:t>
            </a:r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95" y="-5715"/>
            <a:ext cx="9120505" cy="686371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86715" y="439420"/>
            <a:ext cx="6207760" cy="3321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83260" y="2204720"/>
            <a:ext cx="5963285" cy="2941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en-US" sz="3600" b="1">
                <a:solidFill>
                  <a:srgbClr val="002060"/>
                </a:solidFill>
              </a:rPr>
              <a:t>Формирование</a:t>
            </a:r>
            <a:r>
              <a:rPr lang="en-US" altLang="ru-RU" sz="3600" b="1">
                <a:solidFill>
                  <a:srgbClr val="002060"/>
                </a:solidFill>
              </a:rPr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личности</a:t>
            </a:r>
            <a:r>
              <a:rPr lang="en-US" altLang="ru-RU" sz="3600" b="1">
                <a:solidFill>
                  <a:srgbClr val="002060"/>
                </a:solidFill>
              </a:rPr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школьника</a:t>
            </a:r>
            <a:r>
              <a:rPr lang="ru-RU" altLang="en-US" sz="3600" b="1">
                <a:solidFill>
                  <a:srgbClr val="002060"/>
                </a:solidFill>
              </a:rPr>
              <a:t>,</a:t>
            </a:r>
            <a:r>
              <a:rPr lang="en-US" altLang="ru-RU" sz="3600" b="1">
                <a:solidFill>
                  <a:srgbClr val="002060"/>
                </a:solidFill>
              </a:rPr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комплексный</a:t>
            </a:r>
            <a:r>
              <a:rPr lang="en-US" altLang="ru-RU" sz="3600" b="1">
                <a:solidFill>
                  <a:srgbClr val="002060"/>
                </a:solidFill>
              </a:rPr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подход</a:t>
            </a:r>
            <a:r>
              <a:rPr lang="en-US" altLang="ru-RU" sz="3600" b="1">
                <a:solidFill>
                  <a:srgbClr val="002060"/>
                </a:solidFill>
              </a:rPr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к</a:t>
            </a:r>
            <a:r>
              <a:rPr lang="en-US" altLang="ru-RU" sz="3600" b="1">
                <a:solidFill>
                  <a:srgbClr val="002060"/>
                </a:solidFill>
              </a:rPr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воспитанию»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55650" y="5300980"/>
            <a:ext cx="5036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/>
              <a:t>Педагог-психолог </a:t>
            </a:r>
            <a:endParaRPr lang="ru-RU" altLang="en-US" sz="2400" smtClean="0"/>
          </a:p>
          <a:p>
            <a:r>
              <a:rPr lang="ru-RU" altLang="en-US" sz="2400" smtClean="0"/>
              <a:t>МБОУ </a:t>
            </a:r>
            <a:r>
              <a:rPr lang="ru-RU" altLang="en-US" sz="2400"/>
              <a:t>СОШ № 7 </a:t>
            </a:r>
            <a:endParaRPr lang="ru-RU" altLang="en-US" sz="2400" smtClean="0"/>
          </a:p>
          <a:p>
            <a:r>
              <a:rPr lang="ru-RU" altLang="en-US" sz="2400" smtClean="0"/>
              <a:t>Сергеева Маргарита Валентиновна</a:t>
            </a:r>
            <a:endParaRPr lang="ru-RU" altLang="en-US" sz="240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116840"/>
            <a:ext cx="1537970" cy="18097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45" y="27305"/>
            <a:ext cx="9119870" cy="6903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2124075" y="90868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>
                <a:solidFill>
                  <a:srgbClr val="002060"/>
                </a:solidFill>
              </a:rPr>
              <a:t>3 день тренинга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12115" y="2277110"/>
            <a:ext cx="61874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>
                <a:solidFill>
                  <a:srgbClr val="002060"/>
                </a:solidFill>
              </a:rPr>
              <a:t>«Я - высказывание»</a:t>
            </a:r>
          </a:p>
          <a:p>
            <a:endParaRPr lang="ru-RU" altLang="en-US" sz="2400" b="1">
              <a:solidFill>
                <a:srgbClr val="002060"/>
              </a:solidFill>
            </a:endParaRPr>
          </a:p>
          <a:p>
            <a:pPr algn="l"/>
            <a:r>
              <a:rPr lang="ru-RU" altLang="en-US" sz="2400">
                <a:solidFill>
                  <a:srgbClr val="002060"/>
                </a:solidFill>
              </a:rPr>
              <a:t>Предлагается список ситуаций из жизни и в парах отрабатываются переход с «Ты-высказывание» на «Я-высказывание».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18870"/>
            <a:ext cx="1721485" cy="132080"/>
          </a:xfrm>
        </p:spPr>
        <p:txBody>
          <a:bodyPr/>
          <a:lstStyle/>
          <a:p>
            <a:endParaRPr lang="ru-RU" altLang="en-US"/>
          </a:p>
        </p:txBody>
      </p:sp>
      <p:graphicFrame>
        <p:nvGraphicFramePr>
          <p:cNvPr id="4" name="Замещающее 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79705" y="45085"/>
          <a:ext cx="5129530" cy="4191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2" imgW="5539740" imgH="4526280" progId="Paint.Picture">
                  <p:embed/>
                </p:oleObj>
              </mc:Choice>
              <mc:Fallback>
                <p:oleObj r:id="rId2" imgW="5539740" imgH="452628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705" y="45085"/>
                        <a:ext cx="5129530" cy="4191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Изображение 5"/>
          <p:cNvPicPr/>
          <p:nvPr/>
        </p:nvPicPr>
        <p:blipFill>
          <a:blip r:embed="rId4"/>
          <a:stretch>
            <a:fillRect/>
          </a:stretch>
        </p:blipFill>
        <p:spPr>
          <a:xfrm>
            <a:off x="4356100" y="2781300"/>
            <a:ext cx="4506595" cy="38055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815" y="0"/>
            <a:ext cx="916686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369570" y="1124585"/>
            <a:ext cx="687006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>
                <a:solidFill>
                  <a:srgbClr val="002060"/>
                </a:solidFill>
              </a:rPr>
              <a:t>4 день тренинга</a:t>
            </a:r>
          </a:p>
          <a:p>
            <a:endParaRPr lang="ru-RU" altLang="en-US" sz="2800" b="1">
              <a:solidFill>
                <a:srgbClr val="002060"/>
              </a:solidFill>
            </a:endParaRPr>
          </a:p>
          <a:p>
            <a:r>
              <a:rPr lang="ru-RU" altLang="en-US" sz="2400" b="1">
                <a:solidFill>
                  <a:srgbClr val="002060"/>
                </a:solidFill>
              </a:rPr>
              <a:t>Упражнение «Капсула времени»</a:t>
            </a:r>
          </a:p>
          <a:p>
            <a:endParaRPr lang="ru-RU" altLang="en-US" sz="2800" b="1">
              <a:solidFill>
                <a:srgbClr val="002060"/>
              </a:solidFill>
            </a:endParaRPr>
          </a:p>
          <a:p>
            <a:r>
              <a:rPr lang="ru-RU" altLang="en-US" sz="2000" b="1">
                <a:solidFill>
                  <a:srgbClr val="002060"/>
                </a:solidFill>
              </a:rPr>
              <a:t>Родитель и ребёнок пишут друг другу </a:t>
            </a:r>
          </a:p>
          <a:p>
            <a:r>
              <a:rPr lang="ru-RU" altLang="en-US" sz="2000" b="1">
                <a:solidFill>
                  <a:srgbClr val="002060"/>
                </a:solidFill>
              </a:rPr>
              <a:t>                                               письмо-послание.</a:t>
            </a:r>
          </a:p>
          <a:p>
            <a:endParaRPr lang="ru-RU" altLang="en-US" b="1">
              <a:solidFill>
                <a:srgbClr val="002060"/>
              </a:solidFill>
            </a:endParaRPr>
          </a:p>
          <a:p>
            <a:r>
              <a:rPr lang="ru-RU" altLang="en-US" b="1">
                <a:solidFill>
                  <a:srgbClr val="002060"/>
                </a:solidFill>
              </a:rPr>
              <a:t>Родитель: обещание, редкие слова, слова-поддержки</a:t>
            </a:r>
          </a:p>
          <a:p>
            <a:endParaRPr lang="ru-RU" altLang="en-US" b="1">
              <a:solidFill>
                <a:srgbClr val="002060"/>
              </a:solidFill>
            </a:endParaRPr>
          </a:p>
          <a:p>
            <a:r>
              <a:rPr lang="ru-RU" altLang="en-US" b="1">
                <a:solidFill>
                  <a:srgbClr val="002060"/>
                </a:solidFill>
              </a:rPr>
              <a:t>Ребёнок: что боязно сказать вслух, слова благодарности или слова-любви.</a:t>
            </a:r>
          </a:p>
          <a:p>
            <a:endParaRPr lang="ru-RU" altLang="en-US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810" y="836930"/>
            <a:ext cx="4324985" cy="1823085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43305" y="3501390"/>
            <a:ext cx="4060825" cy="1616710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" y="1701165"/>
            <a:ext cx="5466715" cy="446214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63620" y="188595"/>
            <a:ext cx="5237480" cy="32150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5" y="635"/>
            <a:ext cx="9132570" cy="6856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502920" y="1302385"/>
            <a:ext cx="590423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>
                <a:solidFill>
                  <a:srgbClr val="002060"/>
                </a:solidFill>
              </a:rPr>
              <a:t>Заключительный шерринг</a:t>
            </a:r>
          </a:p>
          <a:p>
            <a:endParaRPr lang="ru-RU" altLang="en-US"/>
          </a:p>
          <a:p>
            <a:r>
              <a:rPr lang="ru-RU" altLang="en-US" b="1">
                <a:solidFill>
                  <a:srgbClr val="002060"/>
                </a:solidFill>
              </a:rPr>
              <a:t>В конце тренинга от всех участников  берётся обратная связь.</a:t>
            </a:r>
          </a:p>
          <a:p>
            <a:endParaRPr lang="ru-RU" altLang="en-US" b="1">
              <a:solidFill>
                <a:srgbClr val="002060"/>
              </a:solidFill>
            </a:endParaRPr>
          </a:p>
          <a:p>
            <a:r>
              <a:rPr lang="ru-RU" altLang="en-US" sz="2200" b="1">
                <a:solidFill>
                  <a:srgbClr val="002060"/>
                </a:solidFill>
              </a:rPr>
              <a:t>- </a:t>
            </a:r>
            <a:r>
              <a:rPr lang="ru-RU" altLang="en-US" sz="2200" b="1">
                <a:solidFill>
                  <a:srgbClr val="002060"/>
                </a:solidFill>
                <a:sym typeface="+mn-ea"/>
              </a:rPr>
              <a:t>Что вам дал этот тренинг?</a:t>
            </a:r>
            <a:endParaRPr lang="ru-RU" altLang="en-US" sz="2200" b="1">
              <a:solidFill>
                <a:srgbClr val="002060"/>
              </a:solidFill>
            </a:endParaRPr>
          </a:p>
          <a:p>
            <a:r>
              <a:rPr lang="ru-RU" altLang="en-US" sz="2200" b="1">
                <a:solidFill>
                  <a:srgbClr val="002060"/>
                </a:solidFill>
              </a:rPr>
              <a:t>- Что новое вы узнали о себе?</a:t>
            </a:r>
          </a:p>
          <a:p>
            <a:r>
              <a:rPr lang="ru-RU" altLang="en-US" sz="2200" b="1">
                <a:solidFill>
                  <a:srgbClr val="002060"/>
                </a:solidFill>
              </a:rPr>
              <a:t>- Что новое вы узнали о партнёре?</a:t>
            </a:r>
          </a:p>
          <a:p>
            <a:r>
              <a:rPr lang="ru-RU" altLang="en-US" sz="2200" b="1">
                <a:solidFill>
                  <a:srgbClr val="002060"/>
                </a:solidFill>
              </a:rPr>
              <a:t>- Что вы хотите поменять в ваших отношениях?</a:t>
            </a:r>
          </a:p>
          <a:p>
            <a:r>
              <a:rPr lang="ru-RU" altLang="en-US" sz="2200" b="1">
                <a:solidFill>
                  <a:srgbClr val="002060"/>
                </a:solidFill>
              </a:rPr>
              <a:t>- Что вы готовы  начать делать, чтобы изменить отношения в желаемую форму?</a:t>
            </a:r>
          </a:p>
          <a:p>
            <a:r>
              <a:rPr lang="ru-RU" altLang="en-US" sz="2200" b="1">
                <a:solidFill>
                  <a:srgbClr val="002060"/>
                </a:solidFill>
              </a:rPr>
              <a:t>и т.д.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85" y="635"/>
            <a:ext cx="9110980" cy="6856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611505" y="2204720"/>
            <a:ext cx="58674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400" b="1">
                <a:solidFill>
                  <a:srgbClr val="002060"/>
                </a:solidFill>
              </a:rPr>
              <a:t>Благодарю за внимание</a:t>
            </a:r>
            <a:endParaRPr lang="ru-RU" altLang="en-US" b="1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5104765"/>
          </a:xfrm>
        </p:spPr>
        <p:txBody>
          <a:bodyPr/>
          <a:lstStyle/>
          <a:p>
            <a:endParaRPr lang="en-US" altLang="ru-RU" sz="24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5987415"/>
            <a:ext cx="8229600" cy="139065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6830" y="6985"/>
            <a:ext cx="9163050" cy="685038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683260" y="2204720"/>
            <a:ext cx="5932170" cy="299148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/>
            <a:r>
              <a:rPr sz="2400" b="1">
                <a:solidFill>
                  <a:srgbClr val="002060"/>
                </a:solidFill>
                <a:latin typeface="Arial"/>
                <a:ea typeface="Arial"/>
              </a:rPr>
              <a:t>Комплексный подход к </a:t>
            </a:r>
            <a:r>
              <a:rPr lang="ru-RU" sz="2400" b="1">
                <a:solidFill>
                  <a:srgbClr val="002060"/>
                </a:solidFill>
                <a:latin typeface="Arial"/>
                <a:ea typeface="Arial"/>
              </a:rPr>
              <a:t>формированию</a:t>
            </a:r>
            <a:r>
              <a:rPr sz="2400" b="1">
                <a:solidFill>
                  <a:srgbClr val="002060"/>
                </a:solidFill>
                <a:latin typeface="Arial"/>
                <a:ea typeface="Arial"/>
              </a:rPr>
              <a:t> личности школьника</a:t>
            </a:r>
            <a:r>
              <a:rPr sz="2400">
                <a:solidFill>
                  <a:srgbClr val="002060"/>
                </a:solidFill>
                <a:latin typeface="Arial"/>
                <a:ea typeface="Arial"/>
              </a:rPr>
              <a:t> предполагает организацию всей деятельности ученика, при которой с учётом возможностей школы, семьи,  возрастных особенностей и различий учащихся развиваются все стороны личности</a:t>
            </a:r>
            <a:r>
              <a:rPr lang="ru-RU" sz="2400">
                <a:solidFill>
                  <a:srgbClr val="002060"/>
                </a:solidFill>
                <a:latin typeface="Arial"/>
                <a:ea typeface="Arial"/>
              </a:rPr>
              <a:t>.</a:t>
            </a:r>
          </a:p>
          <a:p>
            <a:pPr defTabSz="266700"/>
            <a:endParaRPr lang="ru-RU" sz="2400">
              <a:latin typeface="Arial"/>
              <a:ea typeface="Arial"/>
            </a:endParaRPr>
          </a:p>
          <a:p>
            <a:pPr defTabSz="266700"/>
            <a:endParaRPr lang="ru-RU" sz="2400">
              <a:latin typeface="Arial"/>
              <a:ea typeface="Arial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625" y="-23495"/>
            <a:ext cx="9192260" cy="687959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539750" y="836930"/>
            <a:ext cx="5967095" cy="540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Тренинг</a:t>
            </a:r>
            <a:r>
              <a:rPr lang="en-US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«Мост</a:t>
            </a:r>
            <a:r>
              <a:rPr lang="en-US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понимания»</a:t>
            </a:r>
            <a:r>
              <a:rPr lang="en-US" altLang="ru-RU" sz="3000"/>
              <a:t> </a:t>
            </a:r>
          </a:p>
          <a:p>
            <a:endParaRPr lang="en-US" altLang="ru-RU" sz="2800"/>
          </a:p>
          <a:p>
            <a:r>
              <a:rPr lang="en-US" altLang="ru-RU" sz="2300">
                <a:solidFill>
                  <a:srgbClr val="002060"/>
                </a:solidFill>
              </a:rPr>
              <a:t>— </a:t>
            </a:r>
            <a:r>
              <a:rPr lang="en-US" altLang="en-US" sz="2300">
                <a:solidFill>
                  <a:srgbClr val="002060"/>
                </a:solidFill>
              </a:rPr>
              <a:t>это интерактивная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форма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работы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для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родителей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и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детей</a:t>
            </a:r>
            <a:r>
              <a:rPr lang="en-US" altLang="ru-RU" sz="2300">
                <a:solidFill>
                  <a:srgbClr val="002060"/>
                </a:solidFill>
              </a:rPr>
              <a:t> (</a:t>
            </a:r>
            <a:r>
              <a:rPr lang="en-US" altLang="en-US" sz="2300">
                <a:solidFill>
                  <a:srgbClr val="002060"/>
                </a:solidFill>
              </a:rPr>
              <a:t>часто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подростков</a:t>
            </a:r>
            <a:r>
              <a:rPr lang="en-US" altLang="ru-RU" sz="2300">
                <a:solidFill>
                  <a:srgbClr val="002060"/>
                </a:solidFill>
              </a:rPr>
              <a:t> 12-16 </a:t>
            </a:r>
            <a:r>
              <a:rPr lang="en-US" altLang="en-US" sz="2300">
                <a:solidFill>
                  <a:srgbClr val="002060"/>
                </a:solidFill>
              </a:rPr>
              <a:t>лет</a:t>
            </a:r>
            <a:r>
              <a:rPr lang="en-US" altLang="ru-RU" sz="2300">
                <a:solidFill>
                  <a:srgbClr val="002060"/>
                </a:solidFill>
              </a:rPr>
              <a:t>), </a:t>
            </a:r>
            <a:r>
              <a:rPr lang="en-US" altLang="en-US" sz="2300">
                <a:solidFill>
                  <a:srgbClr val="002060"/>
                </a:solidFill>
              </a:rPr>
              <a:t>направленная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на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преодоление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конфликтов</a:t>
            </a:r>
            <a:r>
              <a:rPr lang="en-US" altLang="ru-RU" sz="2300">
                <a:solidFill>
                  <a:srgbClr val="002060"/>
                </a:solidFill>
              </a:rPr>
              <a:t>, </a:t>
            </a:r>
            <a:r>
              <a:rPr lang="en-US" altLang="en-US" sz="2300">
                <a:solidFill>
                  <a:srgbClr val="002060"/>
                </a:solidFill>
              </a:rPr>
              <a:t>улучшение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эмоциональной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связи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и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развитие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навыков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общения</a:t>
            </a:r>
            <a:r>
              <a:rPr lang="en-US" altLang="ru-RU" sz="2300">
                <a:solidFill>
                  <a:srgbClr val="002060"/>
                </a:solidFill>
              </a:rPr>
              <a:t>.</a:t>
            </a:r>
          </a:p>
          <a:p>
            <a:endParaRPr lang="en-US" altLang="ru-RU" sz="2300">
              <a:solidFill>
                <a:srgbClr val="002060"/>
              </a:solidFill>
            </a:endParaRPr>
          </a:p>
          <a:p>
            <a:r>
              <a:rPr lang="en-US" altLang="en-US" sz="2300">
                <a:solidFill>
                  <a:srgbClr val="002060"/>
                </a:solidFill>
              </a:rPr>
              <a:t>Занятия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включают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совместные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упражнения</a:t>
            </a:r>
            <a:r>
              <a:rPr lang="en-US" altLang="ru-RU" sz="2300">
                <a:solidFill>
                  <a:srgbClr val="002060"/>
                </a:solidFill>
              </a:rPr>
              <a:t>, </a:t>
            </a:r>
            <a:r>
              <a:rPr lang="en-US" altLang="en-US" sz="2300">
                <a:solidFill>
                  <a:srgbClr val="002060"/>
                </a:solidFill>
              </a:rPr>
              <a:t>ролевые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игры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и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полемику</a:t>
            </a:r>
            <a:r>
              <a:rPr lang="en-US" altLang="ru-RU" sz="2300">
                <a:solidFill>
                  <a:srgbClr val="002060"/>
                </a:solidFill>
              </a:rPr>
              <a:t>, </a:t>
            </a:r>
            <a:r>
              <a:rPr lang="en-US" altLang="en-US" sz="2300">
                <a:solidFill>
                  <a:srgbClr val="002060"/>
                </a:solidFill>
              </a:rPr>
              <a:t>помогая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участникам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услышать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друг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друга</a:t>
            </a:r>
            <a:r>
              <a:rPr lang="en-US" altLang="ru-RU" sz="2300">
                <a:solidFill>
                  <a:srgbClr val="002060"/>
                </a:solidFill>
              </a:rPr>
              <a:t>, </a:t>
            </a:r>
            <a:r>
              <a:rPr lang="en-US" altLang="en-US" sz="2300">
                <a:solidFill>
                  <a:srgbClr val="002060"/>
                </a:solidFill>
              </a:rPr>
              <a:t>снизить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стресс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и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выстроить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доверительные</a:t>
            </a:r>
            <a:r>
              <a:rPr lang="en-US" altLang="ru-RU" sz="2300">
                <a:solidFill>
                  <a:srgbClr val="002060"/>
                </a:solidFill>
              </a:rPr>
              <a:t> </a:t>
            </a:r>
            <a:r>
              <a:rPr lang="en-US" altLang="en-US" sz="2300">
                <a:solidFill>
                  <a:srgbClr val="002060"/>
                </a:solidFill>
              </a:rPr>
              <a:t>отношения</a:t>
            </a:r>
            <a:r>
              <a:rPr lang="en-US" altLang="ru-RU" sz="2300">
                <a:solidFill>
                  <a:srgbClr val="002060"/>
                </a:solidFill>
              </a:rPr>
              <a:t>.</a:t>
            </a:r>
            <a:r>
              <a:rPr lang="en-US" altLang="en-US" sz="2300">
                <a:solidFill>
                  <a:srgbClr val="002060"/>
                </a:solidFill>
              </a:rPr>
              <a:t> </a:t>
            </a:r>
          </a:p>
          <a:p>
            <a:endParaRPr lang="en-US" altLang="en-US" sz="23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5" y="19050"/>
            <a:ext cx="9138920" cy="683895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57200" y="518795"/>
            <a:ext cx="6865620" cy="5467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400" b="1">
                <a:solidFill>
                  <a:srgbClr val="0070C0"/>
                </a:solidFill>
              </a:rPr>
              <a:t>Основные</a:t>
            </a:r>
            <a:r>
              <a:rPr lang="en-US" altLang="ru-RU" sz="2400" b="1">
                <a:solidFill>
                  <a:srgbClr val="0070C0"/>
                </a:solidFill>
              </a:rPr>
              <a:t> </a:t>
            </a:r>
            <a:r>
              <a:rPr lang="en-US" altLang="en-US" sz="2400" b="1">
                <a:solidFill>
                  <a:srgbClr val="0070C0"/>
                </a:solidFill>
              </a:rPr>
              <a:t>цели</a:t>
            </a:r>
            <a:r>
              <a:rPr lang="en-US" altLang="ru-RU" sz="2400" b="1">
                <a:solidFill>
                  <a:srgbClr val="0070C0"/>
                </a:solidFill>
              </a:rPr>
              <a:t> </a:t>
            </a:r>
            <a:r>
              <a:rPr lang="en-US" altLang="en-US" sz="2400" b="1">
                <a:solidFill>
                  <a:srgbClr val="0070C0"/>
                </a:solidFill>
              </a:rPr>
              <a:t>и</a:t>
            </a:r>
            <a:r>
              <a:rPr lang="en-US" altLang="ru-RU" sz="2400" b="1">
                <a:solidFill>
                  <a:srgbClr val="0070C0"/>
                </a:solidFill>
              </a:rPr>
              <a:t> </a:t>
            </a:r>
            <a:r>
              <a:rPr lang="en-US" altLang="en-US" sz="2400" b="1">
                <a:solidFill>
                  <a:srgbClr val="0070C0"/>
                </a:solidFill>
              </a:rPr>
              <a:t>элементы</a:t>
            </a:r>
            <a:r>
              <a:rPr lang="en-US" altLang="ru-RU" sz="2400" b="1">
                <a:solidFill>
                  <a:srgbClr val="0070C0"/>
                </a:solidFill>
              </a:rPr>
              <a:t> </a:t>
            </a:r>
            <a:r>
              <a:rPr lang="en-US" altLang="en-US" sz="2400" b="1">
                <a:solidFill>
                  <a:srgbClr val="0070C0"/>
                </a:solidFill>
              </a:rPr>
              <a:t>тренинга</a:t>
            </a:r>
            <a:r>
              <a:rPr lang="en-US" altLang="ru-RU" sz="2400" b="1">
                <a:solidFill>
                  <a:srgbClr val="0070C0"/>
                </a:solidFill>
              </a:rPr>
              <a:t>:</a:t>
            </a:r>
          </a:p>
          <a:p>
            <a:endParaRPr lang="en-US" altLang="ru-RU" sz="2000">
              <a:solidFill>
                <a:srgbClr val="002060"/>
              </a:solidFill>
            </a:endParaRPr>
          </a:p>
          <a:p>
            <a:r>
              <a:rPr lang="en-US" altLang="en-US" sz="2000">
                <a:solidFill>
                  <a:srgbClr val="002060"/>
                </a:solidFill>
              </a:rPr>
              <a:t></a:t>
            </a:r>
            <a:r>
              <a:rPr lang="en-US" altLang="en-US" sz="2000" b="1">
                <a:solidFill>
                  <a:srgbClr val="002060"/>
                </a:solidFill>
              </a:rPr>
              <a:t>Создание</a:t>
            </a:r>
            <a:r>
              <a:rPr lang="en-US" altLang="ru-RU" sz="2000" b="1">
                <a:solidFill>
                  <a:srgbClr val="002060"/>
                </a:solidFill>
              </a:rPr>
              <a:t> </a:t>
            </a:r>
            <a:r>
              <a:rPr lang="en-US" altLang="en-US" sz="2000" b="1">
                <a:solidFill>
                  <a:srgbClr val="002060"/>
                </a:solidFill>
              </a:rPr>
              <a:t>моста</a:t>
            </a:r>
            <a:r>
              <a:rPr lang="en-US" altLang="ru-RU" sz="2000" b="1">
                <a:solidFill>
                  <a:srgbClr val="002060"/>
                </a:solidFill>
              </a:rPr>
              <a:t> </a:t>
            </a:r>
            <a:r>
              <a:rPr lang="ru-RU" altLang="en-US" sz="2000" b="1">
                <a:solidFill>
                  <a:srgbClr val="002060"/>
                </a:solidFill>
              </a:rPr>
              <a:t>взаимопонимания</a:t>
            </a:r>
            <a:r>
              <a:rPr lang="ru-RU" altLang="en-US" sz="2000">
                <a:solidFill>
                  <a:srgbClr val="002060"/>
                </a:solidFill>
              </a:rPr>
              <a:t>: через осознание своей потребности и вклада в удовлетворение потребности другого человека</a:t>
            </a:r>
            <a:endParaRPr lang="en-US" altLang="en-US" sz="2000">
              <a:solidFill>
                <a:srgbClr val="002060"/>
              </a:solidFill>
            </a:endParaRPr>
          </a:p>
          <a:p>
            <a:r>
              <a:rPr lang="en-US" altLang="en-US" sz="2000">
                <a:solidFill>
                  <a:srgbClr val="002060"/>
                </a:solidFill>
              </a:rPr>
              <a:t></a:t>
            </a:r>
            <a:r>
              <a:rPr lang="en-US" altLang="en-US" sz="2000" b="1">
                <a:solidFill>
                  <a:srgbClr val="002060"/>
                </a:solidFill>
              </a:rPr>
              <a:t>Активное</a:t>
            </a:r>
            <a:r>
              <a:rPr lang="en-US" altLang="ru-RU" sz="2000" b="1">
                <a:solidFill>
                  <a:srgbClr val="002060"/>
                </a:solidFill>
              </a:rPr>
              <a:t> </a:t>
            </a:r>
            <a:r>
              <a:rPr lang="en-US" altLang="en-US" sz="2000" b="1">
                <a:solidFill>
                  <a:srgbClr val="002060"/>
                </a:solidFill>
              </a:rPr>
              <a:t>слушание</a:t>
            </a:r>
            <a:r>
              <a:rPr lang="en-US" altLang="ru-RU" sz="2000">
                <a:solidFill>
                  <a:srgbClr val="002060"/>
                </a:solidFill>
              </a:rPr>
              <a:t>:</a:t>
            </a:r>
            <a:r>
              <a:rPr lang="en-US" altLang="en-US" sz="2000">
                <a:solidFill>
                  <a:srgbClr val="002060"/>
                </a:solidFill>
              </a:rPr>
              <a:t> Развитие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способности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понимать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потребности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ребенка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и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родителя</a:t>
            </a:r>
            <a:r>
              <a:rPr lang="en-US" altLang="ru-RU" sz="2000">
                <a:solidFill>
                  <a:srgbClr val="002060"/>
                </a:solidFill>
              </a:rPr>
              <a:t>, </a:t>
            </a:r>
            <a:r>
              <a:rPr lang="en-US" altLang="en-US" sz="2000">
                <a:solidFill>
                  <a:srgbClr val="002060"/>
                </a:solidFill>
              </a:rPr>
              <a:t>а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не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только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реагировать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на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их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поведение</a:t>
            </a:r>
            <a:r>
              <a:rPr lang="en-US" altLang="ru-RU" sz="2000">
                <a:solidFill>
                  <a:srgbClr val="002060"/>
                </a:solidFill>
              </a:rPr>
              <a:t>.</a:t>
            </a:r>
          </a:p>
          <a:p>
            <a:r>
              <a:rPr lang="en-US" altLang="en-US" sz="2000">
                <a:solidFill>
                  <a:srgbClr val="002060"/>
                </a:solidFill>
              </a:rPr>
              <a:t></a:t>
            </a:r>
            <a:r>
              <a:rPr lang="en-US" altLang="en-US" sz="2000" b="1">
                <a:solidFill>
                  <a:srgbClr val="002060"/>
                </a:solidFill>
              </a:rPr>
              <a:t>Преодоление</a:t>
            </a:r>
            <a:r>
              <a:rPr lang="en-US" altLang="ru-RU" sz="2000" b="1">
                <a:solidFill>
                  <a:srgbClr val="002060"/>
                </a:solidFill>
              </a:rPr>
              <a:t> </a:t>
            </a:r>
            <a:r>
              <a:rPr lang="en-US" altLang="en-US" sz="2000" b="1">
                <a:solidFill>
                  <a:srgbClr val="002060"/>
                </a:solidFill>
              </a:rPr>
              <a:t>конфликтов</a:t>
            </a:r>
            <a:r>
              <a:rPr lang="en-US" altLang="ru-RU" sz="2000" b="1">
                <a:solidFill>
                  <a:srgbClr val="002060"/>
                </a:solidFill>
              </a:rPr>
              <a:t>:</a:t>
            </a:r>
            <a:r>
              <a:rPr lang="en-US" altLang="en-US" sz="2000">
                <a:solidFill>
                  <a:srgbClr val="002060"/>
                </a:solidFill>
              </a:rPr>
              <a:t> Работа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с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негативными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эмоциями</a:t>
            </a:r>
            <a:r>
              <a:rPr lang="en-US" altLang="ru-RU" sz="2000">
                <a:solidFill>
                  <a:srgbClr val="002060"/>
                </a:solidFill>
              </a:rPr>
              <a:t>, </a:t>
            </a:r>
            <a:r>
              <a:rPr lang="en-US" altLang="en-US" sz="2000">
                <a:solidFill>
                  <a:srgbClr val="002060"/>
                </a:solidFill>
              </a:rPr>
              <a:t>обучение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конструктивному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поведению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во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время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ссор</a:t>
            </a:r>
            <a:r>
              <a:rPr lang="en-US" altLang="ru-RU" sz="2000">
                <a:solidFill>
                  <a:srgbClr val="002060"/>
                </a:solidFill>
              </a:rPr>
              <a:t>.</a:t>
            </a:r>
          </a:p>
          <a:p>
            <a:r>
              <a:rPr lang="en-US" altLang="en-US" sz="2000">
                <a:solidFill>
                  <a:srgbClr val="002060"/>
                </a:solidFill>
              </a:rPr>
              <a:t></a:t>
            </a:r>
            <a:r>
              <a:rPr lang="en-US" altLang="en-US" sz="2000" b="1">
                <a:solidFill>
                  <a:srgbClr val="002060"/>
                </a:solidFill>
              </a:rPr>
              <a:t>Укрепление</a:t>
            </a:r>
            <a:r>
              <a:rPr lang="en-US" altLang="ru-RU" sz="2000" b="1">
                <a:solidFill>
                  <a:srgbClr val="002060"/>
                </a:solidFill>
              </a:rPr>
              <a:t> </a:t>
            </a:r>
            <a:r>
              <a:rPr lang="en-US" altLang="en-US" sz="2000" b="1">
                <a:solidFill>
                  <a:srgbClr val="002060"/>
                </a:solidFill>
              </a:rPr>
              <a:t>доверия</a:t>
            </a:r>
            <a:r>
              <a:rPr lang="en-US" altLang="ru-RU" sz="2000">
                <a:solidFill>
                  <a:srgbClr val="002060"/>
                </a:solidFill>
              </a:rPr>
              <a:t>:</a:t>
            </a:r>
            <a:r>
              <a:rPr lang="en-US" altLang="en-US" sz="2000">
                <a:solidFill>
                  <a:srgbClr val="002060"/>
                </a:solidFill>
              </a:rPr>
              <a:t> Создание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безопасной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атмосферы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для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открытого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диалога</a:t>
            </a:r>
            <a:r>
              <a:rPr lang="en-US" altLang="ru-RU" sz="2000">
                <a:solidFill>
                  <a:srgbClr val="002060"/>
                </a:solidFill>
              </a:rPr>
              <a:t>.</a:t>
            </a:r>
            <a:r>
              <a:rPr lang="en-US" altLang="en-US" sz="2000">
                <a:solidFill>
                  <a:srgbClr val="002060"/>
                </a:solidFill>
              </a:rPr>
              <a:t> </a:t>
            </a:r>
          </a:p>
          <a:p>
            <a:r>
              <a:rPr lang="en-US" altLang="en-US" sz="2000">
                <a:solidFill>
                  <a:srgbClr val="002060"/>
                </a:solidFill>
              </a:rPr>
              <a:t>Тренинг</a:t>
            </a:r>
            <a:r>
              <a:rPr lang="en-US" altLang="ru-RU" sz="2000">
                <a:solidFill>
                  <a:srgbClr val="002060"/>
                </a:solidFill>
              </a:rPr>
              <a:t>  </a:t>
            </a:r>
            <a:r>
              <a:rPr lang="en-US" altLang="en-US" sz="2000">
                <a:solidFill>
                  <a:srgbClr val="002060"/>
                </a:solidFill>
              </a:rPr>
              <a:t>включа</a:t>
            </a:r>
            <a:r>
              <a:rPr lang="ru-RU" altLang="en-US" sz="2000">
                <a:solidFill>
                  <a:srgbClr val="002060"/>
                </a:solidFill>
              </a:rPr>
              <a:t>ет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элементы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совместной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деятельности</a:t>
            </a:r>
            <a:r>
              <a:rPr lang="en-US" altLang="ru-RU" sz="2000">
                <a:solidFill>
                  <a:srgbClr val="002060"/>
                </a:solidFill>
              </a:rPr>
              <a:t>, </a:t>
            </a:r>
            <a:r>
              <a:rPr lang="en-US" altLang="en-US" sz="2000">
                <a:solidFill>
                  <a:srgbClr val="002060"/>
                </a:solidFill>
              </a:rPr>
              <a:t>направленные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на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совместное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проживание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ситуаций</a:t>
            </a:r>
            <a:r>
              <a:rPr lang="en-US" altLang="ru-RU" sz="2000">
                <a:solidFill>
                  <a:srgbClr val="002060"/>
                </a:solidFill>
              </a:rPr>
              <a:t>, </a:t>
            </a:r>
            <a:r>
              <a:rPr lang="en-US" altLang="en-US" sz="2000">
                <a:solidFill>
                  <a:srgbClr val="002060"/>
                </a:solidFill>
              </a:rPr>
              <a:t>обмен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ролями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и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поиск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en-US" altLang="en-US" sz="2000">
                <a:solidFill>
                  <a:srgbClr val="002060"/>
                </a:solidFill>
              </a:rPr>
              <a:t>компромиссов</a:t>
            </a:r>
            <a:r>
              <a:rPr lang="en-US" altLang="ru-RU" sz="2000">
                <a:solidFill>
                  <a:srgbClr val="002060"/>
                </a:solidFill>
              </a:rPr>
              <a:t>.</a:t>
            </a:r>
            <a:r>
              <a:rPr lang="en-US" altLang="en-US" sz="2000">
                <a:solidFill>
                  <a:srgbClr val="002060"/>
                </a:solidFill>
              </a:rPr>
              <a:t>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830" y="-35560"/>
            <a:ext cx="9178290" cy="688276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611505" y="243840"/>
            <a:ext cx="6387465" cy="1441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ru-RU" altLang="en-US" sz="2800" b="1">
                <a:solidFill>
                  <a:srgbClr val="002060"/>
                </a:solidFill>
              </a:rPr>
              <a:t>            1 день тренинга </a:t>
            </a:r>
          </a:p>
          <a:p>
            <a:pPr algn="l"/>
            <a:endParaRPr lang="ru-RU" altLang="en-US" sz="2800" b="1">
              <a:solidFill>
                <a:srgbClr val="002060"/>
              </a:solidFill>
            </a:endParaRPr>
          </a:p>
          <a:p>
            <a:pPr algn="l"/>
            <a:r>
              <a:rPr lang="ru-RU" altLang="en-US" sz="2000" b="1">
                <a:solidFill>
                  <a:srgbClr val="002060"/>
                </a:solidFill>
              </a:rPr>
              <a:t>Осознание потребностей своих и ребёнка</a:t>
            </a:r>
          </a:p>
          <a:p>
            <a:pPr algn="ctr"/>
            <a:r>
              <a:rPr lang="ru-RU" altLang="en-US" sz="2000" b="1">
                <a:solidFill>
                  <a:srgbClr val="002060"/>
                </a:solidFill>
              </a:rPr>
              <a:t>и возможности удовлетворения их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79705" y="1988820"/>
          <a:ext cx="6289675" cy="406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10180320" imgH="6149340" progId="Paint.Picture">
                  <p:embed/>
                </p:oleObj>
              </mc:Choice>
              <mc:Fallback>
                <p:oleObj r:id="rId3" imgW="10180320" imgH="614934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705" y="1988820"/>
                        <a:ext cx="6289675" cy="4066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" y="404495"/>
            <a:ext cx="8737600" cy="58934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9110980" cy="689102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619885" y="548640"/>
            <a:ext cx="4438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ru-RU" sz="2800" b="1">
                <a:solidFill>
                  <a:srgbClr val="002060"/>
                </a:solidFill>
              </a:rPr>
              <a:t>2 </a:t>
            </a:r>
            <a:r>
              <a:rPr lang="ru-RU" altLang="ru-RU" sz="2800" b="1">
                <a:solidFill>
                  <a:srgbClr val="002060"/>
                </a:solidFill>
              </a:rPr>
              <a:t> день тренинга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01980" y="1340485"/>
            <a:ext cx="618299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500" b="1">
                <a:solidFill>
                  <a:srgbClr val="002060"/>
                </a:solidFill>
              </a:rPr>
              <a:t>Упражнение «Слепой и Поводырь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01980" y="2085975"/>
            <a:ext cx="57035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>
                <a:solidFill>
                  <a:srgbClr val="002060"/>
                </a:solidFill>
              </a:rPr>
              <a:t>Цель: развитие взаимного доверия, ответственности и эмпатии в диаде «родитель-ребёнок», улучшение вербальной коммуникации, умения слУшать и слЫшать, проживание опыта зависимости и опеки в безопасных условиях и помогает ощутить степень ответственности за другого человека, осознания своих ролей в повседневной жизни. 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4" name="Замещающее 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27635" y="116840"/>
          <a:ext cx="4011930" cy="447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2" imgW="4922520" imgH="5486400" progId="Paint.Picture">
                  <p:embed/>
                </p:oleObj>
              </mc:Choice>
              <mc:Fallback>
                <p:oleObj r:id="rId2" imgW="4922520" imgH="54864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635" y="116840"/>
                        <a:ext cx="4011930" cy="447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139565" y="116840"/>
          <a:ext cx="4855845" cy="356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4" imgW="5890260" imgH="5196840" progId="Paint.Picture">
                  <p:embed/>
                </p:oleObj>
              </mc:Choice>
              <mc:Fallback>
                <p:oleObj r:id="rId4" imgW="5890260" imgH="519684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9565" y="116840"/>
                        <a:ext cx="4855845" cy="356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51460" y="2997200"/>
          <a:ext cx="5339080" cy="352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6" imgW="7185660" imgH="4968240" progId="Paint.Picture">
                  <p:embed/>
                </p:oleObj>
              </mc:Choice>
              <mc:Fallback>
                <p:oleObj r:id="rId6" imgW="7185660" imgH="496824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" y="2997200"/>
                        <a:ext cx="5339080" cy="3528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161915" y="3117850"/>
          <a:ext cx="3717290" cy="3620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8" imgW="4663440" imgH="4457700" progId="Paint.Picture">
                  <p:embed/>
                </p:oleObj>
              </mc:Choice>
              <mc:Fallback>
                <p:oleObj r:id="rId8" imgW="4663440" imgH="44577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61915" y="3117850"/>
                        <a:ext cx="3717290" cy="3620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495" y="-635"/>
            <a:ext cx="9235440" cy="68834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331595" y="260985"/>
            <a:ext cx="481711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b="1">
                <a:solidFill>
                  <a:srgbClr val="002060"/>
                </a:solidFill>
              </a:rPr>
              <a:t>Вопросы для «ведомых»</a:t>
            </a:r>
            <a:r>
              <a:rPr lang="ru-RU" altLang="en-US"/>
              <a:t>.</a:t>
            </a:r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41630" y="836930"/>
            <a:ext cx="6365240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>
                <a:solidFill>
                  <a:srgbClr val="002060"/>
                </a:solidFill>
              </a:rPr>
              <a:t>1. Каково это быть «ведомым»? Что вы почувствовали когда закрыли глаза?</a:t>
            </a:r>
          </a:p>
          <a:p>
            <a:r>
              <a:rPr lang="ru-RU" altLang="en-US" b="1">
                <a:solidFill>
                  <a:srgbClr val="002060"/>
                </a:solidFill>
              </a:rPr>
              <a:t>2. В какой момент вы доверяли своему «поводырю» больше? А в какой меньше? Почему?</a:t>
            </a:r>
          </a:p>
          <a:p>
            <a:r>
              <a:rPr lang="ru-RU" altLang="en-US" b="1">
                <a:solidFill>
                  <a:srgbClr val="002060"/>
                </a:solidFill>
              </a:rPr>
              <a:t>3. Что вам помогало идти вперёд? Какие слова, интонации поводыря для вас были самыми поддерживающими?</a:t>
            </a:r>
          </a:p>
          <a:p>
            <a:endParaRPr lang="ru-RU" altLang="en-US"/>
          </a:p>
          <a:p>
            <a:pPr algn="ctr"/>
            <a:r>
              <a:rPr lang="ru-RU" altLang="en-US" sz="2800" b="1">
                <a:solidFill>
                  <a:srgbClr val="002060"/>
                </a:solidFill>
              </a:rPr>
              <a:t>Вопросы для «поводырей»</a:t>
            </a:r>
          </a:p>
          <a:p>
            <a:endParaRPr lang="ru-RU" altLang="en-US"/>
          </a:p>
          <a:p>
            <a:r>
              <a:rPr lang="ru-RU" altLang="en-US" b="1">
                <a:solidFill>
                  <a:srgbClr val="002060"/>
                </a:solidFill>
              </a:rPr>
              <a:t>1. Каково было для вас нести ответственность за другого человека? Что вы чувствовали?</a:t>
            </a:r>
          </a:p>
          <a:p>
            <a:r>
              <a:rPr lang="ru-RU" altLang="en-US" b="1">
                <a:solidFill>
                  <a:srgbClr val="002060"/>
                </a:solidFill>
              </a:rPr>
              <a:t>2. Что было самым сложным?</a:t>
            </a:r>
          </a:p>
          <a:p>
            <a:r>
              <a:rPr lang="ru-RU" altLang="en-US" b="1">
                <a:solidFill>
                  <a:srgbClr val="002060"/>
                </a:solidFill>
              </a:rPr>
              <a:t>3. Как вы понимали, что партнёр вам доверяет?</a:t>
            </a:r>
          </a:p>
          <a:p>
            <a:endParaRPr lang="ru-RU" altLang="en-US" b="1">
              <a:solidFill>
                <a:srgbClr val="002060"/>
              </a:solidFill>
            </a:endParaRPr>
          </a:p>
          <a:p>
            <a:pPr algn="ctr"/>
            <a:r>
              <a:rPr lang="ru-RU" altLang="en-US" sz="2800" b="1">
                <a:solidFill>
                  <a:srgbClr val="002060"/>
                </a:solidFill>
              </a:rPr>
              <a:t>Вопросы для всех</a:t>
            </a:r>
          </a:p>
          <a:p>
            <a:pPr algn="l"/>
            <a:r>
              <a:rPr lang="ru-RU" altLang="en-US" b="1">
                <a:solidFill>
                  <a:srgbClr val="002060"/>
                </a:solidFill>
              </a:rPr>
              <a:t>1. Как эти роли соотносятся с вашей обычной жизнью? Когда вы «ведомый», а когда «поводырь»?</a:t>
            </a:r>
          </a:p>
          <a:p>
            <a:pPr algn="l"/>
            <a:r>
              <a:rPr lang="ru-RU" altLang="en-US" b="1">
                <a:solidFill>
                  <a:srgbClr val="002060"/>
                </a:solidFill>
              </a:rPr>
              <a:t>2. Что это упражнение вам помогло понять о себе и о партнёре?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51</Paragraphs>
  <Slides>15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7">
      <vt:lpstr>Arial</vt:lpstr>
      <vt:lpstr>Default Design</vt:lpstr>
      <vt:lpstr>Формирование личности школьника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Роль в жизни подростков: основной канал коммуникации, источник информации, пространство для самовыражения.</dc:title>
  <dc:creator>MBJYSH 7</dc:creator>
  <cp:lastModifiedBy>MBJYSH 7</cp:lastModifiedBy>
  <cp:revision>10</cp:revision>
  <dcterms:created xsi:type="dcterms:W3CDTF">2026-02-09T07:16:00Z</dcterms:created>
  <dcterms:modified xsi:type="dcterms:W3CDTF">2026-02-13T07:38:36Z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CFC746772CA54596A1E32E7083715BCE_12</vt:lpwstr>
  </property>
  <property fmtid="{D5CDD505-2E9C-101B-9397-08002B2CF9AE}" pid="3" name="KSOProductBuildVer">
    <vt:lpwstr>1049-12.2.0.23196</vt:lpwstr>
  </property>
</Properties>
</file>