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6" r:id="rId4"/>
    <p:sldMasterId id="2147483660" r:id="rId5"/>
    <p:sldMasterId id="2147483662" r:id="rId6"/>
    <p:sldMasterId id="2147483666" r:id="rId7"/>
    <p:sldMasterId id="2147483668" r:id="rId8"/>
    <p:sldMasterId id="2147483670" r:id="rId9"/>
    <p:sldMasterId id="2147483672" r:id="rId10"/>
  </p:sldMasterIdLst>
  <p:sldIdLst>
    <p:sldId id="256" r:id="rId11"/>
    <p:sldId id="270" r:id="rId12"/>
    <p:sldId id="269" r:id="rId13"/>
    <p:sldId id="305" r:id="rId14"/>
    <p:sldId id="306" r:id="rId15"/>
    <p:sldId id="307" r:id="rId16"/>
    <p:sldId id="304" r:id="rId17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10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D17036A-A74D-4AC7-84BC-E9F77669049E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8"/>
          </p:nvPr>
        </p:nvSpPr>
        <p:spPr/>
        <p:txBody>
          <a:bodyPr/>
          <a:lstStyle/>
          <a:p>
            <a:fld id="{0ED3FF99-7D3A-45BD-A439-1C917CF3FEA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95DAF45E-1ED2-4533-A3E7-628F71F9405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6917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">
    <p:spTree>
      <p:nvGrpSpPr>
        <p:cNvPr id="1" name="Group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defPPr/>
            <a:lvl1pPr lvl="0" algn="ctr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defPPr/>
            <a:lvl1pPr marL="0" lvl="0" indent="0" algn="ctr">
              <a:buNone/>
              <a:defRPr sz="2400"/>
            </a:lvl1pPr>
            <a:lvl2pPr marL="457200" lvl="1" indent="0" algn="ctr">
              <a:buNone/>
              <a:defRPr sz="2000"/>
            </a:lvl2pPr>
            <a:lvl3pPr marL="914400" lvl="2" indent="0" algn="ctr">
              <a:buNone/>
              <a:defRPr sz="1800"/>
            </a:lvl3pPr>
            <a:lvl4pPr marL="1371600" lvl="3" indent="0" algn="ctr">
              <a:buNone/>
              <a:defRPr sz="1600"/>
            </a:lvl4pPr>
            <a:lvl5pPr marL="1828800" lvl="4" indent="0" algn="ctr">
              <a:buNone/>
              <a:defRPr sz="1600"/>
            </a:lvl5pPr>
            <a:lvl6pPr marL="2286000" lvl="5" indent="0" algn="ctr">
              <a:buNone/>
              <a:defRPr sz="1600"/>
            </a:lvl6pPr>
            <a:lvl7pPr marL="2743200" lvl="6" indent="0" algn="ctr">
              <a:buNone/>
              <a:defRPr sz="1600"/>
            </a:lvl7pPr>
            <a:lvl8pPr marL="3200400" lvl="7" indent="0" algn="ctr">
              <a:buNone/>
              <a:defRPr sz="1600"/>
            </a:lvl8pPr>
            <a:lvl9pPr marL="3657600" lvl="8" indent="0" algn="ctr">
              <a:buNone/>
              <a:defRPr sz="1600"/>
            </a:lvl9pPr>
          </a:lstStyle>
          <a:p>
            <a:r>
              <a:t>Образец подзаголовка</a:t>
            </a:r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09.01.2025</a:t>
            </a:r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687496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A8275FE-DBBE-457C-A04C-407CC4D5517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0B93708F-48F7-4A4B-9FA0-65DDA8FC828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75283020-0DBC-48A3-81A4-F6726734D00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5F286821-9240-4E83-9A63-AEA7D3C0504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BD48C619-F6FE-4E28-86EC-97014ED9E2B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C313A170-51CD-46E2-AB99-20911934DE2E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BBA43E0B-8B88-4197-8CBB-E7C5FC8BD5E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883AF1B8-FA10-4D2F-A5F0-D80C2C97DC0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jpe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E3C5FC0-8FC1-40BB-BAED-2A4D9AFE5C79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5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8" name="PlaceHolder 2"/>
          <p:cNvSpPr>
            <a:spLocks noGrp="1"/>
          </p:cNvSpPr>
          <p:nvPr>
            <p:ph type="ftr" idx="37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sldNum" idx="38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B6951CB-6D39-4E0B-AD11-2E9E0DD43D0A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dt" idx="39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9" name="PlaceHolder 3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B270083-CCC7-42CB-872B-78058A165F9E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16" name="PlaceHolder 3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AD86A9C-8824-4E34-90E9-35B6A86861DA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30" name="PlaceHolder 3"/>
          <p:cNvSpPr>
            <a:spLocks noGrp="1"/>
          </p:cNvSpPr>
          <p:nvPr>
            <p:ph type="ftr" idx="13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sldNum" idx="14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52BE16B-A97F-46E1-95AE-E31C63462DD1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dt" idx="15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ftr" idx="19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sldNum" idx="20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43D87F7-651D-4C02-BDC7-3515551149EC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dt" idx="21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9" name="PlaceHolder 2"/>
          <p:cNvSpPr>
            <a:spLocks noGrp="1"/>
          </p:cNvSpPr>
          <p:nvPr>
            <p:ph type="ftr" idx="22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sldNum" idx="23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223C62B-416F-49FB-B9AE-E91B5BD057C7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dt" idx="24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0" name="PlaceHolder 2"/>
          <p:cNvSpPr>
            <a:spLocks noGrp="1"/>
          </p:cNvSpPr>
          <p:nvPr>
            <p:ph type="ftr" idx="28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sldNum" idx="29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26FE193-5864-416C-AB59-926EC6B37658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dt" idx="30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6" name="PlaceHolder 2"/>
          <p:cNvSpPr>
            <a:spLocks noGrp="1"/>
          </p:cNvSpPr>
          <p:nvPr>
            <p:ph type="ftr" idx="31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sldNum" idx="32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D92EAC3-057F-427C-93E2-43B1C38330BE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dt" idx="33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2" name="PlaceHolder 2"/>
          <p:cNvSpPr>
            <a:spLocks noGrp="1"/>
          </p:cNvSpPr>
          <p:nvPr>
            <p:ph type="ftr" idx="34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sldNum" idx="35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F471D13A-3FDC-40E9-85D0-EE6557EC6BB8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dt" idx="36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123"/>
          <p:cNvSpPr/>
          <p:nvPr/>
        </p:nvSpPr>
        <p:spPr>
          <a:xfrm>
            <a:off x="702000" y="6091560"/>
            <a:ext cx="1870200" cy="577080"/>
          </a:xfrm>
          <a:prstGeom prst="ellipse">
            <a:avLst/>
          </a:prstGeom>
          <a:solidFill>
            <a:srgbClr val="2D427B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74BB3DF-7F44-331E-B3FF-F03D5A22D4BD}"/>
              </a:ext>
            </a:extLst>
          </p:cNvPr>
          <p:cNvSpPr/>
          <p:nvPr/>
        </p:nvSpPr>
        <p:spPr>
          <a:xfrm>
            <a:off x="2175713" y="339244"/>
            <a:ext cx="81640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учреждение, осуществляющее психолого-педагогическую         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и медико-социальную помощь</a:t>
            </a:r>
            <a:r>
              <a:rPr kumimoji="0" lang="en-US" sz="1600" b="1" i="0" u="none" strike="noStrike" kern="1200" cap="none" spc="0" normalizeH="0" baseline="0" noProof="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диагностики и консультирования» Краснодарского края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C05362-1980-EFB5-1361-B6322F50D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60" y="186171"/>
            <a:ext cx="1977295" cy="20086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703DE98-56D9-56D3-7744-8E2DFF943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00" y="2242661"/>
            <a:ext cx="844816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материалы </a:t>
            </a:r>
            <a:br>
              <a:rPr kumimoji="0" lang="ru-RU" sz="3600" b="1" i="0" u="none" strike="noStrike" kern="1200" cap="none" spc="0" normalizeH="0" baseline="0" noProof="0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3600" b="1" i="0" u="none" strike="noStrike" kern="1200" cap="none" spc="0" normalizeH="0" baseline="0" noProof="0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обеспечения безопасности, организации профилактической </a:t>
            </a:r>
            <a:br>
              <a:rPr kumimoji="0" lang="ru-RU" sz="3600" b="1" i="0" u="none" strike="noStrike" kern="1200" cap="none" spc="0" normalizeH="0" baseline="0" noProof="0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3600" b="1" i="0" u="none" strike="noStrike" kern="1200" cap="none" spc="0" normalizeH="0" baseline="0" noProof="0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 воспитательной работы в школе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56F554-2038-7AC1-2292-3250619514AD}"/>
              </a:ext>
            </a:extLst>
          </p:cNvPr>
          <p:cNvSpPr txBox="1"/>
          <p:nvPr/>
        </p:nvSpPr>
        <p:spPr>
          <a:xfrm>
            <a:off x="702000" y="5207906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800" i="0" u="none" strike="noStrike" kern="1200" cap="none" spc="0" normalizeH="0" baseline="0" noProof="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Коровина Марина Александровна, педагог-психолог ГБУ «Центр диагностики и консультирования» КК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6CC88E-63D1-9909-5D42-8249E22F4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338" y="1310326"/>
            <a:ext cx="3805806" cy="5246016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61E8048-B489-80DE-C244-5801DAD58B1B}"/>
              </a:ext>
            </a:extLst>
          </p:cNvPr>
          <p:cNvSpPr txBox="1">
            <a:spLocks/>
          </p:cNvSpPr>
          <p:nvPr/>
        </p:nvSpPr>
        <p:spPr>
          <a:xfrm>
            <a:off x="1216058" y="72561"/>
            <a:ext cx="9912800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ru-RU" sz="2800" b="1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AE4C1B-CC53-CD05-8634-7F4F04395BE7}"/>
              </a:ext>
            </a:extLst>
          </p:cNvPr>
          <p:cNvSpPr txBox="1"/>
          <p:nvPr/>
        </p:nvSpPr>
        <p:spPr>
          <a:xfrm>
            <a:off x="4870664" y="1385741"/>
            <a:ext cx="703539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kumimoji="0" lang="ru-RU" sz="2000" i="0" u="none" strike="noStrike" kern="1200" cap="none" spc="0" normalizeH="0" baseline="0" noProof="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для педагогов по профилактике </a:t>
            </a:r>
            <a:r>
              <a:rPr kumimoji="0" lang="ru-RU" sz="2000" b="1" i="0" u="none" strike="noStrike" kern="1200" cap="none" spc="0" normalizeH="0" baseline="0" noProof="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вовлечения подростков в деструктивные субкультуры и несанкционированные массовые мероприятия</a:t>
            </a:r>
            <a:r>
              <a:rPr kumimoji="0" lang="ru-RU" sz="2000" i="0" u="none" strike="noStrike" kern="1200" cap="none" spc="0" normalizeH="0" baseline="0" noProof="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(письмо Минпросвещения России от 15 марта 2023 г. № АБ-1144/07)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kumimoji="0" lang="ru-RU" sz="2000" i="0" u="none" strike="noStrike" kern="1200" cap="none" spc="0" normalizeH="0" baseline="0" noProof="0" dirty="0">
              <a:ln w="1905"/>
              <a:solidFill>
                <a:srgbClr val="4E67C8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kumimoji="0" lang="ru-RU" sz="2000" i="0" u="none" strike="noStrike" kern="1200" cap="none" spc="0" normalizeH="0" baseline="0" noProof="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Информационно-методические материалы по организации профилактической работы в образовательных организациях, реализующих основные общеобразовательные программы начального общего, основного общего и среднего общего образования, а также в профессиональных образовательных организациях о вопросам </a:t>
            </a:r>
            <a:r>
              <a:rPr kumimoji="0" lang="ru-RU" sz="2000" b="1" i="0" u="none" strike="noStrike" kern="1200" cap="none" spc="0" normalizeH="0" baseline="0" noProof="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предотвращения распространения идеологического воздействия террористических течений на обучающихся</a:t>
            </a:r>
            <a:r>
              <a:rPr kumimoji="0" lang="ru-RU" sz="2000" i="0" u="none" strike="noStrike" kern="1200" cap="none" spc="0" normalizeH="0" baseline="0" noProof="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(письмо от 11 апреля 2023 г.                      № ТВ-784/03)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55870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42D7B-5459-0EE7-EE9C-97BFB6B97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88">
            <a:extLst>
              <a:ext uri="{FF2B5EF4-FFF2-40B4-BE49-F238E27FC236}">
                <a16:creationId xmlns:a16="http://schemas.microsoft.com/office/drawing/2014/main" id="{2D4CFC3E-716D-6460-199D-E0E0328C6F90}"/>
              </a:ext>
            </a:extLst>
          </p:cNvPr>
          <p:cNvSpPr/>
          <p:nvPr/>
        </p:nvSpPr>
        <p:spPr>
          <a:xfrm>
            <a:off x="363577" y="244793"/>
            <a:ext cx="10103760" cy="67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pPr defTabSz="914400">
              <a:lnSpc>
                <a:spcPct val="90000"/>
              </a:lnSpc>
              <a:tabLst>
                <a:tab pos="0" algn="l"/>
              </a:tabLst>
            </a:pP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508D1D-C097-60A8-D6FA-BCE0FDF7F403}"/>
              </a:ext>
            </a:extLst>
          </p:cNvPr>
          <p:cNvSpPr txBox="1"/>
          <p:nvPr/>
        </p:nvSpPr>
        <p:spPr>
          <a:xfrm>
            <a:off x="499621" y="1385741"/>
            <a:ext cx="1140643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kumimoji="0" lang="ru-RU" sz="2000" i="0" u="none" strike="noStrike" kern="1200" cap="none" spc="0" normalizeH="0" baseline="0" noProof="0" dirty="0" err="1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етодические</a:t>
            </a:r>
            <a:r>
              <a:rPr kumimoji="0" lang="ru-RU" sz="2000" i="0" u="none" strike="noStrike" kern="1200" cap="none" spc="0" normalizeH="0" baseline="0" noProof="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рекомендации «Профилактика девиантного поведения обучающихся в образовательных организациях: </a:t>
            </a:r>
            <a:r>
              <a:rPr kumimoji="0" lang="ru-RU" sz="2000" b="1" i="0" u="none" strike="noStrike" kern="1200" cap="none" spc="0" normalizeH="0" baseline="0" noProof="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психолого-педагогический скрининг и формирование благоприятного социально-психологического климата</a:t>
            </a:r>
            <a:r>
              <a:rPr kumimoji="0" lang="ru-RU" sz="2000" i="0" u="none" strike="noStrike" kern="1200" cap="none" spc="0" normalizeH="0" baseline="0" noProof="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» (письмо Минпросвещения России от 28 июля 2023 г. № 07-4251)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kumimoji="0" lang="ru-RU" sz="2000" i="0" u="none" strike="noStrike" kern="1200" cap="none" spc="0" normalizeH="0" baseline="0" noProof="0" dirty="0">
              <a:ln w="1905"/>
              <a:solidFill>
                <a:srgbClr val="4E67C8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kumimoji="0" lang="ru-RU" sz="2000" i="0" u="none" strike="noStrike" kern="1200" cap="none" spc="0" normalizeH="0" baseline="0" noProof="0" dirty="0" err="1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етодические</a:t>
            </a:r>
            <a:r>
              <a:rPr kumimoji="0" lang="ru-RU" sz="2000" i="0" u="none" strike="noStrike" kern="1200" cap="none" spc="0" normalizeH="0" baseline="0" noProof="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рекомендации </a:t>
            </a:r>
            <a:r>
              <a:rPr kumimoji="0" lang="ru-RU" sz="2000" i="1" u="none" strike="noStrike" kern="1200" cap="none" spc="0" normalizeH="0" baseline="0" noProof="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для социальных педагогов </a:t>
            </a:r>
            <a:r>
              <a:rPr kumimoji="0" lang="ru-RU" sz="2000" i="0" u="none" strike="noStrike" kern="1200" cap="none" spc="0" normalizeH="0" baseline="0" noProof="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организаций «Организация </a:t>
            </a:r>
            <a:r>
              <a:rPr kumimoji="0" lang="ru-RU" sz="2000" b="1" i="0" u="none" strike="noStrike" kern="1200" cap="none" spc="0" normalizeH="0" baseline="0" noProof="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индивидуальной профилактической работы </a:t>
            </a:r>
            <a:r>
              <a:rPr kumimoji="0" lang="ru-RU" sz="2000" i="0" u="none" strike="noStrike" kern="1200" cap="none" spc="0" normalizeH="0" baseline="0" noProof="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 отдельными категориями несовершеннолетних обучающихся в общеобразовательных организациях: деятельность социального педагога» с кейс-технологиями при проведении индивидуальной профилактической работы с отдельными категориями несовершеннолетних обучающихся (письмо от 9 августа 2024 г. № 07-3879)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kumimoji="0" lang="ru-RU" sz="2000" i="0" u="none" strike="noStrike" kern="1200" cap="none" spc="0" normalizeH="0" baseline="0" noProof="0" dirty="0">
              <a:ln w="1905"/>
              <a:solidFill>
                <a:srgbClr val="4E67C8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kumimoji="0" lang="ru-RU" sz="2000" i="0" u="none" strike="noStrike" kern="1200" cap="none" spc="0" normalizeH="0" baseline="0" noProof="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материалы по признакам девиаций, действиям специалистов органов и организаций системы образования в ситуациях социальных рисков и профилактике девиантного поведения обучающихся «</a:t>
            </a:r>
            <a:r>
              <a:rPr kumimoji="0" lang="ru-RU" sz="2000" b="1" i="0" u="none" strike="noStrike" kern="1200" cap="none" spc="0" normalizeH="0" baseline="0" noProof="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профилактики</a:t>
            </a:r>
            <a:r>
              <a:rPr kumimoji="0" lang="ru-RU" sz="2000" i="0" u="none" strike="noStrike" kern="1200" cap="none" spc="0" normalizeH="0" baseline="0" noProof="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» (письмо Минпросвещения России от 26 ноября 2024 г.          № 07-5707)</a:t>
            </a:r>
          </a:p>
        </p:txBody>
      </p:sp>
    </p:spTree>
    <p:extLst>
      <p:ext uri="{BB962C8B-B14F-4D97-AF65-F5344CB8AC3E}">
        <p14:creationId xmlns:p14="http://schemas.microsoft.com/office/powerpoint/2010/main" val="3946894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F29BE-478A-2367-49F5-66ECC2B53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88">
            <a:extLst>
              <a:ext uri="{FF2B5EF4-FFF2-40B4-BE49-F238E27FC236}">
                <a16:creationId xmlns:a16="http://schemas.microsoft.com/office/drawing/2014/main" id="{296C48B5-3407-CBAD-F146-3016398C6258}"/>
              </a:ext>
            </a:extLst>
          </p:cNvPr>
          <p:cNvSpPr/>
          <p:nvPr/>
        </p:nvSpPr>
        <p:spPr>
          <a:xfrm>
            <a:off x="363577" y="244793"/>
            <a:ext cx="10103760" cy="67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pPr defTabSz="914400">
              <a:lnSpc>
                <a:spcPct val="90000"/>
              </a:lnSpc>
              <a:tabLst>
                <a:tab pos="0" algn="l"/>
              </a:tabLst>
            </a:pP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C35918-A322-DEF4-FDAD-C6428C4EE1D3}"/>
              </a:ext>
            </a:extLst>
          </p:cNvPr>
          <p:cNvSpPr txBox="1"/>
          <p:nvPr/>
        </p:nvSpPr>
        <p:spPr>
          <a:xfrm>
            <a:off x="499621" y="1385741"/>
            <a:ext cx="1140643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Типовые сценарии (включая презентационные материалы) Всероссийских </a:t>
            </a:r>
            <a:r>
              <a:rPr lang="ru-RU" sz="2000" b="1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родительских собраний </a:t>
            </a:r>
            <a:r>
              <a:rPr lang="ru-RU" sz="200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профилактики тяжких, особо тяжких преступлений, совершенных несовершеннолетними, включая вопросы профилактики преступлений несовершеннолетних в сфере незаконного оборота наркотиков, в том числе с использованием компьютерных технологий «Дети и опасность онлайн. Будьте бдительны!», а также вовлечения несовершеннолетних в совершение общественно опасных противоправных деяний с использованием компьютерных технологий «Дети и опасность онлайн: Экстремизм и терроризм. Будьте бдительны!» (письмо Минпросвещения России от 19 февраля 2025 г. № 07-689)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>
              <a:ln w="1905"/>
              <a:solidFill>
                <a:srgbClr val="4E67C8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для обучающихся, родителей (законных представителей) и педагогических работников по вопросам </a:t>
            </a:r>
            <a:r>
              <a:rPr lang="ru-RU" sz="2000" b="1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противодействия травле (буллингу)</a:t>
            </a:r>
            <a:r>
              <a:rPr lang="ru-RU" sz="200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разработанная совместно с федеральным государственным бюджетным образовательным учреждением высшего образования «Саратовская государственная юридическая академия» и федеральным государственным бюджетным учреждением «Центр защиты прав и интересов детей» (письмо Минпросвещения России от 10 апреля 2025 г. № 07-1614)</a:t>
            </a:r>
            <a:endParaRPr kumimoji="0" lang="ru-RU" sz="2000" i="0" u="none" strike="noStrike" kern="1200" cap="none" spc="0" normalizeH="0" baseline="0" noProof="0" dirty="0">
              <a:ln w="1905"/>
              <a:solidFill>
                <a:srgbClr val="4E67C8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836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5AACA-865F-7FB9-6A17-B60EA1AC3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88">
            <a:extLst>
              <a:ext uri="{FF2B5EF4-FFF2-40B4-BE49-F238E27FC236}">
                <a16:creationId xmlns:a16="http://schemas.microsoft.com/office/drawing/2014/main" id="{FE6E9C10-1286-5F7F-E705-22AE9BA27E4B}"/>
              </a:ext>
            </a:extLst>
          </p:cNvPr>
          <p:cNvSpPr/>
          <p:nvPr/>
        </p:nvSpPr>
        <p:spPr>
          <a:xfrm>
            <a:off x="363577" y="244793"/>
            <a:ext cx="10103760" cy="67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pPr defTabSz="914400">
              <a:lnSpc>
                <a:spcPct val="90000"/>
              </a:lnSpc>
              <a:tabLst>
                <a:tab pos="0" algn="l"/>
              </a:tabLst>
            </a:pP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43F0F4-6723-3254-64BD-D11444E01986}"/>
              </a:ext>
            </a:extLst>
          </p:cNvPr>
          <p:cNvSpPr txBox="1"/>
          <p:nvPr/>
        </p:nvSpPr>
        <p:spPr>
          <a:xfrm>
            <a:off x="499621" y="1385741"/>
            <a:ext cx="1140643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«</a:t>
            </a:r>
            <a:r>
              <a:rPr lang="ru-RU" sz="2000" b="1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Алгоритмы деятельности педагога-психолога </a:t>
            </a:r>
            <a:r>
              <a:rPr lang="ru-RU" sz="200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(психолога в сфере образования) по оказанию психологической помощи участникам образовательных отношений» (письмо от 10 апреля 2025 г. № 07-1613)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>
              <a:ln w="1905"/>
              <a:solidFill>
                <a:srgbClr val="4E67C8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вопросам межведомственного взаимодействия при организации деятельности по </a:t>
            </a:r>
            <a:r>
              <a:rPr lang="ru-RU" sz="2000" b="1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профилактике суицидов и опасного поведения </a:t>
            </a:r>
            <a:r>
              <a:rPr lang="ru-RU" sz="200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 (письмо от           19 мая 2025 г. № 07-2233)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>
              <a:ln w="1905"/>
              <a:solidFill>
                <a:srgbClr val="4E67C8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для родителей и педагогов в целях </a:t>
            </a:r>
            <a:r>
              <a:rPr lang="ru-RU" sz="2000" b="1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 киберпреступлений </a:t>
            </a:r>
            <a:r>
              <a:rPr lang="ru-RU" sz="200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несовершеннолетних (письмо Минпросвещения России от 20 мая 2025 г. № 07-2227)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kumimoji="0" lang="ru-RU" sz="2000" i="0" u="none" strike="noStrike" kern="1200" cap="none" spc="0" normalizeH="0" baseline="0" noProof="0" dirty="0">
              <a:ln w="1905"/>
              <a:solidFill>
                <a:srgbClr val="4E67C8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kumimoji="0" lang="ru-RU" sz="2000" i="0" u="none" strike="noStrike" kern="1200" cap="none" spc="0" normalizeH="0" baseline="0" noProof="0" dirty="0" err="1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етодические</a:t>
            </a:r>
            <a:r>
              <a:rPr kumimoji="0" lang="ru-RU" sz="2000" i="0" u="none" strike="noStrike" kern="1200" cap="none" spc="0" normalizeH="0" baseline="0" noProof="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рекомендации по организации работы с несовершеннолетними </a:t>
            </a:r>
            <a:r>
              <a:rPr kumimoji="0" lang="ru-RU" sz="2000" b="1" i="0" u="none" strike="noStrike" kern="1200" cap="none" spc="0" normalizeH="0" baseline="0" noProof="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иностранными гражданами</a:t>
            </a:r>
            <a:r>
              <a:rPr kumimoji="0" lang="ru-RU" sz="2000" i="0" u="none" strike="noStrike" kern="1200" cap="none" spc="0" normalizeH="0" baseline="0" noProof="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склонными к совершению преступлений и правонарушений, в образовательных организациях в целях недопущения совершения противоправных деяний (письмо Минпросвещения России от 4 июля 2025 г. № 07-3202)</a:t>
            </a:r>
          </a:p>
        </p:txBody>
      </p:sp>
    </p:spTree>
    <p:extLst>
      <p:ext uri="{BB962C8B-B14F-4D97-AF65-F5344CB8AC3E}">
        <p14:creationId xmlns:p14="http://schemas.microsoft.com/office/powerpoint/2010/main" val="3455742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B6889-911E-EC46-C6AA-DCA7AF988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88">
            <a:extLst>
              <a:ext uri="{FF2B5EF4-FFF2-40B4-BE49-F238E27FC236}">
                <a16:creationId xmlns:a16="http://schemas.microsoft.com/office/drawing/2014/main" id="{C57660A6-2F08-2D9B-E36C-37F0FDC80A1D}"/>
              </a:ext>
            </a:extLst>
          </p:cNvPr>
          <p:cNvSpPr/>
          <p:nvPr/>
        </p:nvSpPr>
        <p:spPr>
          <a:xfrm>
            <a:off x="363577" y="244793"/>
            <a:ext cx="10103760" cy="67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pPr defTabSz="914400">
              <a:lnSpc>
                <a:spcPct val="90000"/>
              </a:lnSpc>
              <a:tabLst>
                <a:tab pos="0" algn="l"/>
              </a:tabLst>
            </a:pP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D67AE9-2C3A-1E33-5F9F-7BFE6F224568}"/>
              </a:ext>
            </a:extLst>
          </p:cNvPr>
          <p:cNvSpPr txBox="1"/>
          <p:nvPr/>
        </p:nvSpPr>
        <p:spPr>
          <a:xfrm>
            <a:off x="284375" y="1093510"/>
            <a:ext cx="1162324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«Формирование </a:t>
            </a:r>
            <a:r>
              <a:rPr lang="ru-RU" sz="2000" b="1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антикризисных подразделений </a:t>
            </a:r>
            <a:r>
              <a:rPr lang="ru-RU" sz="200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центрах психолого-педагогической, медицинской и социальной помощи» (письмо от 30 сентября 2025 г. № 07-5146)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>
              <a:ln w="1905"/>
              <a:solidFill>
                <a:srgbClr val="4E67C8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материалы для специалистов по алгоритмам действий, направленных на предупреждение вовлечения несовершеннолетних в деструктивные группы, признакам девиантного (отклонявшегося) онлайн поведения детей и подростков с учетом рисков, выявленных в информационно телекоммуникационной сети «Интернет» – </a:t>
            </a:r>
            <a:r>
              <a:rPr lang="ru-RU" sz="2000" b="1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«Навигатор профилактики социальных рисков детства в цифровой среде»</a:t>
            </a:r>
            <a:r>
              <a:rPr lang="ru-RU" sz="200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(письмо Минпросвещения России от 22 октября 2025 г. № 07-5692)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>
              <a:ln w="1905"/>
              <a:solidFill>
                <a:srgbClr val="4E67C8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Информационно-методические материалы о </a:t>
            </a:r>
            <a:r>
              <a:rPr lang="ru-RU" sz="2000" b="1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взаимодействии советников директоров </a:t>
            </a:r>
            <a:r>
              <a:rPr lang="ru-RU" sz="200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воспитанию и взаимодействию с детскими общественными объединениями с классными руководителями общеобразовательных организаций </a:t>
            </a:r>
            <a:r>
              <a:rPr lang="ru-RU" sz="2000" b="1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организации педагогического реагирования на негативные явления</a:t>
            </a:r>
            <a:r>
              <a:rPr lang="ru-RU" sz="200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среди несовершеннолетних, подготовленные </a:t>
            </a:r>
            <a:r>
              <a:rPr lang="ru-RU" sz="2000" dirty="0" err="1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Росдетцентром</a:t>
            </a:r>
            <a:r>
              <a:rPr lang="ru-RU" sz="200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(письмо от 23 октября 2025 г. № 07-5724)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>
              <a:ln w="1905"/>
              <a:solidFill>
                <a:srgbClr val="4E67C8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</a:t>
            </a:r>
            <a:r>
              <a:rPr lang="ru-RU" sz="2000" b="1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оказанию </a:t>
            </a:r>
            <a:r>
              <a:rPr lang="ru-RU" sz="2000" b="1" dirty="0" err="1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допсихологической</a:t>
            </a:r>
            <a:r>
              <a:rPr lang="ru-RU" sz="2000" b="1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помощи </a:t>
            </a:r>
            <a:r>
              <a:rPr lang="ru-RU" sz="200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 образовательных отношений (письмо от 11 декабря 2025 г. № 07-6965)</a:t>
            </a:r>
            <a:endParaRPr kumimoji="0" lang="ru-RU" sz="2000" i="0" u="none" strike="noStrike" kern="1200" cap="none" spc="0" normalizeH="0" baseline="0" noProof="0" dirty="0">
              <a:ln w="1905"/>
              <a:solidFill>
                <a:srgbClr val="4E67C8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365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60694" y="0"/>
            <a:ext cx="76502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учреждение, осуществляющее психолого-педагогическую и медико-социальную помощь</a:t>
            </a:r>
            <a:r>
              <a:rPr kumimoji="0" lang="en-US" sz="2000" b="1" i="0" u="none" strike="noStrike" kern="1200" cap="none" spc="0" normalizeH="0" baseline="0" noProof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диагностики и консультирования» Краснодарского края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270922" y="1602557"/>
            <a:ext cx="5876925" cy="12823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>
            <a:defPPr>
              <a:defRPr/>
            </a:defPPr>
            <a:lvl1pPr marL="0" lvl="0" indent="0" algn="ctr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Краснодар, ул. Линейная, 57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800" b="1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8 (861) 992-66-73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800" b="1" kern="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4188" y="2725495"/>
            <a:ext cx="55903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http://cdik-center.ru/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эл. почта: diagn.prof@bk.ru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FBEAA2-242B-B4D2-47FC-34EE569E9D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417" y="4463845"/>
            <a:ext cx="1961244" cy="196124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187ABD-674D-81FC-6B9F-80F2A5F653C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542" y="4463845"/>
            <a:ext cx="1864005" cy="19612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D191CA7-2852-9655-3A53-64722B75F91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531" y="4431227"/>
            <a:ext cx="1961244" cy="196124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82900FB-AE38-056B-B6AA-E435F5D5B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962" y="75415"/>
            <a:ext cx="1503340" cy="152714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749F003-F869-2052-A0BE-ECCC46E244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2" t="11004" r="-501" b="5467"/>
          <a:stretch>
            <a:fillRect/>
          </a:stretch>
        </p:blipFill>
        <p:spPr>
          <a:xfrm>
            <a:off x="318662" y="1418659"/>
            <a:ext cx="4083346" cy="4973812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389</TotalTime>
  <Words>720</Words>
  <Application>Microsoft Office PowerPoint</Application>
  <PresentationFormat>Широкоэкранный</PresentationFormat>
  <Paragraphs>35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7</vt:i4>
      </vt:variant>
    </vt:vector>
  </HeadingPairs>
  <TitlesOfParts>
    <vt:vector size="22" baseType="lpstr">
      <vt:lpstr>Arial</vt:lpstr>
      <vt:lpstr>Calibri</vt:lpstr>
      <vt:lpstr>Symbol</vt:lpstr>
      <vt:lpstr>Times New Roman</vt:lpstr>
      <vt:lpstr>Wingdings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Методические материалы  по вопросам обеспечения безопасности, организации профилактической  и воспитательной работы в школе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dc:description/>
  <cp:lastModifiedBy>Пользователь</cp:lastModifiedBy>
  <cp:revision>31</cp:revision>
  <dcterms:created xsi:type="dcterms:W3CDTF">2025-11-27T08:06:52Z</dcterms:created>
  <dcterms:modified xsi:type="dcterms:W3CDTF">2026-02-10T08:53:02Z</dcterms:modified>
  <dc:language>ru-RU</dc:language>
</cp:coreProperties>
</file>