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6" r:id="rId4"/>
    <p:sldMasterId id="2147483660" r:id="rId5"/>
    <p:sldMasterId id="2147483662" r:id="rId6"/>
    <p:sldMasterId id="2147483666" r:id="rId7"/>
    <p:sldMasterId id="2147483668" r:id="rId8"/>
    <p:sldMasterId id="2147483670" r:id="rId9"/>
    <p:sldMasterId id="2147483672" r:id="rId10"/>
  </p:sldMasterIdLst>
  <p:notesMasterIdLst>
    <p:notesMasterId r:id="rId20"/>
  </p:notesMasterIdLst>
  <p:sldIdLst>
    <p:sldId id="256" r:id="rId11"/>
    <p:sldId id="272" r:id="rId12"/>
    <p:sldId id="259" r:id="rId13"/>
    <p:sldId id="309" r:id="rId14"/>
    <p:sldId id="310" r:id="rId15"/>
    <p:sldId id="307" r:id="rId16"/>
    <p:sldId id="308" r:id="rId17"/>
    <p:sldId id="311" r:id="rId18"/>
    <p:sldId id="312" r:id="rId19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217" y="1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/>
          <a:lstStyle>
            <a:lvl1pPr algn="r">
              <a:defRPr sz="1100"/>
            </a:lvl1pPr>
          </a:lstStyle>
          <a:p>
            <a:fld id="{F2568C9A-8D79-49C1-A322-4C0BD442F1F1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914" tIns="41957" rIns="83914" bIns="419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93" y="4783748"/>
            <a:ext cx="5447602" cy="3914377"/>
          </a:xfrm>
          <a:prstGeom prst="rect">
            <a:avLst/>
          </a:prstGeom>
        </p:spPr>
        <p:txBody>
          <a:bodyPr vert="horz" lIns="83914" tIns="41957" rIns="83914" bIns="4195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034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217" y="9442034"/>
            <a:ext cx="2951142" cy="498891"/>
          </a:xfrm>
          <a:prstGeom prst="rect">
            <a:avLst/>
          </a:prstGeom>
        </p:spPr>
        <p:txBody>
          <a:bodyPr vert="horz" lIns="83914" tIns="41957" rIns="83914" bIns="41957" rtlCol="0" anchor="b"/>
          <a:lstStyle>
            <a:lvl1pPr algn="r">
              <a:defRPr sz="1100"/>
            </a:lvl1pPr>
          </a:lstStyle>
          <a:p>
            <a:fld id="{FD4A2E28-B21B-42C2-A716-7C1BC6E0D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7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dirty="0" err="1"/>
              <a:t>Footer</a:t>
            </a:r>
            <a:endParaRPr dirty="0"/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17036A-A74D-4AC7-84BC-E9F77669049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0ED3FF99-7D3A-45BD-A439-1C917CF3FEA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7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8275FE-DBBE-457C-A04C-407CC4D5517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B93708F-48F7-4A4B-9FA0-65DDA8FC828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5283020-0DBC-48A3-81A4-F6726734D00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F286821-9240-4E83-9A63-AEA7D3C0504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D48C619-F6FE-4E28-86EC-97014ED9E2B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C313A170-51CD-46E2-AB99-20911934DE2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BBA43E0B-8B88-4197-8CBB-E7C5FC8BD5E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883AF1B8-FA10-4D2F-A5F0-D80C2C97DC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E3C5FC0-8FC1-40BB-BAED-2A4D9AFE5C7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B6951CB-6D39-4E0B-AD11-2E9E0DD43D0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B270083-CCC7-42CB-872B-78058A165F9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AD86A9C-8824-4E34-90E9-35B6A86861D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52BE16B-A97F-46E1-95AE-E31C63462DD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43D87F7-651D-4C02-BDC7-3515551149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23C62B-416F-49FB-B9AE-E91B5BD057C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6FE193-5864-416C-AB59-926EC6B3765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D92EAC3-057F-427C-93E2-43B1C38330B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2" name="PlaceHolder 2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71D13A-3FDC-40E9-85D0-EE6557EC6BB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123"/>
          <p:cNvSpPr/>
          <p:nvPr/>
        </p:nvSpPr>
        <p:spPr>
          <a:xfrm>
            <a:off x="702000" y="6091560"/>
            <a:ext cx="1870200" cy="577080"/>
          </a:xfrm>
          <a:prstGeom prst="ellipse">
            <a:avLst/>
          </a:prstGeom>
          <a:solidFill>
            <a:srgbClr val="2D427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BB3DF-7F44-331E-B3FF-F03D5A22D4BD}"/>
              </a:ext>
            </a:extLst>
          </p:cNvPr>
          <p:cNvSpPr/>
          <p:nvPr/>
        </p:nvSpPr>
        <p:spPr>
          <a:xfrm>
            <a:off x="2175713" y="339244"/>
            <a:ext cx="8164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и медико-социальную помощь</a:t>
            </a:r>
            <a:r>
              <a:rPr kumimoji="0" lang="en-US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05362-1980-EFB5-1361-B6322F50D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0" y="186171"/>
            <a:ext cx="1977295" cy="20086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03DE98-56D9-56D3-7744-8E2DFF94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63" y="2243768"/>
            <a:ext cx="87241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36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мониторинга психоэмоционального состояния</a:t>
            </a:r>
            <a:br>
              <a:rPr lang="ru-RU" sz="36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обучающихся Краснодарского края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6F554-2038-7AC1-2292-3250619514AD}"/>
              </a:ext>
            </a:extLst>
          </p:cNvPr>
          <p:cNvSpPr txBox="1"/>
          <p:nvPr/>
        </p:nvSpPr>
        <p:spPr>
          <a:xfrm>
            <a:off x="400443" y="4891231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Максакова Светлана</a:t>
            </a:r>
            <a:r>
              <a:rPr kumimoji="0" lang="ru-RU" sz="24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Александровна, педагог-психолог ГБУ «Центр диагностики </a:t>
            </a:r>
          </a:p>
          <a:p>
            <a:r>
              <a:rPr kumimoji="0" lang="ru-RU" sz="24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консультирования» КК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29" y="65032"/>
            <a:ext cx="10031041" cy="92569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МОНИТОРИНГ ПСИХОЭМОЦИОНАЛЬНОГО СОСТОЯНИЯ ОБУЧАЮЩИХСЯ В ЦЕЛЯХ ПРОФИЛАКТИКИ СУИЦИДАЛЬНОГО ПОВЕДЕНИЯ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56720" b="20128"/>
          <a:stretch/>
        </p:blipFill>
        <p:spPr bwMode="auto">
          <a:xfrm>
            <a:off x="1021446" y="1402692"/>
            <a:ext cx="1237219" cy="21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8"/>
          <a:stretch/>
        </p:blipFill>
        <p:spPr bwMode="auto">
          <a:xfrm>
            <a:off x="7609239" y="1660330"/>
            <a:ext cx="1971947" cy="285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5648" t="4118" r="4467"/>
          <a:stretch/>
        </p:blipFill>
        <p:spPr>
          <a:xfrm>
            <a:off x="2270883" y="1361859"/>
            <a:ext cx="1432968" cy="2255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r="49351"/>
          <a:stretch/>
        </p:blipFill>
        <p:spPr>
          <a:xfrm>
            <a:off x="9581186" y="1660330"/>
            <a:ext cx="1907023" cy="2664856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t="5810" r="14774"/>
          <a:stretch/>
        </p:blipFill>
        <p:spPr bwMode="auto">
          <a:xfrm>
            <a:off x="5470919" y="2720844"/>
            <a:ext cx="1051353" cy="21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23712" r="23369"/>
          <a:stretch/>
        </p:blipFill>
        <p:spPr>
          <a:xfrm>
            <a:off x="4642008" y="2992758"/>
            <a:ext cx="946791" cy="17891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8794" y="3729827"/>
            <a:ext cx="28997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ЗДОРОВЬЕ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6809" y="4161079"/>
            <a:ext cx="4563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НАСТРОЕНИЕ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5784" y="4947046"/>
            <a:ext cx="4006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УСПЕВАЕМОСТЬ</a:t>
            </a:r>
          </a:p>
        </p:txBody>
      </p:sp>
    </p:spTree>
    <p:extLst>
      <p:ext uri="{BB962C8B-B14F-4D97-AF65-F5344CB8AC3E}">
        <p14:creationId xmlns:p14="http://schemas.microsoft.com/office/powerpoint/2010/main" val="246908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9304" y="85357"/>
            <a:ext cx="9577633" cy="86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МОНИТОРИНГ ПСИХОЭМОЦИОНАЛЬНОГО СОСТОЯНИЯ ОБУЧАЮЩИХСЯ В ЦЕЛЯХ ПРОФИЛАКТИКИ СУИЦИДАЛЬНОГО ПОВЕДЕНИЯ</a:t>
            </a:r>
            <a:endParaRPr lang="ru-RU" sz="3600" b="1" dirty="0">
              <a:solidFill>
                <a:srgbClr val="1A35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D63EB5D-2385-CFF5-CF1D-64CFC9C83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169" y="1277568"/>
            <a:ext cx="5039583" cy="5104378"/>
          </a:xfrm>
          <a:prstGeom prst="rect">
            <a:avLst/>
          </a:prstGeom>
          <a:noFill/>
          <a:ln w="0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F77B9B-806F-8DEE-D723-17F6DB8C3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4" y="1277568"/>
            <a:ext cx="5039584" cy="5104378"/>
          </a:xfrm>
          <a:prstGeom prst="rect">
            <a:avLst/>
          </a:prstGeom>
          <a:noFill/>
          <a:ln w="0"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93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FE3BD-CA1D-E385-D3F5-37E99652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E4A0FC5-7295-3770-03D9-4B0B78A3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288361"/>
            <a:ext cx="9775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РЕЗУЛЬТАТЫ МОНИТОРИНГА ПЭС осень 2025 г.</a:t>
            </a:r>
            <a:endParaRPr lang="ru-RU" sz="3600" b="1" dirty="0">
              <a:solidFill>
                <a:srgbClr val="1A35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56AD4-2BD6-F4F2-DD12-4EA08C8F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706880"/>
            <a:ext cx="10143241" cy="436084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6% в среднем направлены на углубленную диагностику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(есть МО, где  процент участия обучающихся в углубленной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близок к нулю)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21 % от обучающихся, прошедших углубленную диагностику, составила «группа риска»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91 % обучающихся «группы риска» составлены планы ИППС, 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9% - отказались от психолого-педагогического сопровождения 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(есть МО, где отсутствует «группа риска», при этом есть данные об отказе от психологического сопровождения)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2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A627AF-14A6-ADFD-1A9B-FB3E30290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89" b="28578"/>
          <a:stretch/>
        </p:blipFill>
        <p:spPr>
          <a:xfrm>
            <a:off x="495300" y="1751887"/>
            <a:ext cx="11087100" cy="3392681"/>
          </a:xfrm>
          <a:prstGeom prst="rect">
            <a:avLst/>
          </a:prstGeom>
          <a:noFill/>
          <a:ln w="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55D3EB-0A70-EC5C-EF12-F99B0136CE76}"/>
              </a:ext>
            </a:extLst>
          </p:cNvPr>
          <p:cNvSpPr txBox="1"/>
          <p:nvPr/>
        </p:nvSpPr>
        <p:spPr>
          <a:xfrm>
            <a:off x="495300" y="249535"/>
            <a:ext cx="955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МОНИТОРИНГ ПСИХОЭМОЦИОНАЛЬНОГО СОСТОЯНИЯ ОБУЧАЮЩИХСЯ В ЦЕЛЯХ ПРОФИЛАКТИКИ СУИЦИДАЛЬНОГО ПОВЕДЕНИЯ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84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DE6A6-F09B-FD89-C4FA-D41DD1C9D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46F62C7-9BEE-9A15-5AB6-943D78A9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4" y="85357"/>
            <a:ext cx="9577633" cy="86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МОНИТОРИНГ ПСИХОЭМОЦИОНАЛЬНОГО СОСТОЯНИЯ ОБУЧАЮЩИХСЯ В ЦЕЛЯХ ПРОФИЛАКТИКИ СУИЦИДАЛЬНОГО ПОВЕДЕНИЯ</a:t>
            </a:r>
            <a:endParaRPr lang="ru-RU" sz="3600" b="1" dirty="0">
              <a:solidFill>
                <a:srgbClr val="1A35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AC01B22-E2A5-0960-AC3E-896F3D5DE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904766"/>
              </p:ext>
            </p:extLst>
          </p:nvPr>
        </p:nvGraphicFramePr>
        <p:xfrm>
          <a:off x="435204" y="1520073"/>
          <a:ext cx="11321592" cy="4569089"/>
        </p:xfrm>
        <a:graphic>
          <a:graphicData uri="http://schemas.openxmlformats.org/drawingml/2006/table">
            <a:tbl>
              <a:tblPr firstRow="1" firstCol="1" bandRow="1"/>
              <a:tblGrid>
                <a:gridCol w="443060">
                  <a:extLst>
                    <a:ext uri="{9D8B030D-6E8A-4147-A177-3AD203B41FA5}">
                      <a16:colId xmlns:a16="http://schemas.microsoft.com/office/drawing/2014/main" val="1086519277"/>
                    </a:ext>
                  </a:extLst>
                </a:gridCol>
                <a:gridCol w="5163613">
                  <a:extLst>
                    <a:ext uri="{9D8B030D-6E8A-4147-A177-3AD203B41FA5}">
                      <a16:colId xmlns:a16="http://schemas.microsoft.com/office/drawing/2014/main" val="1036338738"/>
                    </a:ext>
                  </a:extLst>
                </a:gridCol>
                <a:gridCol w="5067656">
                  <a:extLst>
                    <a:ext uri="{9D8B030D-6E8A-4147-A177-3AD203B41FA5}">
                      <a16:colId xmlns:a16="http://schemas.microsoft.com/office/drawing/2014/main" val="1271685565"/>
                    </a:ext>
                  </a:extLst>
                </a:gridCol>
                <a:gridCol w="647263">
                  <a:extLst>
                    <a:ext uri="{9D8B030D-6E8A-4147-A177-3AD203B41FA5}">
                      <a16:colId xmlns:a16="http://schemas.microsoft.com/office/drawing/2014/main" val="965496737"/>
                    </a:ext>
                  </a:extLst>
                </a:gridCol>
              </a:tblGrid>
              <a:tr h="180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методики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диагностики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163897"/>
                  </a:ext>
                </a:extLst>
              </a:tr>
              <a:tr h="612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Опросник кризисного состояния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несовершеннолетнего (ОКС-7)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Попадание	в сложную жизненную	ситуацию, самоповреждающее поведение, депрессивные	руминации, одиночество, агрессия	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455476"/>
                  </a:ext>
                </a:extLst>
              </a:tr>
              <a:tr h="270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WHO5 Well Being Index (1998) Индекс хорошего самочувствия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Текущее психическое благополучие на основе самооценки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096367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«Диагностика самочувствия, активности и настроения» (САН)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В.А.Доскин, Н.А.Лаврентьева, В.Б.Шарай, М.П.Мирошников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самочувствия, активности и настроения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8 - 11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905829"/>
                  </a:ext>
                </a:extLst>
              </a:tr>
              <a:tr h="26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диагностики уровня субъективного ощущения одиночества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 Рассела, Фергюсова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Переживание одиночества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45134"/>
                  </a:ext>
                </a:extLst>
              </a:tr>
              <a:tr h="18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Баса-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Дарки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диагностики агрессивности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агрессивных и враждебных реакций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584377"/>
                  </a:ext>
                </a:extLst>
              </a:tr>
              <a:tr h="34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Самооценка психических состояний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Айзенка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(адаптация к подростковому возрасту М.В. Хайкиной)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Диагностика ригидности, тревожности, агрессивности, фрустрации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7 - 11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476222"/>
                  </a:ext>
                </a:extLst>
              </a:tr>
              <a:tr h="38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Тест жизнестойкости Мадди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(адаптация Е. Н. Осин)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выдерживать и эффективно преодолевать стрессовые ситуации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8 - 11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491079"/>
                  </a:ext>
                </a:extLst>
              </a:tr>
              <a:tr h="26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" marR="88900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Дифференциальный опросник переживания одиночества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(ДОПО- 3к), Осин Е.Н., Леонтьев Д.А.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 marR="692150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Переживание одиночества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23495" algn="ctr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79413"/>
                  </a:ext>
                </a:extLst>
              </a:tr>
              <a:tr h="26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" marR="88900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«Дерево с человечками»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(автор Д. Лампен) адаптировал Л.П.Пономаренко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успешности адаптации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23495" algn="ctr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472022"/>
                  </a:ext>
                </a:extLst>
              </a:tr>
              <a:tr h="262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" marR="88900" algn="l">
                        <a:buNone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 уровня школьной тревожности Филлипса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 marR="692150" algn="l">
                        <a:buNone/>
                        <a:tabLst>
                          <a:tab pos="103060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и характер школьной тревожности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23495" algn="ctr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716266"/>
                  </a:ext>
                </a:extLst>
              </a:tr>
              <a:tr h="18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" marR="463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 «Исследование самооценки»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(адап. Г.Н.Казанцевой)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" marR="463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самооценки, уверенности в себе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23495" algn="ctr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5 - 7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490444"/>
                  </a:ext>
                </a:extLst>
              </a:tr>
              <a:tr h="187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29143" marR="29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Тест «Исследование самооценки»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Г.Н. Казанцевой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самооценки, уверенности в себе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8 - 11</a:t>
                      </a:r>
                    </a:p>
                  </a:txBody>
                  <a:tcPr marL="29143" marR="29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62476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769AF61-8FE0-6BBE-1F3F-5B976D02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530" y="1169392"/>
            <a:ext cx="697030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0288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Список психодиагностических методик для 1 (скринингового) этапа мониторинга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0288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9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C91B7-52F0-0BBD-3A72-F0572CE36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8904A7-1DD7-8D14-7D05-0CD74EE9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4" y="85357"/>
            <a:ext cx="9577633" cy="86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МОНИТОРИНГ ПСИХОЭМОЦИОНАЛЬНОГО СОСТОЯНИЯ ОБУЧАЮЩИХСЯ В ЦЕЛЯХ ПРОФИЛАКТИКИ СУИЦИДАЛЬНОГО ПОВЕДЕНИЯ</a:t>
            </a:r>
            <a:endParaRPr lang="ru-RU" sz="3600" b="1" dirty="0">
              <a:solidFill>
                <a:srgbClr val="1A35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F196740-E907-2940-0DB7-491132D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610" y="1227685"/>
            <a:ext cx="725102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0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0288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Методики для 2 этапа мониторинга (углубленной диагностики суицидального риска)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4DF8B9F-A4BC-FD5B-8122-70F34B0A46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330262"/>
              </p:ext>
            </p:extLst>
          </p:nvPr>
        </p:nvGraphicFramePr>
        <p:xfrm>
          <a:off x="433633" y="1629132"/>
          <a:ext cx="11177047" cy="4516463"/>
        </p:xfrm>
        <a:graphic>
          <a:graphicData uri="http://schemas.openxmlformats.org/drawingml/2006/table">
            <a:tbl>
              <a:tblPr firstRow="1" firstCol="1" bandRow="1"/>
              <a:tblGrid>
                <a:gridCol w="382121">
                  <a:extLst>
                    <a:ext uri="{9D8B030D-6E8A-4147-A177-3AD203B41FA5}">
                      <a16:colId xmlns:a16="http://schemas.microsoft.com/office/drawing/2014/main" val="59901441"/>
                    </a:ext>
                  </a:extLst>
                </a:gridCol>
                <a:gridCol w="5040463">
                  <a:extLst>
                    <a:ext uri="{9D8B030D-6E8A-4147-A177-3AD203B41FA5}">
                      <a16:colId xmlns:a16="http://schemas.microsoft.com/office/drawing/2014/main" val="2537319051"/>
                    </a:ext>
                  </a:extLst>
                </a:gridCol>
                <a:gridCol w="4904244">
                  <a:extLst>
                    <a:ext uri="{9D8B030D-6E8A-4147-A177-3AD203B41FA5}">
                      <a16:colId xmlns:a16="http://schemas.microsoft.com/office/drawing/2014/main" val="2271760492"/>
                    </a:ext>
                  </a:extLst>
                </a:gridCol>
                <a:gridCol w="850219">
                  <a:extLst>
                    <a:ext uri="{9D8B030D-6E8A-4147-A177-3AD203B41FA5}">
                      <a16:colId xmlns:a16="http://schemas.microsoft.com/office/drawing/2014/main" val="3397668746"/>
                    </a:ext>
                  </a:extLst>
                </a:gridCol>
              </a:tblGrid>
              <a:tr h="155431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методики</a:t>
                      </a:r>
                      <a:endParaRPr lang="ru-RU" sz="14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 диагностики</a:t>
                      </a:r>
                      <a:endParaRPr lang="ru-RU" sz="14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4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087570"/>
                  </a:ext>
                </a:extLst>
              </a:tr>
              <a:tr h="617368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Опросник кризисного состояния несовершеннолетнего (ОКС-7)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Попадание	в</a:t>
                      </a:r>
                      <a:r>
                        <a:rPr lang="ru-RU" sz="1400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сложную жизненную	ситуацию, самоповреждающее поведение, депрессивные	руминации, одиночество, агрессия	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5 - 11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392330"/>
                  </a:ext>
                </a:extLst>
              </a:tr>
              <a:tr h="214500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Опросник детской депрессии (CDI) М. Ковач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уровня выраженности депрессии</a:t>
                      </a:r>
                      <a:endParaRPr lang="ru-RU" sz="14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5 - 11 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146400"/>
                  </a:ext>
                </a:extLst>
              </a:tr>
              <a:tr h="3527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неоконченных предложений вариант методики Saks-Sindey адаптирована в НИИ психоневрологии им. Бехтерева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суицидального риска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5 - 11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93510"/>
                  </a:ext>
                </a:extLst>
              </a:tr>
              <a:tr h="380275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Безнадёжности А. Бекка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выраженности негативного отношения к собственному предполагаемому будущему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8 - 11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951692"/>
                  </a:ext>
                </a:extLst>
              </a:tr>
              <a:tr h="697832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диагностики склонности к отклоняющемуся поведению А.Н. Орел, подростковый вариант (шкала склонности к самоповреждающему и саморазрушающему поведению) 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Склонность к отклоняющемуся поведению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8 - 11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213175"/>
                  </a:ext>
                </a:extLst>
              </a:tr>
              <a:tr h="529172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Измерение степени выраженности сниженного настроения – субдепрессии (Zung Self-Rating Depression Scale, SDS) модифицированный вариант Т.Н. Балашовой</a:t>
                      </a:r>
                      <a:endParaRPr lang="ru-RU" sz="14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Дифференциальная диагностика депрессивных состояний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7 - 11</a:t>
                      </a:r>
                      <a:endParaRPr lang="ru-RU" sz="14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293376"/>
                  </a:ext>
                </a:extLst>
              </a:tr>
              <a:tr h="37115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Госпитальная Шкала Тревоги и Депрессии (HADS) (Шкала тревожности и депрессии Зигмонда)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тяжести симптомов депрессии и тревоги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8 - 11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864153"/>
                  </a:ext>
                </a:extLst>
              </a:tr>
              <a:tr h="37115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Опросник личностных расстройств (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PDQ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нарциссической, пограничной, негативистической направленности личности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8-11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279279"/>
                  </a:ext>
                </a:extLst>
              </a:tr>
              <a:tr h="28701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Опросник «Ауто- и гетероагрессия» (Е. П. Ильин)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направленности агрессии на себя или на других</a:t>
                      </a:r>
                    </a:p>
                  </a:txBody>
                  <a:tcPr marL="29398" marR="293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8 - 11</a:t>
                      </a:r>
                    </a:p>
                  </a:txBody>
                  <a:tcPr marL="29398" marR="29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596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80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FE3BD-CA1D-E385-D3F5-37E99652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E4A0FC5-7295-3770-03D9-4B0B78A3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6" y="194361"/>
            <a:ext cx="11511626" cy="64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ru-RU" sz="3200" b="1" dirty="0">
              <a:solidFill>
                <a:srgbClr val="1A35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F56AD4-2BD6-F4F2-DD12-4EA08C8F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57" y="1929868"/>
            <a:ext cx="2905570" cy="43258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для всех обучающихся 5-11 классов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2-х методик)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скрининговой диагностики проводится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для части обучающихся 5 – 11 х классов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2-х методик)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углубленной диагностики выделяется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«группа риска» по суицидальному поведению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3F56AD4-2BD6-F4F2-DD12-4EA08C8F9C2C}"/>
              </a:ext>
            </a:extLst>
          </p:cNvPr>
          <p:cNvSpPr txBox="1">
            <a:spLocks/>
          </p:cNvSpPr>
          <p:nvPr/>
        </p:nvSpPr>
        <p:spPr>
          <a:xfrm>
            <a:off x="106820" y="1376313"/>
            <a:ext cx="3367043" cy="3850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сентябрь – ноябрь 2025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3F56AD4-2BD6-F4F2-DD12-4EA08C8F9C2C}"/>
              </a:ext>
            </a:extLst>
          </p:cNvPr>
          <p:cNvSpPr txBox="1">
            <a:spLocks/>
          </p:cNvSpPr>
          <p:nvPr/>
        </p:nvSpPr>
        <p:spPr>
          <a:xfrm>
            <a:off x="8023618" y="1287865"/>
            <a:ext cx="3314345" cy="45435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март – май 2026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A3F56AD4-2BD6-F4F2-DD12-4EA08C8F9C2C}"/>
              </a:ext>
            </a:extLst>
          </p:cNvPr>
          <p:cNvSpPr txBox="1">
            <a:spLocks/>
          </p:cNvSpPr>
          <p:nvPr/>
        </p:nvSpPr>
        <p:spPr>
          <a:xfrm>
            <a:off x="3616630" y="1306993"/>
            <a:ext cx="4007978" cy="45435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течение учебного года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2025 - 2026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3F56AD4-2BD6-F4F2-DD12-4EA08C8F9C2C}"/>
              </a:ext>
            </a:extLst>
          </p:cNvPr>
          <p:cNvSpPr txBox="1">
            <a:spLocks/>
          </p:cNvSpPr>
          <p:nvPr/>
        </p:nvSpPr>
        <p:spPr>
          <a:xfrm>
            <a:off x="3702464" y="1910556"/>
            <a:ext cx="3623417" cy="4295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наблюдения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руководителей (в начале каждой четверти)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обучающимися «группы риска» по индивидуальным планам (ИППС)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прибывших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суицидальным рискам, информации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педагогов, родителей, обучающихся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3F56AD4-2BD6-F4F2-DD12-4EA08C8F9C2C}"/>
              </a:ext>
            </a:extLst>
          </p:cNvPr>
          <p:cNvSpPr txBox="1">
            <a:spLocks/>
          </p:cNvSpPr>
          <p:nvPr/>
        </p:nvSpPr>
        <p:spPr>
          <a:xfrm>
            <a:off x="7742489" y="1929868"/>
            <a:ext cx="4221623" cy="4295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txBody>
          <a:bodyPr lIns="0" tIns="0" rIns="0" bIns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(не менее 2-х методик)  для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тех, кто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 углубленную диагностику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    сентябре-ноябре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прибывшие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потребовалась углубленная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по которым проводилась отработка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федеральным суицидальным рискам, информации от педагогов, родителей, обучающихся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скрининговой диагностики         проводится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для части обучающихся (не менее 2-х методик)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углубленной диагностики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«группа риска»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суицидальному поведению </a:t>
            </a:r>
          </a:p>
        </p:txBody>
      </p:sp>
    </p:spTree>
    <p:extLst>
      <p:ext uri="{BB962C8B-B14F-4D97-AF65-F5344CB8AC3E}">
        <p14:creationId xmlns:p14="http://schemas.microsoft.com/office/powerpoint/2010/main" val="229300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FE3BD-CA1D-E385-D3F5-37E99652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E4A0FC5-7295-3770-03D9-4B0B78A3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6" y="149862"/>
            <a:ext cx="11511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МОНИТОРИНГ ПЭС 2026 г.  </a:t>
            </a:r>
            <a:endParaRPr lang="ru-RU" sz="3200" b="1" dirty="0">
              <a:solidFill>
                <a:srgbClr val="1A355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54F83F1-FC48-AACE-A457-6F532059B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86" y="1300899"/>
            <a:ext cx="11368726" cy="516588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3924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1401</TotalTime>
  <Words>905</Words>
  <Application>Microsoft Office PowerPoint</Application>
  <PresentationFormat>Широкоэкранный</PresentationFormat>
  <Paragraphs>128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Проведение мониторинга психоэмоционального состояния обучающихся Краснодарского края</vt:lpstr>
      <vt:lpstr>МОНИТОРИНГ ПСИХОЭМОЦИОНАЛЬНОГО СОСТОЯНИЯ ОБУЧАЮЩИХСЯ В ЦЕЛЯХ ПРОФИЛАКТИКИ СУИЦИДАЛЬНОГО ПОВЕДЕНИЯ</vt:lpstr>
      <vt:lpstr>МОНИТОРИНГ ПСИХОЭМОЦИОНАЛЬНОГО СОСТОЯНИЯ ОБУЧАЮЩИХСЯ В ЦЕЛЯХ ПРОФИЛАКТИКИ СУИЦИДАЛЬНОГО ПОВЕДЕНИЯ</vt:lpstr>
      <vt:lpstr>РЕЗУЛЬТАТЫ МОНИТОРИНГА ПЭС осень 2025 г.</vt:lpstr>
      <vt:lpstr>Презентация PowerPoint</vt:lpstr>
      <vt:lpstr>МОНИТОРИНГ ПСИХОЭМОЦИОНАЛЬНОГО СОСТОЯНИЯ ОБУЧАЮЩИХСЯ В ЦЕЛЯХ ПРОФИЛАКТИКИ СУИЦИДАЛЬНОГО ПОВЕДЕНИЯ</vt:lpstr>
      <vt:lpstr>МОНИТОРИНГ ПСИХОЭМОЦИОНАЛЬНОГО СОСТОЯНИЯ ОБУЧАЮЩИХСЯ В ЦЕЛЯХ ПРОФИЛАКТИКИ СУИЦИДАЛЬНОГО ПОВЕДЕНИЯ</vt:lpstr>
      <vt:lpstr>Презентация PowerPoint</vt:lpstr>
      <vt:lpstr>МОНИТОРИНГ ПЭС 2026 г.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Пользователь</cp:lastModifiedBy>
  <cp:revision>81</cp:revision>
  <cp:lastPrinted>2026-04-09T06:40:54Z</cp:lastPrinted>
  <dcterms:created xsi:type="dcterms:W3CDTF">2025-11-27T08:06:52Z</dcterms:created>
  <dcterms:modified xsi:type="dcterms:W3CDTF">2026-04-10T08:29:54Z</dcterms:modified>
  <dc:language>ru-RU</dc:language>
</cp:coreProperties>
</file>