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56" r:id="rId3"/>
    <p:sldId id="289" r:id="rId4"/>
    <p:sldId id="284" r:id="rId5"/>
    <p:sldId id="262" r:id="rId6"/>
    <p:sldId id="257" r:id="rId7"/>
    <p:sldId id="277" r:id="rId8"/>
    <p:sldId id="286" r:id="rId9"/>
    <p:sldId id="299" r:id="rId10"/>
    <p:sldId id="279" r:id="rId11"/>
    <p:sldId id="292" r:id="rId12"/>
    <p:sldId id="291" r:id="rId13"/>
    <p:sldId id="295" r:id="rId14"/>
    <p:sldId id="269" r:id="rId15"/>
    <p:sldId id="297" r:id="rId16"/>
    <p:sldId id="298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0FF"/>
    <a:srgbClr val="B17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8DCD4-B1BB-4583-858F-951F48F9B589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76988-5A8B-4D7C-83E3-EDABCA667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6988-5A8B-4D7C-83E3-EDABCA6673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5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6988-5A8B-4D7C-83E3-EDABCA66737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6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6988-5A8B-4D7C-83E3-EDABCA66737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9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5A8-ABE9-4E12-9ED7-8F19E1B65D5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8519-4B9C-4EDA-9AD3-0EABD8308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3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5A8-ABE9-4E12-9ED7-8F19E1B65D5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8519-4B9C-4EDA-9AD3-0EABD8308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5A8-ABE9-4E12-9ED7-8F19E1B65D5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8519-4B9C-4EDA-9AD3-0EABD8308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3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5A8-ABE9-4E12-9ED7-8F19E1B65D5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8519-4B9C-4EDA-9AD3-0EABD8308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5A8-ABE9-4E12-9ED7-8F19E1B65D5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8519-4B9C-4EDA-9AD3-0EABD8308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7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5A8-ABE9-4E12-9ED7-8F19E1B65D5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8519-4B9C-4EDA-9AD3-0EABD8308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5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5A8-ABE9-4E12-9ED7-8F19E1B65D5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8519-4B9C-4EDA-9AD3-0EABD8308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9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5A8-ABE9-4E12-9ED7-8F19E1B65D5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8519-4B9C-4EDA-9AD3-0EABD8308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7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5A8-ABE9-4E12-9ED7-8F19E1B65D5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8519-4B9C-4EDA-9AD3-0EABD8308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9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5A8-ABE9-4E12-9ED7-8F19E1B65D5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8519-4B9C-4EDA-9AD3-0EABD8308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5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35A8-ABE9-4E12-9ED7-8F19E1B65D5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8519-4B9C-4EDA-9AD3-0EABD8308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7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35A8-ABE9-4E12-9ED7-8F19E1B65D57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8519-4B9C-4EDA-9AD3-0EABD8308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6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2;&#1091;&#1073;.&#1076;&#1077;&#1090;&#1080;/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136112"/>
            <a:ext cx="12192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5400" b="1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ОТВЕТСТВЕННОСТЬ НЕСОВЕРШЕННОЛЕТНИХ </a:t>
            </a:r>
          </a:p>
          <a:p>
            <a:pPr indent="180340" algn="ctr">
              <a:spcAft>
                <a:spcPts val="0"/>
              </a:spcAft>
            </a:pPr>
            <a:endParaRPr lang="ru-RU" b="1" dirty="0" smtClean="0">
              <a:ln w="19050">
                <a:solidFill>
                  <a:schemeClr val="bg1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indent="180340" algn="ctr">
              <a:spcAft>
                <a:spcPts val="0"/>
              </a:spcAft>
            </a:pPr>
            <a:r>
              <a:rPr lang="ru-RU" sz="4000" b="1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ЗА </a:t>
            </a:r>
            <a:r>
              <a:rPr lang="ru-RU" sz="4000" b="1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ПРОТИВОПРАВНЫЕ ДЕЙСТВИЯ </a:t>
            </a:r>
          </a:p>
          <a:p>
            <a:pPr indent="180340" algn="ctr">
              <a:spcAft>
                <a:spcPts val="0"/>
              </a:spcAft>
            </a:pPr>
            <a:r>
              <a:rPr lang="ru-RU" sz="4000" b="1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ВИРТУАЛЬНОМ ПРОСТРАНСТВЕ</a:t>
            </a:r>
            <a:endParaRPr lang="ru-RU" sz="4000" dirty="0">
              <a:ln w="19050"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939" y="208520"/>
            <a:ext cx="1840549" cy="18544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82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xtremizmu.net/wp-content/uploads/2020/04/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5138" y="925514"/>
            <a:ext cx="4971462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ст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. </a:t>
            </a:r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205.2 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УК РФ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2" y="225778"/>
            <a:ext cx="1984249" cy="19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3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6858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0540" y="6090345"/>
            <a:ext cx="5637163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ст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. </a:t>
            </a:r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205 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УК РФ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52" y="5384846"/>
            <a:ext cx="1410998" cy="14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0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12" y="0"/>
            <a:ext cx="955818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09037" cy="3511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6703"/>
            <a:ext cx="2809037" cy="35112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162" y="6040273"/>
            <a:ext cx="3855502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ст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. </a:t>
            </a:r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281 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УК РФ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53" y="5630647"/>
            <a:ext cx="1163345" cy="11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7666" y="465490"/>
            <a:ext cx="39883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ч. 4 ст</a:t>
            </a: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</a:rPr>
              <a:t>. </a:t>
            </a:r>
            <a:r>
              <a:rPr lang="ru-RU" sz="28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187 </a:t>
            </a: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</a:rPr>
              <a:t>УК РФ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2644" y="1264179"/>
            <a:ext cx="4878251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ДРОППЕРСТВО</a:t>
            </a:r>
            <a:endParaRPr lang="ru-RU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0" y="190021"/>
            <a:ext cx="1597379" cy="15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7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grt.md/wp-content/uploads/2023/03/mycollages-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3886" y="1398046"/>
            <a:ext cx="4971462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ст. </a:t>
            </a:r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242.1 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УК РФ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3886" y="634478"/>
            <a:ext cx="4971462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ст. </a:t>
            </a:r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242 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УК РФ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6" y="498613"/>
            <a:ext cx="1597379" cy="15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601">
              <a:schemeClr val="tx2">
                <a:lumMod val="40000"/>
                <a:lumOff val="60000"/>
              </a:schemeClr>
            </a:gs>
            <a:gs pos="91857">
              <a:srgbClr val="C2DAEF"/>
            </a:gs>
            <a:gs pos="37000">
              <a:schemeClr val="bg2">
                <a:lumMod val="90000"/>
              </a:schemeClr>
            </a:gs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61" y="2184257"/>
            <a:ext cx="7933869" cy="43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08915" y="462375"/>
            <a:ext cx="6625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 атаках БПЛА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работе систем ПВО и РЭБ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 местонахождении военных, потенциально опасных и критически важных объектов</a:t>
            </a:r>
            <a:endParaRPr 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208" y="539319"/>
            <a:ext cx="55667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В КРАСНОДАРСКОМ КРАЕ ВВЕДЕН 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Arial Narrow" panose="020B0606020202030204" pitchFamily="34" charset="0"/>
              </a:rPr>
              <a:t>ЗАПРЕТ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СЪЕМКУ И РАСПРОСТРАНЕНИЕ ИНФОРМАЦИИ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2878" y="6256885"/>
            <a:ext cx="8346833" cy="369332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Постановление Губернатора Краснодарского края от 5 сентября 2025 года № 535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3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39" y="2684255"/>
            <a:ext cx="3858364" cy="385836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64" y="2684255"/>
            <a:ext cx="3858364" cy="385836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155358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ИНФОРМАЦИОННЫЕ МАТЕРИАЛЫ И ПРЕЗЕНТАЦИЯ </a:t>
            </a:r>
          </a:p>
          <a:p>
            <a:pPr indent="449580"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ДОСТУПНЫ ПО QR-КОДАМ: </a:t>
            </a:r>
            <a:endParaRPr lang="ru-RU" sz="280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" name="Picture 2" descr="D:\работа\рисунки к презинтациям\значки\Логотип без фо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9" y="242639"/>
            <a:ext cx="1128382" cy="10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13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8204" y="2700863"/>
            <a:ext cx="410686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НАШ САЙТ</a:t>
            </a:r>
            <a:endParaRPr lang="ru-RU" sz="3200" b="1" dirty="0" smtClean="0">
              <a:ln/>
              <a:solidFill>
                <a:srgbClr val="C00000"/>
              </a:solidFill>
              <a:latin typeface="Arial Black" panose="020B0A04020102020204" pitchFamily="34" charset="0"/>
              <a:hlinkClick r:id="rId3"/>
            </a:endParaRPr>
          </a:p>
          <a:p>
            <a:pPr algn="ctr"/>
            <a:r>
              <a:rPr lang="en-US" sz="4000" b="1" u="sng" dirty="0" smtClean="0">
                <a:ln/>
                <a:solidFill>
                  <a:schemeClr val="accent3"/>
                </a:solidFill>
                <a:latin typeface="Arial Narrow" panose="020B0606020202030204" pitchFamily="34" charset="0"/>
                <a:hlinkClick r:id="rId3"/>
              </a:rPr>
              <a:t>www.</a:t>
            </a:r>
            <a:r>
              <a:rPr lang="ru-RU" sz="4000" b="1" u="sng" dirty="0" smtClean="0">
                <a:ln/>
                <a:solidFill>
                  <a:schemeClr val="accent3"/>
                </a:solidFill>
                <a:latin typeface="Arial Narrow" panose="020B0606020202030204" pitchFamily="34" charset="0"/>
                <a:hlinkClick r:id="rId3"/>
              </a:rPr>
              <a:t>куб.дети</a:t>
            </a:r>
            <a:endParaRPr lang="ru-RU" sz="4000" b="1" dirty="0" smtClean="0">
              <a:ln/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84" y="297838"/>
            <a:ext cx="12174416" cy="193899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4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УПОЛНОМОЧЕННЫЙ </a:t>
            </a:r>
          </a:p>
          <a:p>
            <a:pPr indent="180340" algn="ctr">
              <a:spcAft>
                <a:spcPts val="0"/>
              </a:spcAft>
            </a:pPr>
            <a:r>
              <a:rPr lang="ru-RU" sz="4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ПО ПРАВАМ РЕБЕНКА </a:t>
            </a:r>
          </a:p>
          <a:p>
            <a:pPr indent="180340" algn="ctr">
              <a:spcAft>
                <a:spcPts val="0"/>
              </a:spcAft>
            </a:pPr>
            <a:r>
              <a:rPr lang="ru-RU" sz="4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В КРАСНОДАРСКОМ КРАЕ</a:t>
            </a:r>
            <a:endParaRPr lang="ru-RU" sz="40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45" y="3696912"/>
            <a:ext cx="2296934" cy="22969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44" y="3701749"/>
            <a:ext cx="2292097" cy="2292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1810" y="2802940"/>
            <a:ext cx="180690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«ВК»</a:t>
            </a:r>
            <a:endParaRPr lang="ru-RU" sz="3200" b="1" dirty="0">
              <a:ln/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4702637"/>
            <a:ext cx="2724912" cy="16581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38486" y="2866948"/>
            <a:ext cx="175881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«ТГ»</a:t>
            </a:r>
            <a:endParaRPr lang="ru-RU" sz="3200" b="1" dirty="0">
              <a:ln/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901" y="5164574"/>
            <a:ext cx="406553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8 (861) 268-41-17</a:t>
            </a:r>
            <a:endParaRPr lang="ru-RU" sz="3200" b="1" u="sng" dirty="0">
              <a:ln/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4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03888" y="523400"/>
            <a:ext cx="4674035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indent="180340" algn="ctr"/>
            <a:r>
              <a:rPr lang="ru-RU" sz="32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ст</a:t>
            </a:r>
            <a:r>
              <a:rPr lang="ru-RU" sz="32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r>
              <a:rPr lang="ru-RU" sz="32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13.15  КоАП </a:t>
            </a:r>
            <a:r>
              <a:rPr lang="ru-RU" sz="32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РФ</a:t>
            </a:r>
            <a:endParaRPr lang="ru-RU" sz="32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8454" y="1253517"/>
            <a:ext cx="6765353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ст. </a:t>
            </a:r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207.1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; </a:t>
            </a:r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ст. 207.2 УК 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РФ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0" y="116050"/>
            <a:ext cx="1984249" cy="19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464249" y="4077303"/>
            <a:ext cx="2443121" cy="830997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от 50 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000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₽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до 100 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000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₽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  <a:ea typeface="Segoe UI Black" panose="020B0A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5724" y="1321296"/>
            <a:ext cx="72105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НЕЗАКОННОЕ РАСПРОСТРАНЕНИЕ ИНФОРМАЦИИ О НЕСОВЕРШЕННОЛЕТНЕМ, ПОСТРАДАВШЕМ В РЕЗУЛЬТАТЕ ПРОТИВОПРАВНЫХ ДЕЙСТВИЙ </a:t>
            </a:r>
          </a:p>
          <a:p>
            <a:pPr algn="just"/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РАСПРОСТРАНЕНИЕ СВЕДЕНИЙ, СОДЕРЖАЩИХ ИНСТРУКЦИИ ПО САМОДЕЛЬНОМУ ИЗГОТОВЛЕНИЮ ВЗРЫВЧАТЫХ ВЕЩЕСТВ И ВЗРЫВНЫХ УСТРОЙСТВ, НЕЗАКОННОМУ ИЗГОТОВЛЕНИЮ ИЛИ ПЕРЕДЕЛКЕ ОРУЖИЯ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endParaRPr lang="ru-RU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РАСПРОСТРАНЕНИЕ ИНФОРМАЦИИ, ОСКОРБЛЯЮЩЕЙ ЧЕЛОВЕЧЕСКОЕ ДОСТОИНСТВО И ОБЩЕСТВЕННУЮ НРАВСТВЕННОСТЬ, ВЫРАЖАЮЩЕЙ ЯВНОЕ НЕУВАЖЕНИЕ К ОБЩЕСТВУ, СОДЕРЖАЩЕЙ ИЗОБРАЖЕНИЕ ДЕЙСТВИЙ С ПРИЗНАКАМИ ПРОТИВОПРАВНЫХ, В ТОМ ЧИСЛЕ НАСИЛЬСТВЕННЫХ, И РАСПРОСТРАНЯЕМОЙ ИЗ ХУЛИГАНСКИХ, КОРЫСТНЫХ ИЛИ ИНЫХ НИЗМЕННЫХ ПОБУЖДЕНИЙ</a:t>
            </a:r>
            <a:endParaRPr lang="ru-RU" sz="2000" b="1" dirty="0" smtClean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284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13.1</a:t>
            </a:r>
            <a:r>
              <a:rPr lang="ru-RU" sz="28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r>
              <a:rPr lang="ru-RU" sz="28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latin typeface="Arial Narrow" panose="020B0606020202030204" pitchFamily="34" charset="0"/>
              </a:rPr>
              <a:t>КоАП РФ </a:t>
            </a:r>
            <a:endParaRPr lang="ru-RU" sz="28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ЗЛОУПОТРЕБЛЕНИЕ СВОБОДОЙ МАССОВОЙ ИНФОРМАЦИИ</a:t>
            </a:r>
            <a:endParaRPr lang="ru-RU" sz="28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75861" y="1401063"/>
            <a:ext cx="2219899" cy="830997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от 3 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000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₽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до 5 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000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₽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52639" y="2680731"/>
            <a:ext cx="2443121" cy="830997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от 10 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000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₽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до 50 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000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₽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668728" y="1278290"/>
            <a:ext cx="1137607" cy="1138329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297" y="1511525"/>
            <a:ext cx="715092" cy="55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8656315" y="2600964"/>
            <a:ext cx="1137607" cy="1138329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297" y="2810905"/>
            <a:ext cx="715092" cy="55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694039" y="3923638"/>
            <a:ext cx="1137607" cy="1138329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68" y="4157942"/>
            <a:ext cx="715092" cy="55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81200" y="1409152"/>
            <a:ext cx="916592" cy="935193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1200" y="2597376"/>
            <a:ext cx="916592" cy="935193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1200" y="4157942"/>
            <a:ext cx="916592" cy="935193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2532" y="2864917"/>
            <a:ext cx="64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Ч.5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3257" y="1647398"/>
            <a:ext cx="64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Ч.3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6772" y="4434593"/>
            <a:ext cx="819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Ч.12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8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un9-34.userapi.com/impf/c850216/v850216284/31e1a/MmVllr02zgk.jpg?size=400x266&amp;quality=96&amp;sign=7521132ed340a48b5b0c9592d91c4df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7" y="1930227"/>
            <a:ext cx="4475952" cy="31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313480" y="5831377"/>
            <a:ext cx="3364991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от 700 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000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₽ до 1,5 млн. ₽</a:t>
            </a:r>
            <a:endParaRPr lang="ru-RU" sz="700" b="1" dirty="0">
              <a:solidFill>
                <a:schemeClr val="tx1"/>
              </a:solidFill>
              <a:latin typeface="Arial Narrow" panose="020B0606020202030204" pitchFamily="34" charset="0"/>
              <a:ea typeface="Segoe UI Black" panose="020B0A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38114" y="579408"/>
            <a:ext cx="3440357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от 300 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000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₽ до 700 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000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Segoe UI Black" panose="020B0A02040204020203" pitchFamily="34" charset="0"/>
              </a:rPr>
              <a:t>₽</a:t>
            </a:r>
            <a:endParaRPr lang="ru-RU" sz="700" b="1" dirty="0">
              <a:solidFill>
                <a:schemeClr val="tx1"/>
              </a:solidFill>
              <a:latin typeface="Arial Narrow" panose="020B060602020203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3" y="3696423"/>
            <a:ext cx="4205289" cy="28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4" y="160823"/>
            <a:ext cx="4238243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631688" y="870927"/>
            <a:ext cx="1000192" cy="10090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04" y="1163349"/>
            <a:ext cx="530174" cy="41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23485" y="1243609"/>
            <a:ext cx="213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ст. 207.1. УК РФ</a:t>
            </a:r>
            <a:endParaRPr 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45192" y="5215486"/>
            <a:ext cx="213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ст.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207.2.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УК РФ</a:t>
            </a:r>
            <a:endParaRPr 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640016" y="4992446"/>
            <a:ext cx="1000192" cy="10090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13" y="5284866"/>
            <a:ext cx="548284" cy="4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10484153" y="4571475"/>
            <a:ext cx="1000192" cy="10090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529900" y="3025127"/>
            <a:ext cx="1000192" cy="10090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0441348" y="1452628"/>
            <a:ext cx="1000192" cy="10090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Picture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497" y="1573571"/>
            <a:ext cx="702018" cy="7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983" y="3220478"/>
            <a:ext cx="618373" cy="61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icture background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161" y="4700083"/>
            <a:ext cx="642176" cy="6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5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erulife.ru/wp-content/uploads/2022/11/tem2qr0ynw4y11sv83ffas13bh4rz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287735">
            <a:off x="2363591" y="3159935"/>
            <a:ext cx="3739461" cy="1107996"/>
          </a:xfrm>
          <a:prstGeom prst="rect">
            <a:avLst/>
          </a:prstGeom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ФЕЙК</a:t>
            </a:r>
            <a:endParaRPr lang="ru-RU" sz="660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0190" y="1227640"/>
            <a:ext cx="6579555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ст. 280.3; ст. 207.3; УК РФ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8189" y="501610"/>
            <a:ext cx="5006872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180340" algn="ctr"/>
            <a:r>
              <a:rPr lang="ru-RU" sz="32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ст</a:t>
            </a:r>
            <a:r>
              <a:rPr lang="ru-RU" sz="32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r>
              <a:rPr lang="ru-RU" sz="32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20.3.3 </a:t>
            </a:r>
            <a:r>
              <a:rPr lang="ru-RU" sz="32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КоАП РФ</a:t>
            </a:r>
            <a:endParaRPr lang="ru-RU" sz="320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8" y="352775"/>
            <a:ext cx="1612039" cy="16120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0287735">
            <a:off x="2659571" y="3499007"/>
            <a:ext cx="9269130" cy="1107996"/>
          </a:xfrm>
          <a:prstGeom prst="rect">
            <a:avLst/>
          </a:prstGeom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ДИСКРЕДИТАЦИЯ</a:t>
            </a:r>
            <a:endParaRPr lang="ru-RU" sz="660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culture.ru/images/dcc8a698-1e03-5ccf-ae4d-6a95f0f3dc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2024" y="4720496"/>
            <a:ext cx="5006872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180340" algn="ctr"/>
            <a:r>
              <a:rPr lang="ru-RU" sz="32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ст</a:t>
            </a:r>
            <a:r>
              <a:rPr lang="ru-RU" sz="32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r>
              <a:rPr lang="ru-RU" sz="32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20.3.1 КоАП </a:t>
            </a:r>
            <a:r>
              <a:rPr lang="ru-RU" sz="32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РФ</a:t>
            </a:r>
            <a:endParaRPr lang="ru-RU" sz="32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7434" y="5496860"/>
            <a:ext cx="4971462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ст. </a:t>
            </a:r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282 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УК РФ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6" y="4459450"/>
            <a:ext cx="1984249" cy="19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orodglazov.com/wp-content/uploads/2018/04/terror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05810" y="5432852"/>
            <a:ext cx="4971462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ч. 2 ст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. </a:t>
            </a:r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280 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УК РФ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98" y="4642330"/>
            <a:ext cx="1984249" cy="19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77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" y="381838"/>
            <a:ext cx="12162881" cy="6069204"/>
          </a:xfrm>
          <a:prstGeom prst="rect">
            <a:avLst/>
          </a:prstGeom>
        </p:spPr>
      </p:pic>
      <p:sp>
        <p:nvSpPr>
          <p:cNvPr id="8" name="Параллелограмм 7"/>
          <p:cNvSpPr/>
          <p:nvPr/>
        </p:nvSpPr>
        <p:spPr>
          <a:xfrm rot="3649946">
            <a:off x="5863048" y="-3348357"/>
            <a:ext cx="419681" cy="13365701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 rot="7044922">
            <a:off x="5863047" y="-3202608"/>
            <a:ext cx="419681" cy="13408377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94099" y="1577827"/>
            <a:ext cx="5006872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180340" algn="ctr"/>
            <a:r>
              <a:rPr lang="ru-RU" sz="32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ст</a:t>
            </a:r>
            <a:r>
              <a:rPr lang="ru-RU" sz="32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r>
              <a:rPr lang="ru-RU" sz="32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20.3.3 </a:t>
            </a:r>
            <a:r>
              <a:rPr lang="ru-RU" sz="32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КоАП РФ</a:t>
            </a:r>
            <a:endParaRPr lang="ru-RU" sz="320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43" y="878089"/>
            <a:ext cx="1984249" cy="198424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231120" y="3802283"/>
            <a:ext cx="1000192" cy="10090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129" y="4101710"/>
            <a:ext cx="530174" cy="41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10231312" y="4210715"/>
            <a:ext cx="1000192" cy="10090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60" y="4328603"/>
            <a:ext cx="702018" cy="7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9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1" y="1810025"/>
            <a:ext cx="10707497" cy="43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2647" y="725514"/>
            <a:ext cx="4971462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ст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. </a:t>
            </a:r>
            <a:r>
              <a:rPr lang="ru-RU" sz="32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354.1 </a:t>
            </a:r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УК РФ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1" y="205682"/>
            <a:ext cx="1984249" cy="19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40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310</Words>
  <Application>Microsoft Office PowerPoint</Application>
  <PresentationFormat>Широкоэкранный</PresentationFormat>
  <Paragraphs>62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Segoe UI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100</cp:revision>
  <dcterms:created xsi:type="dcterms:W3CDTF">2024-02-19T14:29:48Z</dcterms:created>
  <dcterms:modified xsi:type="dcterms:W3CDTF">2026-02-09T07:20:01Z</dcterms:modified>
</cp:coreProperties>
</file>