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FD690-CB78-48B3-A57E-2680AAFD0489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F722-1183-41F0-AD2D-141FF35D8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8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F722-1183-41F0-AD2D-141FF35D8F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3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3DD-81AD-4785-AC41-C992BDBBDD8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19DA-AA49-414E-903F-492BE9285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8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3DD-81AD-4785-AC41-C992BDBBDD8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19DA-AA49-414E-903F-492BE9285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81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3DD-81AD-4785-AC41-C992BDBBDD8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19DA-AA49-414E-903F-492BE92852F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613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3DD-81AD-4785-AC41-C992BDBBDD8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19DA-AA49-414E-903F-492BE9285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76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3DD-81AD-4785-AC41-C992BDBBDD8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19DA-AA49-414E-903F-492BE92852F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968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3DD-81AD-4785-AC41-C992BDBBDD8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19DA-AA49-414E-903F-492BE9285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41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3DD-81AD-4785-AC41-C992BDBBDD8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19DA-AA49-414E-903F-492BE9285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96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3DD-81AD-4785-AC41-C992BDBBDD8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19DA-AA49-414E-903F-492BE9285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3DD-81AD-4785-AC41-C992BDBBDD8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19DA-AA49-414E-903F-492BE9285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3DD-81AD-4785-AC41-C992BDBBDD8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19DA-AA49-414E-903F-492BE9285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6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3DD-81AD-4785-AC41-C992BDBBDD8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19DA-AA49-414E-903F-492BE9285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8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3DD-81AD-4785-AC41-C992BDBBDD8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19DA-AA49-414E-903F-492BE9285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1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3DD-81AD-4785-AC41-C992BDBBDD8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19DA-AA49-414E-903F-492BE9285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9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3DD-81AD-4785-AC41-C992BDBBDD8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19DA-AA49-414E-903F-492BE9285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9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3DD-81AD-4785-AC41-C992BDBBDD8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19DA-AA49-414E-903F-492BE9285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8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19DA-AA49-414E-903F-492BE92852F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3DD-81AD-4785-AC41-C992BDBBDD8D}" type="datetimeFigureOut">
              <a:rPr lang="ru-RU" smtClean="0"/>
              <a:t>12.02.2026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5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FA3DD-81AD-4785-AC41-C992BDBBDD8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9019DA-AA49-414E-903F-492BE9285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5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vbinfo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roforientator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ucheba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ilum.ru/" TargetMode="External"/><Relationship Id="rId2" Type="http://schemas.openxmlformats.org/officeDocument/2006/relationships/hyperlink" Target="https://atlas100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krasnodar.superjob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3768" y="840747"/>
            <a:ext cx="9753599" cy="5229853"/>
          </a:xfrm>
        </p:spPr>
        <p:txBody>
          <a:bodyPr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399" y="1283368"/>
            <a:ext cx="9225101" cy="5104732"/>
          </a:xfrm>
        </p:spPr>
        <p:txBody>
          <a:bodyPr>
            <a:normAutofit/>
          </a:bodyPr>
          <a:lstStyle/>
          <a:p>
            <a:pPr algn="ctr"/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психолога  старшеклассникам                 в профессиональном самоопределении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Геленджик-Краснодар 2026 год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927599"/>
              </p:ext>
            </p:extLst>
          </p:nvPr>
        </p:nvGraphicFramePr>
        <p:xfrm>
          <a:off x="6908800" y="4073401"/>
          <a:ext cx="4521198" cy="1282510"/>
        </p:xfrm>
        <a:graphic>
          <a:graphicData uri="http://schemas.openxmlformats.org/drawingml/2006/table">
            <a:tbl>
              <a:tblPr firstRow="1" firstCol="1" bandRow="1"/>
              <a:tblGrid>
                <a:gridCol w="4521198">
                  <a:extLst>
                    <a:ext uri="{9D8B030D-6E8A-4147-A177-3AD203B41FA5}">
                      <a16:colId xmlns:a16="http://schemas.microsoft.com/office/drawing/2014/main" val="1291824770"/>
                    </a:ext>
                  </a:extLst>
                </a:gridCol>
              </a:tblGrid>
              <a:tr h="1021304">
                <a:tc>
                  <a:txBody>
                    <a:bodyPr/>
                    <a:lstStyle/>
                    <a:p>
                      <a:pPr marL="0" indent="266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Автор: Чижова Инга Николаевна,                                         </a:t>
                      </a:r>
                    </a:p>
                    <a:p>
                      <a:pPr marL="0" indent="266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педагог-психолог</a:t>
                      </a:r>
                    </a:p>
                    <a:p>
                      <a:pPr marL="0" indent="266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МАОУ СОШ№6  </a:t>
                      </a:r>
                    </a:p>
                    <a:p>
                      <a:pPr marL="0" indent="266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им. Евдокии Бершанской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213483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20896"/>
          <a:stretch/>
        </p:blipFill>
        <p:spPr>
          <a:xfrm>
            <a:off x="512901" y="3685737"/>
            <a:ext cx="4013575" cy="167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3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2869" y="2758625"/>
            <a:ext cx="98017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успешного профессионального определения закладываются на этапе обучения в школе. Чем своевременнее подросток определит свои склонности и сильные стороны личности, тем успешнее будет его выбор профессии и адаптация в обществе в целом. </a:t>
            </a:r>
          </a:p>
          <a:p>
            <a:pPr indent="722313"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большинства исследователей сводится к тому, что профессиональное самоопределение является неотъемлемой частью процесса развития личности и жизненного самоопределения в целом (Л.И.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Божович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И.С. Кон, В.Д. Симоненко, П.А.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Шавир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С.Л. Рубинштейн, Э. Эриксон, К.А.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Абульханова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indent="722313" algn="just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самоопределение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типом социального самоопределения,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составляющей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адаптации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в обществе.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795" y="683277"/>
            <a:ext cx="2792210" cy="18716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502" y="656811"/>
            <a:ext cx="2993395" cy="1914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91" y="707663"/>
            <a:ext cx="278001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1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62" y="538112"/>
            <a:ext cx="980172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C00000"/>
                </a:solidFill>
              </a:rPr>
              <a:t> </a:t>
            </a:r>
          </a:p>
          <a:p>
            <a:pPr indent="533400" algn="just"/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цикла по профессиональному самоопределению старшеклассники в ходе самодиагностики смогут изучить свои психологические особенности, примерять различные профессиональные модели поведения, оценить их эффективность. </a:t>
            </a:r>
          </a:p>
          <a:p>
            <a:pPr indent="533400" algn="just"/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Психолого-педагогическими средствами создается поле выбора профиля обучения и формируется психологическая готовность к этому выбору на основе знаний о своем профессиональном и личностном потенциале.</a:t>
            </a:r>
          </a:p>
          <a:p>
            <a:pPr indent="533400" algn="just"/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возможно и в формате индивидуальной консультации по запросу подростка и его родителей.</a:t>
            </a:r>
          </a:p>
          <a:p>
            <a:pPr indent="533400" algn="just"/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3881277"/>
            <a:ext cx="449579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9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199" y="873803"/>
            <a:ext cx="102585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Оптимальным будет сформировать цикл занятий по профессиональному определению из нескольких смысловых блоков: </a:t>
            </a:r>
          </a:p>
          <a:p>
            <a:pPr indent="533400"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«Мои возможности: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и уровень притязаний, темперамент и профессия, определение типа мышления, внимания и памяти.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и профессиональная пригодность.                           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профессиональной пригодности». В этом блоке в школе можно рекомендовать прохождение диагностических методик на выявление и оценку интересов и склонностей «Мои интересы» на сайте федерального проекта ранней профориентации платформы «Билет в будущее» и там же находятся определение способностей общих и специальных, а также комплексная диагностика с выдачей рекомендаций «Мои способности» (Личный кабинет платформы «Билет в будущее», Раздел «Понимаю»). Ссылка на сайт: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bvbinfo.ru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956" y="5404514"/>
            <a:ext cx="1149586" cy="107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9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626" y="670888"/>
            <a:ext cx="90477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-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«Мои знания о профессиях: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профессий, признаки профессий, определение типа будущей профессии, Интересы и склонности в выборе профессии. 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профессионального типа личности,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Профессиональноважные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качества». </a:t>
            </a:r>
          </a:p>
          <a:p>
            <a:pPr indent="901700"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подростку можно пройти соответствующую диагностику на сайте психологических тестов. Для понимания личностных особенностей, определенно влияющих на выбор профессии можно порекомендовать тесты «Личность и профессии» на сайте «Профориентация: кем стать».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https://proforientator.ru/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4456540"/>
            <a:ext cx="6591300" cy="22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0758" y="1108839"/>
            <a:ext cx="97696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«Планирование профессионального пути: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и потребности, ошибки в выборе профессии, пути получения профессии, стратегии выбора профессии, навыки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самопрезентации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современный рынок труда. Пониманию возможностей системы образования и особенностей поступления в профессиональные учебные заведения поможет обращение к материалам информационных ресурсов таких как Федеральный портал «Российской образование» и проекты «Моё образование» и сайт «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Учёба.ру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ucheba.ru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4197360"/>
            <a:ext cx="6845300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1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764" y="843803"/>
            <a:ext cx="1086251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современных профессиях можно узнать на сайтах: «Атлас новых профессий»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atlas100.ru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«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Профилум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profilum.ru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Краснодарском крае на портале Службы труда и занятости населения Министерства труда и социального развития можно посмотреть, какие существуют программы для молодежи, какие вакансии предлагают несовершеннолетним. Получить представление о ситуации на рынке труда, кадровых потребностях своего региона, о востребованности профессий можно обратившись к ресурсу общероссийского портала «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HeadHanter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Этот портал не только база данных вакансий и резюме, но и «Карьерный консультант» с ответами на наиболее важные вопросы в области занятости, сведения по обучающим семинарам.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 algn="just"/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 algn="just"/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 algn="just"/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 algn="just"/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 algn="just"/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 algn="just"/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 algn="just"/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 algn="just"/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 algn="just"/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 algn="just"/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 algn="just"/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 algn="just"/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185" y="4121624"/>
            <a:ext cx="7997588" cy="24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6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048" y="849406"/>
            <a:ext cx="10153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Подразделением кампании является проект «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Career.Ru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адресованный студентам и молодым специалистам без опыта работы. Он посвящен технологиям построения карьеры, актуальным тенденциям рынка труда. Сайт «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SuperJob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>
                <a:hlinkClick r:id="rId2"/>
              </a:rPr>
              <a:t>Krasnodar.SuperJob.ru</a:t>
            </a:r>
            <a:r>
              <a:rPr lang="ru-RU" b="1" dirty="0"/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обширную информацию, связанную с поиском работы и трудоустройством, заметки на профильные темы, анонсы кадровых мероприятий, в разделе «Исследования» специалисты компании размещают статьи по анализу рынка труда и тенденций его развития. Изучение этих материалов может помочь в формировании адекватного представления о современном мире труда.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93" y="3165654"/>
            <a:ext cx="8584443" cy="31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04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685</Words>
  <Application>Microsoft Office PowerPoint</Application>
  <PresentationFormat>Широкоэкранный</PresentationFormat>
  <Paragraphs>41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Аспект</vt:lpstr>
      <vt:lpstr>Со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</dc:title>
  <dc:creator>navgel@mail.ru</dc:creator>
  <cp:lastModifiedBy>Пользователь</cp:lastModifiedBy>
  <cp:revision>13</cp:revision>
  <dcterms:created xsi:type="dcterms:W3CDTF">2025-11-06T14:11:21Z</dcterms:created>
  <dcterms:modified xsi:type="dcterms:W3CDTF">2026-02-12T06:12:59Z</dcterms:modified>
</cp:coreProperties>
</file>