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713" autoAdjust="0"/>
  </p:normalViewPr>
  <p:slideViewPr>
    <p:cSldViewPr>
      <p:cViewPr varScale="1">
        <p:scale>
          <a:sx n="83" d="100"/>
          <a:sy n="83" d="100"/>
        </p:scale>
        <p:origin x="893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22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29EFB2-0D5E-4074-92F6-E3AD6AA7DCFF}" type="datetimeFigureOut">
              <a:rPr lang="ru-RU" smtClean="0"/>
              <a:pPr/>
              <a:t>10.02.2026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648C44-3476-4A8F-88DF-13E78BF628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43582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DDFF9-2062-41DE-8DE0-A62A8C9CF55D}" type="datetimeFigureOut">
              <a:rPr lang="ru-RU" smtClean="0"/>
              <a:pPr/>
              <a:t>10.02.2026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1821B-300F-4D8F-B44A-A01AFAFB41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924160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DDFF9-2062-41DE-8DE0-A62A8C9CF55D}" type="datetimeFigureOut">
              <a:rPr lang="ru-RU" smtClean="0"/>
              <a:pPr/>
              <a:t>10.02.2026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1821B-300F-4D8F-B44A-A01AFAFB41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9308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DDFF9-2062-41DE-8DE0-A62A8C9CF55D}" type="datetimeFigureOut">
              <a:rPr lang="ru-RU" smtClean="0"/>
              <a:pPr/>
              <a:t>10.02.2026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1821B-300F-4D8F-B44A-A01AFAFB41A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503585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DDFF9-2062-41DE-8DE0-A62A8C9CF55D}" type="datetimeFigureOut">
              <a:rPr lang="ru-RU" smtClean="0"/>
              <a:pPr/>
              <a:t>10.02.2026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1821B-300F-4D8F-B44A-A01AFAFB41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31356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DDFF9-2062-41DE-8DE0-A62A8C9CF55D}" type="datetimeFigureOut">
              <a:rPr lang="ru-RU" smtClean="0"/>
              <a:pPr/>
              <a:t>10.02.2026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1821B-300F-4D8F-B44A-A01AFAFB41A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42521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DDFF9-2062-41DE-8DE0-A62A8C9CF55D}" type="datetimeFigureOut">
              <a:rPr lang="ru-RU" smtClean="0"/>
              <a:pPr/>
              <a:t>10.02.2026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1821B-300F-4D8F-B44A-A01AFAFB41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08526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DDFF9-2062-41DE-8DE0-A62A8C9CF55D}" type="datetimeFigureOut">
              <a:rPr lang="ru-RU" smtClean="0"/>
              <a:pPr/>
              <a:t>10.02.2026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1821B-300F-4D8F-B44A-A01AFAFB41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571208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DDFF9-2062-41DE-8DE0-A62A8C9CF55D}" type="datetimeFigureOut">
              <a:rPr lang="ru-RU" smtClean="0"/>
              <a:pPr/>
              <a:t>10.02.2026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1821B-300F-4D8F-B44A-A01AFAFB41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113401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DDFF9-2062-41DE-8DE0-A62A8C9CF55D}" type="datetimeFigureOut">
              <a:rPr lang="ru-RU" smtClean="0"/>
              <a:pPr/>
              <a:t>10.02.2026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1821B-300F-4D8F-B44A-A01AFAFB41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307896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DDFF9-2062-41DE-8DE0-A62A8C9CF55D}" type="datetimeFigureOut">
              <a:rPr lang="ru-RU" smtClean="0"/>
              <a:pPr/>
              <a:t>10.02.2026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1821B-300F-4D8F-B44A-A01AFAFB41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8770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DDFF9-2062-41DE-8DE0-A62A8C9CF55D}" type="datetimeFigureOut">
              <a:rPr lang="ru-RU" smtClean="0"/>
              <a:pPr/>
              <a:t>10.02.2026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1821B-300F-4D8F-B44A-A01AFAFB41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38141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DDFF9-2062-41DE-8DE0-A62A8C9CF55D}" type="datetimeFigureOut">
              <a:rPr lang="ru-RU" smtClean="0"/>
              <a:pPr/>
              <a:t>10.02.2026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1821B-300F-4D8F-B44A-A01AFAFB41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680152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DDFF9-2062-41DE-8DE0-A62A8C9CF55D}" type="datetimeFigureOut">
              <a:rPr lang="ru-RU" smtClean="0"/>
              <a:pPr/>
              <a:t>10.02.2026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1821B-300F-4D8F-B44A-A01AFAFB41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888540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DDFF9-2062-41DE-8DE0-A62A8C9CF55D}" type="datetimeFigureOut">
              <a:rPr lang="ru-RU" smtClean="0"/>
              <a:pPr/>
              <a:t>10.02.2026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1821B-300F-4D8F-B44A-A01AFAFB41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546484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DDFF9-2062-41DE-8DE0-A62A8C9CF55D}" type="datetimeFigureOut">
              <a:rPr lang="ru-RU" smtClean="0"/>
              <a:pPr/>
              <a:t>10.02.2026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1821B-300F-4D8F-B44A-A01AFAFB41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312309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DDFF9-2062-41DE-8DE0-A62A8C9CF55D}" type="datetimeFigureOut">
              <a:rPr lang="ru-RU" smtClean="0"/>
              <a:pPr/>
              <a:t>10.02.2026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1821B-300F-4D8F-B44A-A01AFAFB41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68039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5DDFF9-2062-41DE-8DE0-A62A8C9CF55D}" type="datetimeFigureOut">
              <a:rPr lang="ru-RU" smtClean="0"/>
              <a:pPr/>
              <a:t>10.02.2026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8B1821B-300F-4D8F-B44A-A01AFAFB41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2451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  <p:sldLayoutId id="2147483783" r:id="rId15"/>
    <p:sldLayoutId id="2147483784" r:id="rId16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540568" y="1124744"/>
            <a:ext cx="8208912" cy="3168352"/>
          </a:xfrm>
        </p:spPr>
        <p:txBody>
          <a:bodyPr/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ПСИХОЛОГИЧЕСКОЕ ЗДОРОВЬЕ ШКОЛЬНИКОВ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084168" y="4653136"/>
            <a:ext cx="2808312" cy="864096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Педагог-психолог </a:t>
            </a:r>
          </a:p>
          <a:p>
            <a:pPr algn="l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МБОУ ООШ№5 </a:t>
            </a:r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г.Ейск</a:t>
            </a: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Хабаровой З.В.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629873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87630" marR="262890">
              <a:lnSpc>
                <a:spcPct val="115000"/>
              </a:lnSpc>
              <a:spcBef>
                <a:spcPts val="55"/>
              </a:spcBef>
              <a:spcAft>
                <a:spcPts val="0"/>
              </a:spcAft>
              <a:tabLst>
                <a:tab pos="87630" algn="l"/>
                <a:tab pos="443230" algn="l"/>
              </a:tabLst>
            </a:pPr>
            <a: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 случае если проблема не просто ситуативного характера, или она повторно выявляется, педагогом-психологом проводится диагностика на определение причин отклоняющегося поведения. Используются следующие методики:</a:t>
            </a:r>
            <a:r>
              <a:rPr lang="ru-RU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u-RU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выявление особенностей межличностного взаимодействия: «Стратегия и тактика поведения в конфликтной ситуации» тест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К.Томаса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методика индекса групповой сплоченности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Сишора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- выявление особенностей семейного воспитания: опросник социализации для школьников «Моя семья», «Семейная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социограмма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».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- выявление проблем учебного характера: Диагностика мотивационной сферы старшеклассника, изучение отношения к учебным предметам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Г.И.Казанцевой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методика изучения мотивации подростков, тревожность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Филлипса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- выявление психических состояний и свойств личности: агрессивность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Басса-Дорки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определение акцентуаций характера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К.Леонгарда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Г.Шмишека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самооценка психических состояний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Г.Айзенка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«Многомерная оценка детской тревожности» (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Е.Е.Ромицина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), методика первичной диагностики выявления детей «группы риска» (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М.И.Рожков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М.А.Ковальчук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), суицидальный риск Разуваева.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0045387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1052736"/>
            <a:ext cx="6347714" cy="4968552"/>
          </a:xfrm>
        </p:spPr>
        <p:txBody>
          <a:bodyPr>
            <a:norm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II. В качестве дополнительного средства комплексного мониторинга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психо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- эмоционального состояния обучающихся в школе применяется такой метод исследования как диагностика. </a:t>
            </a:r>
          </a:p>
        </p:txBody>
      </p:sp>
    </p:spTree>
    <p:extLst>
      <p:ext uri="{BB962C8B-B14F-4D97-AF65-F5344CB8AC3E}">
        <p14:creationId xmlns:p14="http://schemas.microsoft.com/office/powerpoint/2010/main" val="3417653336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Диагностика проводится педагогом психологом в два этапа: первичная (</a:t>
            </a:r>
            <a:r>
              <a:rPr lang="ru-RU" sz="16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скрининговая</a:t>
            </a:r>
            <a: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диагностика, направленная на выявление психоэмоционального неблагополучия обучающихся и углубленная диагностика, которая позволит выявить обучающихся с выраженными факторами суицидального риска. 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- Первичная (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скрининговая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 диагностика классы, Опросник В.Н. Краснова (1999) (5-9 классы), WHO5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Well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Being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Index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(1998) Индекс хорошего самочувствия (5-9 классы), тест «Исследование самооценки»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адапт.Г.Н.Казанцева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(5-7 классы), шкала безнадежности Бека (8-9 классы).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- Углубленная диагностика Госпитальная шкала тревоги и депрессии (HADS) (5-9 классы), «Шкала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М.Ковач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» (5-9 классы).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772215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1700808"/>
            <a:ext cx="6347714" cy="4619600"/>
          </a:xfrm>
        </p:spPr>
        <p:txBody>
          <a:bodyPr>
            <a:norm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III. Третий параметр психоэмоционального состояния - «социально- психологический уровень адаптации» </a:t>
            </a:r>
          </a:p>
        </p:txBody>
      </p:sp>
    </p:spTree>
    <p:extLst>
      <p:ext uri="{BB962C8B-B14F-4D97-AF65-F5344CB8AC3E}">
        <p14:creationId xmlns:p14="http://schemas.microsoft.com/office/powerpoint/2010/main" val="2047967913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87630" marR="262890">
              <a:lnSpc>
                <a:spcPct val="115000"/>
              </a:lnSpc>
              <a:spcBef>
                <a:spcPts val="55"/>
              </a:spcBef>
              <a:spcAft>
                <a:spcPts val="0"/>
              </a:spcAft>
              <a:tabLst>
                <a:tab pos="87630" algn="l"/>
                <a:tab pos="443230" algn="l"/>
              </a:tabLst>
            </a:pPr>
            <a:r>
              <a:rPr lang="ru-RU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Отслеживается педагогом-психологом и социальным педагогом. Диагностика проводится с применением следующих методик:</a:t>
            </a:r>
            <a:r>
              <a:rPr lang="ru-RU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u-RU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1.	Выявление уровня готовности первоклассников к обучению в школе: Скрининг обследование готовности к школьному обучению (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Н.Семаго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М.Семаго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2.	Диагностика адаптации первоклассников: Тест “Школа”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А.И.Баркан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Опросник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Л.М.Ковалевой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(заполняет учитель), Анкета для родителей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Т.П.Ульяновой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3.	Диагностика адаптации учащихся 5 классов: Вербальная диагностика самооценки личности, «Учебная мотивация школьников» (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Н.Ц.Бадмаева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М.В.Матюхина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), Тест «Состояние психологического климата в классе» (Федоренко Л.Г.).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7511879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772816"/>
            <a:ext cx="6347714" cy="3168352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Мероприятия, направленные на поддержание и укрепление психологического здоровья школьников</a:t>
            </a:r>
          </a:p>
        </p:txBody>
      </p:sp>
    </p:spTree>
    <p:extLst>
      <p:ext uri="{BB962C8B-B14F-4D97-AF65-F5344CB8AC3E}">
        <p14:creationId xmlns:p14="http://schemas.microsoft.com/office/powerpoint/2010/main" val="2438538897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8" y="836712"/>
            <a:ext cx="6626697" cy="5204651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5000"/>
              </a:lnSpc>
              <a:spcBef>
                <a:spcPts val="55"/>
              </a:spcBef>
              <a:buNone/>
              <a:tabLst>
                <a:tab pos="87630" algn="l"/>
                <a:tab pos="443230" algn="l"/>
              </a:tabLst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Профилактическая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работа, организованная педагогом-психологом в рамках перспективного годового плана, играет важную роль в укреплении психологического здоровья школьников и формировании благоприятной образовательной </a:t>
            </a: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среды.</a:t>
            </a:r>
            <a:endParaRPr lang="ru-RU" sz="14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15000"/>
              </a:lnSpc>
              <a:spcBef>
                <a:spcPts val="55"/>
              </a:spcBef>
              <a:buNone/>
              <a:tabLst>
                <a:tab pos="87630" algn="l"/>
                <a:tab pos="443230" algn="l"/>
              </a:tabLst>
            </a:pPr>
            <a:r>
              <a:rPr lang="ru-RU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  <a:r>
              <a:rPr lang="ru-RU" sz="1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</a:t>
            </a: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результатам же анализа диагностических данных принимается решение –  отнесение подростка в «группу риска» или же, по запросу законного представителя проводится индивидуально-коррекционная работа с учащимся. </a:t>
            </a:r>
            <a:endParaRPr lang="ru-RU" sz="14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15000"/>
              </a:lnSpc>
              <a:spcBef>
                <a:spcPts val="55"/>
              </a:spcBef>
              <a:buNone/>
              <a:tabLst>
                <a:tab pos="87630" algn="l"/>
                <a:tab pos="443230" algn="l"/>
              </a:tabLst>
            </a:pP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		Педагог-психолог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составляет и реализует соответственную проблематике коррекционную (развивающую) программу для разных категорий обучающихся, требующих более пристального внимания в рамках психолого-педагогического сопровождения. </a:t>
            </a:r>
            <a:endParaRPr lang="ru-RU" sz="1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8550928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87630" marR="262890">
              <a:lnSpc>
                <a:spcPct val="115000"/>
              </a:lnSpc>
              <a:spcBef>
                <a:spcPts val="55"/>
              </a:spcBef>
              <a:spcAft>
                <a:spcPts val="0"/>
              </a:spcAft>
              <a:tabLst>
                <a:tab pos="87630" algn="l"/>
                <a:tab pos="443230" algn="l"/>
              </a:tabLst>
            </a:pPr>
            <a:r>
              <a:rPr lang="ru-RU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Программы, которые я использую: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- Программа по гармонизации эмоционально-волевой сферы и профилактике отклоняющегося поведения учащихся группы риска (подростов в период нахождения в трудной жизненной ситуации/социально-опасном положении, подростков, состоящих на различных видах учёта (КДН, ПДН, ВШУ), подростков, склонных к отклоняющемуся поведению) «Преодолеем вместе»;</a:t>
            </a:r>
          </a:p>
          <a:p>
            <a:r>
              <a:rPr lang="ru-RU" dirty="0"/>
              <a:t>- Авторская программа индивидуальных занятий по </a:t>
            </a:r>
            <a:r>
              <a:rPr lang="ru-RU" dirty="0" err="1"/>
              <a:t>психопрофилактике</a:t>
            </a:r>
            <a:r>
              <a:rPr lang="ru-RU" dirty="0"/>
              <a:t> склонности к </a:t>
            </a:r>
            <a:r>
              <a:rPr lang="ru-RU" dirty="0" err="1"/>
              <a:t>девиантному</a:t>
            </a:r>
            <a:r>
              <a:rPr lang="ru-RU" dirty="0"/>
              <a:t> поведению (воровству) у детей младшего школьного возраста "Я стану лучше!";</a:t>
            </a:r>
          </a:p>
          <a:p>
            <a:r>
              <a:rPr lang="ru-RU" dirty="0"/>
              <a:t>- «Программа психолого-педагогического сопровождения обучающихся из числа семей участников СВО»;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2444730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908720"/>
            <a:ext cx="6561777" cy="5132643"/>
          </a:xfrm>
        </p:spPr>
        <p:txBody>
          <a:bodyPr>
            <a:normAutofit fontScale="92500" lnSpcReduction="20000"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Программа по первичной профилактике суицидального поведения подростков «Ценность жизни»;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- Программа «Круг сообщества» по восстановлению у участников конфликта способности самим найти решение, которое всех устроит, без мести, причинения вреда, обесценивания, изгнания, наказания; 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- Программа «Формула успеха» проводится в соответствии с планом подготовки к сдаче ОГЭ. </a:t>
            </a:r>
          </a:p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 обязательном порядке, с классами проводятся адаптационные занятия по программам: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- «Программа по адаптации детей к школе» 10 ч. (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К.Гунтовая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- программа «Я – пятиклассник» 14 ч. (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Н.В.Алипова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	При необходимости педагог-психолог предоставляет рекомендации педагогам по преодолению школьной тревожности и формированию положительной мотивации к обучению.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2103317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2708920"/>
            <a:ext cx="6984775" cy="1296144"/>
          </a:xfrm>
        </p:spPr>
        <p:txBody>
          <a:bodyPr/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ВНИМАНИЕ!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3727340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1196752"/>
            <a:ext cx="6347713" cy="733648"/>
          </a:xfrm>
        </p:spPr>
        <p:txBody>
          <a:bodyPr/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ЦЕЛЬ: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показать опыт средней общеобразовательной школы № 5 имени Героя Советского Союза П.А. Михайличенко города Ейск,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Ейского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района, в области оценки психоэмоционального состояния обучающихся и организации мероприятий, направленных на поддержание и укрепление их психологического здоровья.</a:t>
            </a:r>
          </a:p>
        </p:txBody>
      </p:sp>
    </p:spTree>
    <p:extLst>
      <p:ext uri="{BB962C8B-B14F-4D97-AF65-F5344CB8AC3E}">
        <p14:creationId xmlns:p14="http://schemas.microsoft.com/office/powerpoint/2010/main" val="2175451792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1268760"/>
            <a:ext cx="6347713" cy="1872208"/>
          </a:xfrm>
        </p:spPr>
        <p:txBody>
          <a:bodyPr>
            <a:norm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Психологическое здоровье школьников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9" y="2852936"/>
            <a:ext cx="6347714" cy="3188427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— это состояние, при котором ребёнок способен реализовать свой потенциал, справляться с жизненными стрессами, продуктивно работать и вносить вклад в жизнь сообщества. Оно включает в себя совокупность эмоциональной, мотивационной, познавательной и волевой сфер.</a:t>
            </a:r>
          </a:p>
        </p:txBody>
      </p:sp>
    </p:spTree>
    <p:extLst>
      <p:ext uri="{BB962C8B-B14F-4D97-AF65-F5344CB8AC3E}">
        <p14:creationId xmlns:p14="http://schemas.microsoft.com/office/powerpoint/2010/main" val="2985903191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8" y="1412776"/>
            <a:ext cx="6770713" cy="4536504"/>
          </a:xfrm>
        </p:spPr>
        <p:txBody>
          <a:bodyPr>
            <a:normAutofit/>
          </a:bodyPr>
          <a:lstStyle/>
          <a:p>
            <a:pPr algn="just"/>
            <a:r>
              <a:rPr lang="ru-RU" sz="2000" dirty="0" smtClean="0"/>
              <a:t>	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Отслеживать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состояние психологического здоровья школьников мы можем благодаря внутренней системе мониторинга психоэмоционального 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состояния обучающихся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Под 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мониторингом психоэмоционального состояния в МБОУ ООШ № 5 им. Героя Советского Союза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П.А.Михайличенко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г.Ейска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МО </a:t>
            </a:r>
            <a:r>
              <a:rPr lang="ru-RU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Ейский</a:t>
            </a:r>
            <a:r>
              <a:rPr lang="ru-RU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район понимается система постоянного (непрерывного) отслеживания с помощью разнообразных средств психологического измерения и оценки  процесса личного развития учащегося (ребенка), на основе чего возможно прогнозирование дальнейшего хода психического развития и успешности деятельности.</a:t>
            </a:r>
          </a:p>
        </p:txBody>
      </p:sp>
    </p:spTree>
    <p:extLst>
      <p:ext uri="{BB962C8B-B14F-4D97-AF65-F5344CB8AC3E}">
        <p14:creationId xmlns:p14="http://schemas.microsoft.com/office/powerpoint/2010/main" val="2062295481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908720"/>
            <a:ext cx="6347714" cy="5400600"/>
          </a:xfrm>
        </p:spPr>
        <p:txBody>
          <a:bodyPr>
            <a:norm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I.	В качестве основного средства комплексного мониторинга состояния психологического здоровья обучающихся по представленным параметрам мы применяем метод наблюдения.</a:t>
            </a:r>
          </a:p>
        </p:txBody>
      </p:sp>
    </p:spTree>
    <p:extLst>
      <p:ext uri="{BB962C8B-B14F-4D97-AF65-F5344CB8AC3E}">
        <p14:creationId xmlns:p14="http://schemas.microsoft.com/office/powerpoint/2010/main" val="3504555150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609600"/>
            <a:ext cx="5625674" cy="132080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Лист наблюдения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684" y="1268761"/>
            <a:ext cx="3098331" cy="3744415"/>
          </a:xfrm>
        </p:spPr>
      </p:pic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1016" y="1412777"/>
            <a:ext cx="3483312" cy="3600399"/>
          </a:xfr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1640" y="4941168"/>
            <a:ext cx="6690079" cy="1368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06912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620688"/>
            <a:ext cx="8066856" cy="936104"/>
          </a:xfrm>
        </p:spPr>
        <p:txBody>
          <a:bodyPr/>
          <a:lstStyle/>
          <a:p>
            <a:pPr algn="ctr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ЧЕК-ЛИСТ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196753"/>
            <a:ext cx="6336704" cy="3479426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9714" y="4581128"/>
            <a:ext cx="5940637" cy="1152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660569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620713"/>
            <a:ext cx="5400599" cy="3528367"/>
          </a:xfr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577" y="2836725"/>
            <a:ext cx="6696744" cy="1184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4812552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433" y="476250"/>
            <a:ext cx="2546021" cy="3600450"/>
          </a:xfrm>
        </p:spPr>
      </p:pic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365" y="476250"/>
            <a:ext cx="2546021" cy="3600450"/>
          </a:xfr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5767" y="3861048"/>
            <a:ext cx="6949195" cy="1584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2697307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TM02900688[[fn=Аспект]]</Template>
  <TotalTime>604</TotalTime>
  <Words>605</Words>
  <Application>Microsoft Office PowerPoint</Application>
  <PresentationFormat>Экран (4:3)</PresentationFormat>
  <Paragraphs>43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5" baseType="lpstr">
      <vt:lpstr>Arial</vt:lpstr>
      <vt:lpstr>Calibri</vt:lpstr>
      <vt:lpstr>Times New Roman</vt:lpstr>
      <vt:lpstr>Trebuchet MS</vt:lpstr>
      <vt:lpstr>Wingdings 3</vt:lpstr>
      <vt:lpstr>Аспект</vt:lpstr>
      <vt:lpstr>ПСИХОЛОГИЧЕСКОЕ ЗДОРОВЬЕ ШКОЛЬНИКОВ</vt:lpstr>
      <vt:lpstr>ЦЕЛЬ:</vt:lpstr>
      <vt:lpstr>Психологическое здоровье школьников </vt:lpstr>
      <vt:lpstr> Отслеживать состояние психологического здоровья школьников мы можем благодаря внутренней системе мониторинга психоэмоционального состояния обучающихся.  Под мониторингом психоэмоционального состояния в МБОУ ООШ № 5 им. Героя Советского Союза П.А.Михайличенко г.Ейска МО Ейский район понимается система постоянного (непрерывного) отслеживания с помощью разнообразных средств психологического измерения и оценки  процесса личного развития учащегося (ребенка), на основе чего возможно прогнозирование дальнейшего хода психического развития и успешности деятельности.</vt:lpstr>
      <vt:lpstr>I. В качестве основного средства комплексного мониторинга состояния психологического здоровья обучающихся по представленным параметрам мы применяем метод наблюдения.</vt:lpstr>
      <vt:lpstr>Лист наблюдения</vt:lpstr>
      <vt:lpstr>ЧЕК-ЛИСТ</vt:lpstr>
      <vt:lpstr>Презентация PowerPoint</vt:lpstr>
      <vt:lpstr>Презентация PowerPoint</vt:lpstr>
      <vt:lpstr>В случае если проблема не просто ситуативного характера, или она повторно выявляется, педагогом-психологом проводится диагностика на определение причин отклоняющегося поведения. Используются следующие методики: </vt:lpstr>
      <vt:lpstr>II. В качестве дополнительного средства комплексного мониторинга психо- эмоционального состояния обучающихся в школе применяется такой метод исследования как диагностика. </vt:lpstr>
      <vt:lpstr>Диагностика проводится педагогом психологом в два этапа: первичная (скрининговая) диагностика, направленная на выявление психоэмоционального неблагополучия обучающихся и углубленная диагностика, которая позволит выявить обучающихся с выраженными факторами суицидального риска. </vt:lpstr>
      <vt:lpstr>III. Третий параметр психоэмоционального состояния - «социально- психологический уровень адаптации» </vt:lpstr>
      <vt:lpstr>Отслеживается педагогом-психологом и социальным педагогом. Диагностика проводится с применением следующих методик: </vt:lpstr>
      <vt:lpstr>Мероприятия, направленные на поддержание и укрепление психологического здоровья школьников</vt:lpstr>
      <vt:lpstr>Презентация PowerPoint</vt:lpstr>
      <vt:lpstr>Программы, которые я использую: 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Easy</dc:creator>
  <cp:lastModifiedBy>Lenovo</cp:lastModifiedBy>
  <cp:revision>66</cp:revision>
  <dcterms:created xsi:type="dcterms:W3CDTF">2017-01-09T05:23:56Z</dcterms:created>
  <dcterms:modified xsi:type="dcterms:W3CDTF">2026-02-10T21:15:52Z</dcterms:modified>
</cp:coreProperties>
</file>