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828" r:id="rId1"/>
  </p:sldMasterIdLst>
  <p:sldIdLst>
    <p:sldId id="269" r:id="rId2"/>
    <p:sldId id="256" r:id="rId3"/>
    <p:sldId id="274" r:id="rId4"/>
    <p:sldId id="257" r:id="rId5"/>
    <p:sldId id="258" r:id="rId6"/>
    <p:sldId id="260" r:id="rId7"/>
    <p:sldId id="270" r:id="rId8"/>
    <p:sldId id="271" r:id="rId9"/>
    <p:sldId id="272" r:id="rId10"/>
    <p:sldId id="273" r:id="rId11"/>
    <p:sldId id="259" r:id="rId12"/>
    <p:sldId id="267" r:id="rId13"/>
    <p:sldId id="268" r:id="rId14"/>
    <p:sldId id="266" r:id="rId15"/>
    <p:sldId id="275" r:id="rId16"/>
    <p:sldId id="261" r:id="rId17"/>
    <p:sldId id="262" r:id="rId18"/>
    <p:sldId id="263" r:id="rId19"/>
    <p:sldId id="264" r:id="rId20"/>
  </p:sldIdLst>
  <p:sldSz cx="9144000" cy="6858000" type="screen4x3"/>
  <p:notesSz cx="6858000" cy="914400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3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" Type="http://schemas.openxmlformats.org/officeDocument/2006/relationships/slide" Target="slides/slide1.xml" /><Relationship Id="rId20" Type="http://schemas.openxmlformats.org/officeDocument/2006/relationships/slide" Target="slides/slide19.xml" /><Relationship Id="rId21" Type="http://schemas.openxmlformats.org/officeDocument/2006/relationships/tags" Target="tags/tag1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1.xml" /><Relationship Id="rId25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2" r:id="rId3"/>
    <p:sldLayoutId id="2147483836" r:id="rId4"/>
  </p:sldLayoutIdLst>
  <p:transition/>
  <p:timing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vk.ru/id1031669870" TargetMode="External" /><Relationship Id="rId3" Type="http://schemas.openxmlformats.org/officeDocument/2006/relationships/hyperlink" Target="https://vk.ru/id864609204" TargetMode="External" /><Relationship Id="rId4" Type="http://schemas.openxmlformats.org/officeDocument/2006/relationships/hyperlink" Target="https://vk.ru/iter13g" TargetMode="External" /><Relationship Id="rId5" Type="http://schemas.openxmlformats.org/officeDocument/2006/relationships/hyperlink" Target="https://vk.ru/id881025897" TargetMode="External" /><Relationship Id="rId6" Type="http://schemas.openxmlformats.org/officeDocument/2006/relationships/hyperlink" Target="https://vk.ru/id888055465" TargetMode="External" /><Relationship Id="rId7" Type="http://schemas.openxmlformats.org/officeDocument/2006/relationships/hyperlink" Target="https://vk.ru/id861672278" TargetMode="Externa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16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7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8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9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0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1.jpeg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22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hyperlink" Target="https://mediascope.net/data/" TargetMode="External" /><Relationship Id="rId3" Type="http://schemas.openxmlformats.org/officeDocument/2006/relationships/hyperlink" Target="https://ppc.world/news/vkontakte-vozglavila-reyting-perspektivnyh-socsetey-reyting-akar/?from=auditoriya-vosmi-krupneyshih-socsetey-v-rossii-issledovaniya-i-cifry" TargetMode="External" /><Relationship Id="rId4" Type="http://schemas.openxmlformats.org/officeDocument/2006/relationships/image" Target="../media/image4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7.jpeg" /><Relationship Id="rId3" Type="http://schemas.openxmlformats.org/officeDocument/2006/relationships/image" Target="../media/image8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9.jpeg" /><Relationship Id="rId3" Type="http://schemas.openxmlformats.org/officeDocument/2006/relationships/image" Target="../media/image10.jpeg" /><Relationship Id="rId4" Type="http://schemas.openxmlformats.org/officeDocument/2006/relationships/image" Target="../media/image11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2.jpeg" /><Relationship Id="rId3" Type="http://schemas.openxmlformats.org/officeDocument/2006/relationships/image" Target="../media/image13.jpeg" /><Relationship Id="rId4" Type="http://schemas.openxmlformats.org/officeDocument/2006/relationships/image" Target="../media/image14.jpeg" /><Relationship Id="rId5" Type="http://schemas.openxmlformats.org/officeDocument/2006/relationships/image" Target="../media/image15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132856"/>
            <a:ext cx="7556376" cy="2304256"/>
          </a:xfrm>
        </p:spPr>
        <p:txBody>
          <a:bodyPr>
            <a:noAutofit/>
          </a:bodyPr>
          <a:lstStyle/>
          <a:p>
            <a:br>
              <a:rPr lang="ru-RU" sz="4000" b="1" smtClean="0"/>
            </a:br>
            <a:br>
              <a:rPr lang="ru-RU" sz="4000" b="1"/>
            </a:br>
            <a:br>
              <a:rPr lang="ru-RU" sz="4000" b="1" smtClean="0"/>
            </a:br>
            <a:br>
              <a:rPr lang="ru-RU" sz="4000" b="1"/>
            </a:br>
            <a:br>
              <a:rPr lang="ru-RU" sz="4000" b="1" smtClean="0"/>
            </a:br>
            <a:br>
              <a:rPr lang="ru-RU" sz="4000" b="1"/>
            </a:br>
            <a:br>
              <a:rPr lang="ru-RU" sz="4000" b="1" smtClean="0"/>
            </a:br>
            <a:br>
              <a:rPr lang="ru-RU" sz="4000" b="1"/>
            </a:br>
            <a:br>
              <a:rPr lang="ru-RU" sz="4000" b="1" smtClean="0"/>
            </a:br>
            <a:br>
              <a:rPr lang="ru-RU" sz="4000" b="1"/>
            </a:br>
            <a:br>
              <a:rPr lang="ru-RU" sz="4000" b="1" smtClean="0"/>
            </a:br>
            <a:br>
              <a:rPr lang="ru-RU" sz="4000" b="1" smtClean="0"/>
            </a:br>
            <a:br>
              <a:rPr lang="ru-RU" sz="4000" b="1"/>
            </a:br>
            <a:br>
              <a:rPr lang="ru-RU" sz="4000" b="1" smtClean="0"/>
            </a:br>
            <a:br>
              <a:rPr lang="ru-RU" sz="4000" b="1"/>
            </a:br>
            <a:br>
              <a:rPr lang="ru-RU" sz="4000" b="1" smtClean="0"/>
            </a:br>
            <a:br>
              <a:rPr lang="ru-RU" sz="4000" b="1"/>
            </a:br>
            <a:r>
              <a:rPr lang="ru-RU" sz="4000" b="1"/>
              <a:t>«Социальные сети как зеркало эмоционального состояния учащихся»</a:t>
            </a:r>
            <a:br>
              <a:rPr lang="ru-RU" sz="4000" b="1" smtClean="0"/>
            </a:br>
            <a:endParaRPr lang="ru-RU" sz="4000" b="1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smtClean="0">
              <a:solidFill>
                <a:schemeClr val="tx1"/>
              </a:solidFill>
            </a:endParaRPr>
          </a:p>
          <a:p>
            <a:pPr algn="l"/>
            <a:r>
              <a:rPr lang="ru-RU" smtClean="0">
                <a:solidFill>
                  <a:schemeClr val="tx1"/>
                </a:solidFill>
              </a:rPr>
              <a:t>педагог- психолог</a:t>
            </a:r>
          </a:p>
          <a:p>
            <a:pPr algn="l"/>
            <a:r>
              <a:rPr lang="ru-RU" err="1" smtClean="0">
                <a:solidFill>
                  <a:schemeClr val="tx1"/>
                </a:solidFill>
              </a:rPr>
              <a:t>Держанович </a:t>
            </a:r>
            <a:r>
              <a:rPr lang="ru-RU">
                <a:solidFill>
                  <a:schemeClr val="tx1"/>
                </a:solidFill>
              </a:rPr>
              <a:t>Елена </a:t>
            </a:r>
            <a:r>
              <a:rPr lang="ru-RU" smtClean="0">
                <a:solidFill>
                  <a:schemeClr val="tx1"/>
                </a:solidFill>
              </a:rPr>
              <a:t>Петровна</a:t>
            </a:r>
          </a:p>
          <a:p>
            <a:pPr algn="l"/>
            <a:r>
              <a:rPr lang="ru-RU" sz="1500" smtClean="0">
                <a:solidFill>
                  <a:schemeClr val="tx1"/>
                </a:solidFill>
              </a:rPr>
              <a:t>МБОУ СОШ№7 им. Ю.А. Гагарина, г.Хадыженск</a:t>
            </a:r>
            <a:endParaRPr lang="ru-RU" sz="1500">
              <a:solidFill>
                <a:schemeClr val="tx1"/>
              </a:solidFill>
            </a:endParaRPr>
          </a:p>
        </p:txBody>
      </p:sp>
      <p:pic>
        <p:nvPicPr>
          <p:cNvPr id="1026" name="Picture 2" descr="C:\Users\Наталья\Downloads\Логотип школы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2320" y="188640"/>
            <a:ext cx="1547664" cy="1820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621574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1776219"/>
              </p:ext>
            </p:extLst>
          </p:nvPr>
        </p:nvGraphicFramePr>
        <p:xfrm>
          <a:off x="1691682" y="332656"/>
          <a:ext cx="6192686" cy="53771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7839"/>
                <a:gridCol w="1594912"/>
                <a:gridCol w="702394"/>
                <a:gridCol w="1950532"/>
                <a:gridCol w="1497009"/>
              </a:tblGrid>
              <a:tr h="1284359"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№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ФИ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Соц.сеть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(</a:t>
                      </a:r>
                      <a:r>
                        <a:rPr lang="en-US" sz="700">
                          <a:effectLst/>
                        </a:rPr>
                        <a:t>BK/ </a:t>
                      </a:r>
                      <a:r>
                        <a:rPr lang="ru-RU" sz="700">
                          <a:effectLst/>
                        </a:rPr>
                        <a:t>иная</a:t>
                      </a:r>
                      <a:r>
                        <a:rPr lang="en-US" sz="700">
                          <a:effectLst/>
                        </a:rPr>
                        <a:t>)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Открыт/закрыт профиль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(ссылка на профиль)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Контент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(не вызывающий подозрения/опасный/ провокационный)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Указать даты, если есть подозрения.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</a:tr>
              <a:tr h="577748"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smtClean="0">
                          <a:effectLst/>
                        </a:rPr>
                        <a:t>1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endParaRPr lang="ru-RU" sz="7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 anchor="b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ВК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Открыт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u="sng">
                          <a:effectLst/>
                          <a:hlinkClick r:id="rId2"/>
                        </a:rPr>
                        <a:t>https://vk.ru/id1031669870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не вызывающий подозрения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</a:tr>
              <a:tr h="770330"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smtClean="0">
                          <a:effectLst/>
                        </a:rPr>
                        <a:t>2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endParaRPr lang="ru-RU" sz="7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 anchor="b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ВК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Открыт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u="sng">
                          <a:effectLst/>
                          <a:hlinkClick r:id="rId3"/>
                        </a:rPr>
                        <a:t>https://vk.ru/id864609204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не вызывающий подозрения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</a:tr>
              <a:tr h="577748"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endParaRPr lang="ru-RU" sz="7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 anchor="b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ВК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Открыт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u="sng">
                          <a:effectLst/>
                          <a:hlinkClick r:id="rId4"/>
                        </a:rPr>
                        <a:t>https://vk.ru/iter13g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не вызывающий подозрения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</a:tr>
              <a:tr h="577748"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smtClean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endParaRPr lang="ru-RU" sz="7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 anchor="b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ВК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Открыт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u="sng">
                          <a:effectLst/>
                          <a:hlinkClick r:id="rId5"/>
                        </a:rPr>
                        <a:t>https://vk.ru/id881025897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Провокационный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16.06.2025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</a:tr>
              <a:tr h="577748"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endParaRPr lang="ru-RU" sz="7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 anchor="b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ВК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Открыт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u="sng">
                          <a:effectLst/>
                          <a:hlinkClick r:id="rId6"/>
                        </a:rPr>
                        <a:t>https://vk.ru/id888055465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не вызывающий подозрения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</a:tr>
              <a:tr h="577748"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endParaRPr lang="ru-RU" sz="7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 anchor="b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ВК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Открыт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u="sng">
                          <a:effectLst/>
                          <a:hlinkClick r:id="rId7"/>
                        </a:rPr>
                        <a:t>https://vk.ru/id861672278</a:t>
                      </a:r>
                      <a:endParaRPr lang="ru-RU" sz="7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не вызывающий подозрения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</a:tr>
              <a:tr h="241147"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 smtClean="0">
                          <a:effectLst/>
                          <a:latin typeface="+mn-lt"/>
                          <a:ea typeface="+mn-ea"/>
                          <a:cs typeface="+mn-cs"/>
                        </a:rPr>
                        <a:t>…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endParaRPr lang="ru-RU" sz="7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 anchor="b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ВК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</a:tr>
              <a:tr h="192582"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18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endParaRPr lang="ru-RU" sz="7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 anchor="b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ВК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  <a:tc>
                  <a:txBody>
                    <a:bodyPr vert="horz" wrap="square"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ct val="0"/>
                        </a:spcAft>
                      </a:pPr>
                      <a:r>
                        <a:rPr lang="ru-RU" sz="7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737" marR="4173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4322582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>
                <a:latin typeface="YS Geo"/>
              </a:rPr>
              <a:t>Периодичность:</a:t>
            </a:r>
            <a:br>
              <a:rPr lang="ru-RU" b="0">
                <a:latin typeface="YS Geo"/>
              </a:rPr>
            </a:br>
            <a:r>
              <a:rPr lang="ru-RU" b="0" smtClean="0">
                <a:latin typeface="YS Geo"/>
              </a:rPr>
              <a:t>.</a:t>
            </a:r>
            <a:br>
              <a:rPr lang="ru-RU" b="0">
                <a:latin typeface="YS Geo"/>
              </a:rPr>
            </a:br>
            <a:br>
              <a:rPr lang="ru-RU"/>
            </a:b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ru-RU" smtClean="0">
                <a:latin typeface="YS Geo"/>
              </a:rPr>
              <a:t>для</a:t>
            </a:r>
            <a:r>
              <a:rPr lang="ru-RU">
                <a:latin typeface="YS Geo"/>
              </a:rPr>
              <a:t> всех </a:t>
            </a:r>
            <a:r>
              <a:rPr lang="ru-RU" smtClean="0">
                <a:latin typeface="YS Geo"/>
              </a:rPr>
              <a:t>учащихся с </a:t>
            </a:r>
            <a:r>
              <a:rPr lang="ru-RU" b="1" smtClean="0">
                <a:latin typeface="YS Geo"/>
              </a:rPr>
              <a:t>5 по 11 класс</a:t>
            </a:r>
            <a:r>
              <a:rPr lang="ru-RU" b="1">
                <a:latin typeface="YS Geo"/>
              </a:rPr>
              <a:t> —</a:t>
            </a:r>
            <a:r>
              <a:rPr lang="ru-RU">
                <a:latin typeface="YS Geo"/>
              </a:rPr>
              <a:t> не реже 1 раза в </a:t>
            </a:r>
            <a:r>
              <a:rPr lang="ru-RU" smtClean="0">
                <a:latin typeface="YS Geo"/>
              </a:rPr>
              <a:t>четверть;</a:t>
            </a:r>
            <a:endParaRPr lang="ru-RU">
              <a:latin typeface="YS Geo"/>
            </a:endParaRPr>
          </a:p>
          <a:p>
            <a:pPr algn="just">
              <a:buFont typeface="Arial"/>
              <a:buChar char="•"/>
            </a:pPr>
            <a:r>
              <a:rPr lang="ru-RU">
                <a:latin typeface="YS Geo"/>
              </a:rPr>
              <a:t>для детей на профилактическом учёте — не реже 1 раза в </a:t>
            </a:r>
            <a:r>
              <a:rPr lang="ru-RU" smtClean="0">
                <a:latin typeface="YS Geo"/>
              </a:rPr>
              <a:t>месяц.</a:t>
            </a:r>
            <a:endParaRPr lang="ru-RU">
              <a:latin typeface="YS Geo"/>
            </a:endParaRPr>
          </a:p>
          <a:p>
            <a:br>
              <a:rPr lang="ru-RU"/>
            </a:br>
            <a:endParaRPr lang="ru-RU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138" y="1326158"/>
            <a:ext cx="4995862" cy="4047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35004189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https://www.gerdabot.ru</a:t>
            </a:r>
            <a:r>
              <a:rPr lang="en-US" smtClean="0"/>
              <a:t>/</a:t>
            </a:r>
            <a:br>
              <a:rPr lang="en-US" smtClean="0"/>
            </a:br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51496"/>
            <a:ext cx="8229600" cy="3823371"/>
          </a:xfrm>
        </p:spPr>
      </p:pic>
    </p:spTree>
    <p:extLst>
      <p:ext uri="{BB962C8B-B14F-4D97-AF65-F5344CB8AC3E}">
        <p14:creationId xmlns:p14="http://schemas.microsoft.com/office/powerpoint/2010/main" val="2364631100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729" y="1600200"/>
            <a:ext cx="5772542" cy="4525963"/>
          </a:xfrm>
        </p:spPr>
      </p:pic>
    </p:spTree>
    <p:extLst>
      <p:ext uri="{BB962C8B-B14F-4D97-AF65-F5344CB8AC3E}">
        <p14:creationId xmlns:p14="http://schemas.microsoft.com/office/powerpoint/2010/main" val="1171522518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2616" y="764704"/>
            <a:ext cx="11665296" cy="5976664"/>
          </a:xfrm>
        </p:spPr>
      </p:pic>
    </p:spTree>
    <p:extLst>
      <p:ext uri="{BB962C8B-B14F-4D97-AF65-F5344CB8AC3E}">
        <p14:creationId xmlns:p14="http://schemas.microsoft.com/office/powerpoint/2010/main" val="3637237432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76672"/>
            <a:ext cx="7920880" cy="5424227"/>
          </a:xfrm>
        </p:spPr>
      </p:pic>
    </p:spTree>
    <p:extLst>
      <p:ext uri="{BB962C8B-B14F-4D97-AF65-F5344CB8AC3E}">
        <p14:creationId xmlns:p14="http://schemas.microsoft.com/office/powerpoint/2010/main" val="3459338697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200" b="1">
                <a:latin typeface="YS Geo"/>
              </a:rPr>
              <a:t>Алгоритм проведения мониторинга</a:t>
            </a:r>
            <a:br>
              <a:rPr lang="ru-RU" sz="3200" b="1">
                <a:latin typeface="YS Geo"/>
              </a:rPr>
            </a:br>
            <a:endParaRPr lang="ru-RU" sz="32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ru-RU" b="1">
                <a:latin typeface="YS Geo"/>
              </a:rPr>
              <a:t>Подготовка:</a:t>
            </a:r>
            <a:endParaRPr lang="ru-RU">
              <a:latin typeface="YS Geo"/>
            </a:endParaRP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издание приказа о назначении ответственного;</a:t>
            </a: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информирование родителей и педагогов.</a:t>
            </a:r>
          </a:p>
          <a:p>
            <a:pPr>
              <a:buFont typeface="+mj-lt"/>
              <a:buAutoNum type="arabicPeriod"/>
            </a:pPr>
            <a:r>
              <a:rPr lang="ru-RU" b="1">
                <a:latin typeface="YS Geo"/>
              </a:rPr>
              <a:t>Сбор данных:</a:t>
            </a:r>
            <a:endParaRPr lang="ru-RU">
              <a:latin typeface="YS Geo"/>
            </a:endParaRP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анализ профилей по чек‑листу;</a:t>
            </a: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фиксация тревожных сигналов.</a:t>
            </a:r>
          </a:p>
          <a:p>
            <a:pPr>
              <a:buFont typeface="+mj-lt"/>
              <a:buAutoNum type="arabicPeriod"/>
            </a:pPr>
            <a:r>
              <a:rPr lang="ru-RU" b="1">
                <a:latin typeface="YS Geo"/>
              </a:rPr>
              <a:t>Анализ:</a:t>
            </a:r>
            <a:endParaRPr lang="ru-RU">
              <a:latin typeface="YS Geo"/>
            </a:endParaRP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классификация рисков;</a:t>
            </a: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консультация с психологом.</a:t>
            </a:r>
          </a:p>
          <a:p>
            <a:pPr>
              <a:buFont typeface="+mj-lt"/>
              <a:buAutoNum type="arabicPeriod"/>
            </a:pPr>
            <a:r>
              <a:rPr lang="ru-RU" b="1">
                <a:latin typeface="YS Geo"/>
              </a:rPr>
              <a:t>Реагирование:</a:t>
            </a:r>
            <a:endParaRPr lang="ru-RU">
              <a:latin typeface="YS Geo"/>
            </a:endParaRP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индивидуальная работа с учащимся;</a:t>
            </a: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беседа с родителями;</a:t>
            </a: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при необходимости — обращение в КДНиЗП.</a:t>
            </a:r>
          </a:p>
          <a:p>
            <a:pPr>
              <a:buFont typeface="+mj-lt"/>
              <a:buAutoNum type="arabicPeriod"/>
            </a:pPr>
            <a:r>
              <a:rPr lang="ru-RU" b="1">
                <a:latin typeface="YS Geo"/>
              </a:rPr>
              <a:t>Документация:</a:t>
            </a:r>
            <a:endParaRPr lang="ru-RU">
              <a:latin typeface="YS Geo"/>
            </a:endParaRPr>
          </a:p>
          <a:p>
            <a:pPr lvl="1">
              <a:buFont typeface="+mj-lt"/>
              <a:buAutoNum type="arabicPeriod"/>
            </a:pPr>
            <a:r>
              <a:rPr lang="ru-RU">
                <a:latin typeface="YS Geo"/>
              </a:rPr>
              <a:t>заполнение отчёта по установленной форме.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134952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>
                <a:latin typeface="YS Geo"/>
              </a:rPr>
              <a:t>Конфиденциальность:</a:t>
            </a:r>
            <a:br>
              <a:rPr lang="ru-RU">
                <a:latin typeface="YS Geo"/>
              </a:rPr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ru-RU" b="1" smtClean="0">
                <a:latin typeface="YS Geo"/>
              </a:rPr>
              <a:t>доступ</a:t>
            </a:r>
            <a:r>
              <a:rPr lang="ru-RU" b="1">
                <a:latin typeface="YS Geo"/>
              </a:rPr>
              <a:t> к данным — только у</a:t>
            </a:r>
            <a:r>
              <a:rPr lang="ru-RU">
                <a:latin typeface="YS Geo"/>
              </a:rPr>
              <a:t> </a:t>
            </a:r>
            <a:endParaRPr lang="ru-RU" smtClean="0">
              <a:latin typeface="YS Geo"/>
            </a:endParaRPr>
          </a:p>
          <a:p>
            <a:pPr>
              <a:buFont typeface="Arial"/>
              <a:buChar char="•"/>
            </a:pPr>
            <a:r>
              <a:rPr lang="ru-RU" smtClean="0">
                <a:latin typeface="YS Geo"/>
              </a:rPr>
              <a:t>- классного руководителя</a:t>
            </a:r>
          </a:p>
          <a:p>
            <a:pPr>
              <a:buFont typeface="Arial"/>
              <a:buChar char="•"/>
            </a:pPr>
            <a:r>
              <a:rPr lang="ru-RU" smtClean="0">
                <a:latin typeface="YS Geo"/>
              </a:rPr>
              <a:t>- психолога школы</a:t>
            </a:r>
          </a:p>
          <a:p>
            <a:pPr>
              <a:buFont typeface="Arial"/>
              <a:buChar char="•"/>
            </a:pPr>
            <a:r>
              <a:rPr lang="ru-RU" smtClean="0">
                <a:latin typeface="YS Geo"/>
              </a:rPr>
              <a:t>- директор и зам по ВР</a:t>
            </a:r>
            <a:endParaRPr lang="ru-RU">
              <a:latin typeface="YS Geo"/>
            </a:endParaRPr>
          </a:p>
          <a:p>
            <a:br>
              <a:rPr lang="ru-RU"/>
            </a:br>
            <a:endParaRPr lang="ru-RU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5125" y="1772816"/>
            <a:ext cx="4041775" cy="3437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7167953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Этические и правовые аспекты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mtClean="0"/>
              <a:t>Запрещено классным руководителям:</a:t>
            </a:r>
            <a:endParaRPr lang="ru-RU"/>
          </a:p>
          <a:p>
            <a:endParaRPr lang="ru-RU"/>
          </a:p>
          <a:p>
            <a:r>
              <a:rPr lang="ru-RU">
                <a:latin typeface="+mn-lt"/>
              </a:rPr>
              <a:t>взламывать аккаунты;</a:t>
            </a:r>
          </a:p>
          <a:p>
            <a:r>
              <a:rPr lang="ru-RU" smtClean="0">
                <a:latin typeface="+mn-lt"/>
              </a:rPr>
              <a:t>распространять </a:t>
            </a:r>
            <a:r>
              <a:rPr lang="ru-RU">
                <a:latin typeface="+mn-lt"/>
              </a:rPr>
              <a:t>личную информацию</a:t>
            </a:r>
            <a:r>
              <a:rPr lang="ru-RU" smtClean="0">
                <a:latin typeface="+mn-lt"/>
              </a:rPr>
              <a:t>;</a:t>
            </a:r>
          </a:p>
          <a:p>
            <a:r>
              <a:rPr lang="ru-RU" smtClean="0">
                <a:latin typeface="+mn-lt"/>
              </a:rPr>
              <a:t>недопустимость</a:t>
            </a:r>
            <a:r>
              <a:rPr lang="ru-RU">
                <a:latin typeface="+mn-lt"/>
              </a:rPr>
              <a:t> публичного обсуждения </a:t>
            </a:r>
            <a:r>
              <a:rPr lang="ru-RU" smtClean="0">
                <a:latin typeface="+mn-lt"/>
              </a:rPr>
              <a:t>результатов</a:t>
            </a:r>
            <a:endParaRPr lang="ru-RU">
              <a:latin typeface="+mn-lt"/>
            </a:endParaRPr>
          </a:p>
          <a:p>
            <a:endParaRPr lang="ru-RU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16016" y="1628800"/>
            <a:ext cx="4038600" cy="2307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4571952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>
                <a:latin typeface="YS Geo"/>
              </a:rPr>
              <a:t>Ключевые выводы:</a:t>
            </a:r>
            <a:br>
              <a:rPr lang="ru-RU">
                <a:latin typeface="YS Geo"/>
              </a:rPr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ru-RU" smtClean="0">
                <a:latin typeface="YS Geo"/>
              </a:rPr>
              <a:t>Мониторинг</a:t>
            </a:r>
            <a:r>
              <a:rPr lang="ru-RU">
                <a:latin typeface="YS Geo"/>
              </a:rPr>
              <a:t> соцсетей — инструмент профилактики, а не контроля.</a:t>
            </a:r>
          </a:p>
          <a:p>
            <a:pPr>
              <a:buFont typeface="+mj-lt"/>
              <a:buAutoNum type="arabicPeriod"/>
            </a:pPr>
            <a:r>
              <a:rPr lang="ru-RU">
                <a:latin typeface="YS Geo"/>
              </a:rPr>
              <a:t>Эффективность зависит от системного подхода и партнёрства с семьёй.</a:t>
            </a:r>
          </a:p>
          <a:p>
            <a:pPr>
              <a:buFont typeface="+mj-lt"/>
              <a:buAutoNum type="arabicPeriod"/>
            </a:pPr>
            <a:r>
              <a:rPr lang="ru-RU">
                <a:latin typeface="YS Geo"/>
              </a:rPr>
              <a:t>Приоритет — психологическая безопасность ребёнка</a:t>
            </a:r>
            <a:r>
              <a:rPr lang="ru-RU" smtClean="0">
                <a:latin typeface="YS Geo"/>
              </a:rPr>
              <a:t>.</a:t>
            </a:r>
          </a:p>
          <a:p>
            <a:pPr marL="0" indent="0">
              <a:buNone/>
            </a:pPr>
            <a:endParaRPr lang="ru-RU" smtClean="0">
              <a:latin typeface="YS Geo"/>
            </a:endParaRPr>
          </a:p>
          <a:p>
            <a:pPr marL="0" indent="0">
              <a:buNone/>
            </a:pPr>
            <a:r>
              <a:rPr lang="ru-RU" smtClean="0">
                <a:latin typeface="YS Geo"/>
              </a:rPr>
              <a:t>«</a:t>
            </a:r>
            <a:r>
              <a:rPr lang="ru-RU">
                <a:latin typeface="YS Geo"/>
              </a:rPr>
              <a:t>Зеркало соцсетей показывает то, что часто скрыто в реальности. Наша задача — не осуждать отражение, а помочь тому, кто в нём виден».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95204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/>
              <a:t>Роль в жизни подростков</a:t>
            </a:r>
            <a:r>
              <a:rPr lang="ru-RU" sz="4800" b="1" smtClean="0"/>
              <a:t>:</a:t>
            </a:r>
            <a:endParaRPr lang="ru-RU" sz="48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/>
              <a:t> основной канал коммуникации, источник информации, пространство для самовыражения.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59832" y="2780928"/>
            <a:ext cx="35433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453719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err="1">
                <a:solidFill>
                  <a:srgbClr val="181818"/>
                </a:solidFill>
                <a:latin typeface="pragmatica-extended"/>
              </a:rPr>
              <a:t>ВКонтакте</a:t>
            </a:r>
            <a:br>
              <a:rPr lang="ru-RU" err="1">
                <a:solidFill>
                  <a:srgbClr val="181818"/>
                </a:solidFill>
                <a:latin typeface="pragmatica-extended"/>
              </a:rPr>
            </a:b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mtClean="0">
                <a:solidFill>
                  <a:srgbClr val="262626"/>
                </a:solidFill>
                <a:latin typeface="sofia-pro"/>
              </a:rPr>
              <a:t>По</a:t>
            </a:r>
            <a:r>
              <a:rPr lang="ru-RU">
                <a:solidFill>
                  <a:srgbClr val="262626"/>
                </a:solidFill>
                <a:latin typeface="sofia-pro"/>
              </a:rPr>
              <a:t> итогам 2024 года ВКонтакте стал самой популярной соцсетью в России, </a:t>
            </a:r>
            <a:r>
              <a:rPr lang="ru-RU" smtClean="0">
                <a:solidFill>
                  <a:srgbClr val="262626"/>
                </a:solidFill>
                <a:latin typeface="sofia-pro"/>
              </a:rPr>
              <a:t>об</a:t>
            </a:r>
            <a:r>
              <a:rPr lang="ru-RU">
                <a:solidFill>
                  <a:srgbClr val="262626"/>
                </a:solidFill>
                <a:latin typeface="sofia-pro"/>
              </a:rPr>
              <a:t> этом </a:t>
            </a:r>
            <a:r>
              <a:rPr lang="ru-RU">
                <a:solidFill>
                  <a:srgbClr val="005ECE"/>
                </a:solidFill>
                <a:latin typeface="sofia-pro"/>
                <a:hlinkClick r:id="rId2"/>
              </a:rPr>
              <a:t>свидетельствуют</a:t>
            </a:r>
            <a:r>
              <a:rPr lang="ru-RU">
                <a:solidFill>
                  <a:srgbClr val="262626"/>
                </a:solidFill>
                <a:latin typeface="sofia-pro"/>
              </a:rPr>
              <a:t> </a:t>
            </a:r>
            <a:endParaRPr lang="ru-RU" smtClean="0">
              <a:solidFill>
                <a:srgbClr val="262626"/>
              </a:solidFill>
              <a:latin typeface="sofia-pro"/>
            </a:endParaRPr>
          </a:p>
          <a:p>
            <a:pPr marL="0" indent="0">
              <a:buNone/>
            </a:pPr>
            <a:r>
              <a:rPr lang="ru-RU" smtClean="0">
                <a:solidFill>
                  <a:srgbClr val="262626"/>
                </a:solidFill>
                <a:latin typeface="sofia-pro"/>
              </a:rPr>
              <a:t>данные </a:t>
            </a:r>
            <a:r>
              <a:rPr lang="ru-RU" err="1">
                <a:solidFill>
                  <a:srgbClr val="262626"/>
                </a:solidFill>
                <a:latin typeface="sofia-pro"/>
              </a:rPr>
              <a:t>Mediascope. Вместе с тем площадка </a:t>
            </a:r>
            <a:r>
              <a:rPr lang="ru-RU">
                <a:solidFill>
                  <a:srgbClr val="005ECE"/>
                </a:solidFill>
                <a:latin typeface="sofia-pro"/>
                <a:hlinkClick r:id="rId3"/>
              </a:rPr>
              <a:t>возглавила</a:t>
            </a:r>
            <a:r>
              <a:rPr lang="ru-RU">
                <a:solidFill>
                  <a:srgbClr val="262626"/>
                </a:solidFill>
                <a:latin typeface="sofia-pro"/>
              </a:rPr>
              <a:t> </a:t>
            </a:r>
            <a:endParaRPr lang="ru-RU" smtClean="0">
              <a:solidFill>
                <a:srgbClr val="262626"/>
              </a:solidFill>
              <a:latin typeface="sofia-pro"/>
            </a:endParaRPr>
          </a:p>
          <a:p>
            <a:pPr marL="0" indent="0">
              <a:buNone/>
            </a:pPr>
            <a:r>
              <a:rPr lang="ru-RU" smtClean="0">
                <a:solidFill>
                  <a:srgbClr val="262626"/>
                </a:solidFill>
                <a:latin typeface="sofia-pro"/>
              </a:rPr>
              <a:t>рейтинг </a:t>
            </a:r>
            <a:r>
              <a:rPr lang="ru-RU">
                <a:solidFill>
                  <a:srgbClr val="262626"/>
                </a:solidFill>
                <a:latin typeface="sofia-pro"/>
              </a:rPr>
              <a:t>перспективных соцсетей — второй год подряд.</a:t>
            </a:r>
          </a:p>
          <a:p>
            <a:endParaRPr lang="ru-RU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88024" y="1628800"/>
            <a:ext cx="4038600" cy="2693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663914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Зачем нужен мониторинг соцсетей в школе?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200" b="1">
                <a:latin typeface="YS Geo"/>
              </a:rPr>
              <a:t>Основные цели:</a:t>
            </a:r>
            <a:endParaRPr lang="ru-RU" sz="2200">
              <a:latin typeface="YS Geo"/>
            </a:endParaRP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выявление информации, </a:t>
            </a:r>
            <a:endParaRPr lang="ru-RU" smtClean="0">
              <a:latin typeface="YS Geo"/>
            </a:endParaRPr>
          </a:p>
          <a:p>
            <a:pPr marL="0" indent="0">
              <a:buNone/>
            </a:pPr>
            <a:r>
              <a:rPr lang="ru-RU" smtClean="0">
                <a:latin typeface="YS Geo"/>
              </a:rPr>
              <a:t>причиняющей</a:t>
            </a:r>
            <a:r>
              <a:rPr lang="ru-RU">
                <a:latin typeface="YS Geo"/>
              </a:rPr>
              <a:t> вред здоровью и развитию детей;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профилактика </a:t>
            </a:r>
            <a:r>
              <a:rPr lang="ru-RU" smtClean="0">
                <a:latin typeface="YS Geo"/>
              </a:rPr>
              <a:t>асоциального</a:t>
            </a:r>
          </a:p>
          <a:p>
            <a:pPr marL="0" indent="0">
              <a:buNone/>
            </a:pPr>
            <a:r>
              <a:rPr lang="ru-RU">
                <a:latin typeface="YS Geo"/>
              </a:rPr>
              <a:t> поведения;</a:t>
            </a:r>
          </a:p>
          <a:p>
            <a:pPr algn="just">
              <a:buFont typeface="Arial"/>
              <a:buChar char="•"/>
            </a:pPr>
            <a:r>
              <a:rPr lang="ru-RU">
                <a:latin typeface="YS Geo"/>
              </a:rPr>
              <a:t>раннее обнаружение </a:t>
            </a:r>
            <a:r>
              <a:rPr lang="ru-RU" smtClean="0">
                <a:latin typeface="YS Geo"/>
              </a:rPr>
              <a:t>признак-ов</a:t>
            </a:r>
            <a:r>
              <a:rPr lang="ru-RU">
                <a:latin typeface="YS Geo"/>
              </a:rPr>
              <a:t> девиантного поведения;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защита от кибербуллинга, </a:t>
            </a:r>
            <a:r>
              <a:rPr lang="ru-RU" err="1" smtClean="0">
                <a:latin typeface="YS Geo"/>
              </a:rPr>
              <a:t>гру- минга</a:t>
            </a:r>
            <a:r>
              <a:rPr lang="ru-RU">
                <a:latin typeface="YS Geo"/>
              </a:rPr>
              <a:t>, киднеппинга;</a:t>
            </a:r>
          </a:p>
          <a:p>
            <a:pPr algn="just">
              <a:buFont typeface="Arial"/>
              <a:buChar char="•"/>
            </a:pPr>
            <a:r>
              <a:rPr lang="ru-RU">
                <a:latin typeface="YS Geo"/>
              </a:rPr>
              <a:t>своевременное оказание </a:t>
            </a:r>
            <a:r>
              <a:rPr lang="ru-RU" smtClean="0">
                <a:latin typeface="YS Geo"/>
              </a:rPr>
              <a:t>пси-холого‑педагогической</a:t>
            </a:r>
          </a:p>
          <a:p>
            <a:pPr marL="0" indent="0" algn="just">
              <a:buNone/>
            </a:pPr>
            <a:r>
              <a:rPr lang="ru-RU" smtClean="0">
                <a:latin typeface="YS Geo"/>
              </a:rPr>
              <a:t>помощи</a:t>
            </a:r>
            <a:r>
              <a:rPr lang="ru-RU">
                <a:latin typeface="YS Geo"/>
              </a:rPr>
              <a:t>.</a:t>
            </a:r>
          </a:p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>
                <a:latin typeface="YS Geo"/>
              </a:rPr>
              <a:t>Законодательная основа</a:t>
            </a:r>
            <a:r>
              <a:rPr lang="ru-RU" b="1">
                <a:latin typeface="YS Geo"/>
              </a:rPr>
              <a:t>:</a:t>
            </a:r>
            <a:endParaRPr lang="ru-RU">
              <a:latin typeface="YS Geo"/>
            </a:endParaRP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Федеральный закон № 152‑ФЗ «О персональных данных»;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Федеральный закон № 436‑ФЗ «О защите детей от информации, причиняющей вред их здоровью и развитию»;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локальные акты образовательной организации.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88442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Что подлежит мониторингу?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427984" y="1600200"/>
            <a:ext cx="4258816" cy="47811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>
                <a:latin typeface="YS Geo"/>
              </a:rPr>
              <a:t>Анализируемые элементы </a:t>
            </a:r>
            <a:r>
              <a:rPr lang="ru-RU" b="1" smtClean="0">
                <a:latin typeface="YS Geo"/>
              </a:rPr>
              <a:t>профиля</a:t>
            </a:r>
            <a:r>
              <a:rPr lang="ru-RU" b="1">
                <a:latin typeface="YS Geo"/>
              </a:rPr>
              <a:t>:</a:t>
            </a:r>
            <a:endParaRPr lang="ru-RU">
              <a:latin typeface="YS Geo"/>
            </a:endParaRP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имя пользователя, статус, </a:t>
            </a:r>
            <a:endParaRPr lang="ru-RU" smtClean="0">
              <a:latin typeface="YS Geo"/>
            </a:endParaRPr>
          </a:p>
          <a:p>
            <a:pPr marL="0" indent="0">
              <a:buNone/>
            </a:pPr>
            <a:r>
              <a:rPr lang="ru-RU" err="1" smtClean="0">
                <a:latin typeface="YS Geo"/>
              </a:rPr>
              <a:t>аватар</a:t>
            </a:r>
            <a:r>
              <a:rPr lang="ru-RU">
                <a:latin typeface="YS Geo"/>
              </a:rPr>
              <a:t>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«Подробная информация</a:t>
            </a:r>
            <a:r>
              <a:rPr lang="ru-RU" smtClean="0">
                <a:latin typeface="YS Geo"/>
              </a:rPr>
              <a:t>»</a:t>
            </a:r>
          </a:p>
          <a:p>
            <a:pPr marL="0" indent="0">
              <a:buNone/>
            </a:pPr>
            <a:r>
              <a:rPr lang="ru-RU">
                <a:latin typeface="YS Geo"/>
              </a:rPr>
              <a:t> (</a:t>
            </a:r>
            <a:r>
              <a:rPr lang="ru-RU" sz="1900">
                <a:latin typeface="YS Geo"/>
              </a:rPr>
              <a:t>дата рождения, город, место учёбы</a:t>
            </a:r>
            <a:r>
              <a:rPr lang="ru-RU">
                <a:latin typeface="YS Geo"/>
              </a:rPr>
              <a:t>);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записи на стене (</a:t>
            </a:r>
            <a:r>
              <a:rPr lang="ru-RU" sz="1900">
                <a:latin typeface="YS Geo"/>
              </a:rPr>
              <a:t>включая закреплённые</a:t>
            </a:r>
            <a:r>
              <a:rPr lang="ru-RU">
                <a:latin typeface="YS Geo"/>
              </a:rPr>
              <a:t>);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фотографии и </a:t>
            </a:r>
            <a:r>
              <a:rPr lang="ru-RU" smtClean="0">
                <a:latin typeface="YS Geo"/>
              </a:rPr>
              <a:t>видео</a:t>
            </a:r>
          </a:p>
          <a:p>
            <a:pPr marL="0" indent="0">
              <a:buNone/>
            </a:pPr>
            <a:r>
              <a:rPr lang="ru-RU">
                <a:latin typeface="YS Geo"/>
              </a:rPr>
              <a:t> (</a:t>
            </a:r>
            <a:r>
              <a:rPr lang="ru-RU" sz="1900">
                <a:latin typeface="YS Geo"/>
              </a:rPr>
              <a:t>лайки, комментарии, отметки);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список друзей и подписчиков;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сообщества и группы, в </a:t>
            </a:r>
            <a:r>
              <a:rPr lang="ru-RU" smtClean="0">
                <a:latin typeface="YS Geo"/>
              </a:rPr>
              <a:t>которых</a:t>
            </a:r>
            <a:r>
              <a:rPr lang="ru-RU">
                <a:latin typeface="YS Geo"/>
              </a:rPr>
              <a:t> состоит пользователь;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комментарии и репосты.</a:t>
            </a:r>
          </a:p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20" y="1600200"/>
            <a:ext cx="3975184" cy="4525963"/>
          </a:xfrm>
        </p:spPr>
      </p:pic>
    </p:spTree>
    <p:extLst>
      <p:ext uri="{BB962C8B-B14F-4D97-AF65-F5344CB8AC3E}">
        <p14:creationId xmlns:p14="http://schemas.microsoft.com/office/powerpoint/2010/main" val="182563543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/>
              <a:t> </a:t>
            </a:r>
            <a:r>
              <a:rPr lang="ru-RU" sz="4000" b="1"/>
              <a:t>Признаки тревожных сигналов</a:t>
            </a:r>
            <a:br>
              <a:rPr lang="ru-RU" b="1"/>
            </a:b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>
                <a:latin typeface="YS Geo"/>
              </a:rPr>
              <a:t>На что обращать внимание:</a:t>
            </a:r>
            <a:endParaRPr lang="ru-RU">
              <a:latin typeface="YS Geo"/>
            </a:endParaRP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информация с суицидальным подтекстом, депрессивного содержания;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пропаганда насилия, агрессии, жестокости;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порнографический или эротический контент;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упоминания наркотиков, алкоголя, азартных игр;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признаки кибербуллинга (оскорбления, угрозы);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участие в деструктивных сообществах;</a:t>
            </a:r>
          </a:p>
          <a:p>
            <a:pPr>
              <a:buFont typeface="Arial"/>
              <a:buChar char="•"/>
            </a:pPr>
            <a:r>
              <a:rPr lang="ru-RU">
                <a:latin typeface="YS Geo"/>
              </a:rPr>
              <a:t>резкие изменения в поведении (частые публикации о одиночестве, ненависти, мести).</a:t>
            </a:r>
          </a:p>
          <a:p>
            <a:endParaRPr lang="ru-RU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3528" y="1484784"/>
            <a:ext cx="4248472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96650085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5" y="1556792"/>
            <a:ext cx="4041775" cy="4392487"/>
          </a:xfrm>
        </p:spPr>
      </p:pic>
      <p:pic>
        <p:nvPicPr>
          <p:cNvPr id="12" name="Объект 11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0"/>
            <a:ext cx="4038600" cy="4176464"/>
          </a:xfrm>
        </p:spPr>
      </p:pic>
    </p:spTree>
    <p:extLst>
      <p:ext uri="{BB962C8B-B14F-4D97-AF65-F5344CB8AC3E}">
        <p14:creationId xmlns:p14="http://schemas.microsoft.com/office/powerpoint/2010/main" val="3751221166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2996" y="14572"/>
            <a:ext cx="3480640" cy="4525963"/>
          </a:xfrm>
        </p:spPr>
      </p:pic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775" y="-171400"/>
            <a:ext cx="3749921" cy="4525963"/>
          </a:xfrm>
        </p:spPr>
      </p:pic>
      <p:pic>
        <p:nvPicPr>
          <p:cNvPr id="3074" name="Picture 2" descr="C:\Users\Наталья\Downloads\2026-02-09_14-34-4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99792" y="2924944"/>
            <a:ext cx="3797300" cy="483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9055826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404664"/>
            <a:ext cx="2231981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87824" y="691696"/>
            <a:ext cx="2664296" cy="4033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8144" y="620688"/>
            <a:ext cx="2879658" cy="37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91880" y="4869160"/>
            <a:ext cx="4464496" cy="180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520124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_rels/theme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r="http://schemas.openxmlformats.org/officeDocument/2006/relationships"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Arial"/>
        <a:cs typeface="Arial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Arial"/>
        <a:cs typeface="Arial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Template>Executive</Template>
  <Company/>
  <PresentationFormat>On-screen Show (4:3)</PresentationFormat>
  <Paragraphs>82</Paragraphs>
  <Slides>19</Slides>
  <Notes>0</Notes>
  <TotalTime>1641</TotalTime>
  <HiddenSlides>0</HiddenSlides>
  <MMClips>0</MMClips>
  <ScaleCrop>0</ScaleCrop>
  <HeadingPairs>
    <vt:vector baseType="variant" size="6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baseType="lpstr" size="29">
      <vt:lpstr>Arial</vt:lpstr>
      <vt:lpstr>Century Gothic</vt:lpstr>
      <vt:lpstr>Palatino Linotype</vt:lpstr>
      <vt:lpstr>Courier New</vt:lpstr>
      <vt:lpstr>pragmatica-extended</vt:lpstr>
      <vt:lpstr>sofia-pro</vt:lpstr>
      <vt:lpstr>YS Geo</vt:lpstr>
      <vt:lpstr>Calibri</vt:lpstr>
      <vt:lpstr>Times New Roman</vt:lpstr>
      <vt:lpstr>Исполнительная</vt:lpstr>
      <vt:lpstr>«Социальные сети как зеркало эмоционального состояния учащихся»</vt:lpstr>
      <vt:lpstr>Роль в жизни подростков:</vt:lpstr>
      <vt:lpstr>ВКонтакте</vt:lpstr>
      <vt:lpstr>Зачем нужен мониторинг соцсетей в школе?</vt:lpstr>
      <vt:lpstr>Что подлежит мониторингу?</vt:lpstr>
      <vt:lpstr> Признаки тревожных сигналов</vt:lpstr>
      <vt:lpstr>PowerPoint Presentation</vt:lpstr>
      <vt:lpstr>PowerPoint Presentation</vt:lpstr>
      <vt:lpstr>PowerPoint Presentation</vt:lpstr>
      <vt:lpstr>PowerPoint Presentation</vt:lpstr>
      <vt:lpstr>Периодичность:.</vt:lpstr>
      <vt:lpstr>https://www.gerdabot.ru/</vt:lpstr>
      <vt:lpstr>PowerPoint Presentation</vt:lpstr>
      <vt:lpstr>PowerPoint Presentation</vt:lpstr>
      <vt:lpstr>PowerPoint Presentation</vt:lpstr>
      <vt:lpstr>Алгоритм проведения мониторинга</vt:lpstr>
      <vt:lpstr>Конфиденциальность:</vt:lpstr>
      <vt:lpstr>Этические и правовые аспекты</vt:lpstr>
      <vt:lpstr>Ключевые выводы: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Роль в жизни подростков: основной канал коммуникации, источник информации, пространство для самовыражения.</dc:title>
  <dc:creator>MBJYSH 7</dc:creator>
  <cp:lastModifiedBy>MBJYSH 7</cp:lastModifiedBy>
  <cp:revision>25</cp:revision>
  <dcterms:created xsi:type="dcterms:W3CDTF">2026-02-09T07:16:19Z</dcterms:created>
  <dcterms:modified xsi:type="dcterms:W3CDTF">2026-02-13T07:43:08Z</dcterms:modified>
</cp:coreProperties>
</file>