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65" r:id="rId2"/>
    <p:sldId id="278" r:id="rId3"/>
    <p:sldId id="272" r:id="rId4"/>
    <p:sldId id="275" r:id="rId5"/>
    <p:sldId id="274" r:id="rId6"/>
    <p:sldId id="273" r:id="rId7"/>
    <p:sldId id="266" r:id="rId8"/>
    <p:sldId id="267" r:id="rId9"/>
    <p:sldId id="270" r:id="rId10"/>
    <p:sldId id="276" r:id="rId11"/>
    <p:sldId id="277" r:id="rId12"/>
    <p:sldId id="279" r:id="rId13"/>
    <p:sldId id="280" r:id="rId14"/>
    <p:sldId id="281" r:id="rId15"/>
    <p:sldId id="256" r:id="rId16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528D64-26A9-442F-A24E-3EF5D9FD9A0B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EFB665-12D9-425D-8BAA-2422E5F20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113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FB665-12D9-425D-8BAA-2422E5F2067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206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Group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defPPr/>
            <a:lvl1pPr lvl="0" algn="ctr">
              <a:defRPr sz="6000"/>
            </a:lvl1pPr>
          </a:lstStyle>
          <a:p>
            <a:r>
              <a:t>Образец заголовка</a:t>
            </a:r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defPPr/>
            <a:lvl1pPr marL="0" lvl="0" indent="0" algn="ctr">
              <a:buNone/>
              <a:defRPr sz="2400"/>
            </a:lvl1pPr>
            <a:lvl2pPr marL="457200" lvl="1" indent="0" algn="ctr">
              <a:buNone/>
              <a:defRPr sz="2000"/>
            </a:lvl2pPr>
            <a:lvl3pPr marL="914400" lvl="2" indent="0" algn="ctr">
              <a:buNone/>
              <a:defRPr sz="1800"/>
            </a:lvl3pPr>
            <a:lvl4pPr marL="1371600" lvl="3" indent="0" algn="ctr">
              <a:buNone/>
              <a:defRPr sz="1600"/>
            </a:lvl4pPr>
            <a:lvl5pPr marL="1828800" lvl="4" indent="0" algn="ctr">
              <a:buNone/>
              <a:defRPr sz="1600"/>
            </a:lvl5pPr>
            <a:lvl6pPr marL="2286000" lvl="5" indent="0" algn="ctr">
              <a:buNone/>
              <a:defRPr sz="1600"/>
            </a:lvl6pPr>
            <a:lvl7pPr marL="2743200" lvl="6" indent="0" algn="ctr">
              <a:buNone/>
              <a:defRPr sz="1600"/>
            </a:lvl7pPr>
            <a:lvl8pPr marL="3200400" lvl="7" indent="0" algn="ctr">
              <a:buNone/>
              <a:defRPr sz="1600"/>
            </a:lvl8pPr>
            <a:lvl9pPr marL="3657600" lvl="8" indent="0" algn="ctr">
              <a:buNone/>
              <a:defRPr sz="1600"/>
            </a:lvl9pPr>
          </a:lstStyle>
          <a:p>
            <a:r>
              <a:t>Образец подзаголовка</a:t>
            </a:r>
          </a:p>
        </p:txBody>
      </p:sp>
      <p:sp>
        <p:nvSpPr>
          <p:cNvPr id="10" name="Shape 10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11" name="Shape 11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Group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Group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67" name="Shape 67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68" name="Shape 68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Title and Subtitle">
    <p:spTree>
      <p:nvGrpSpPr>
        <p:cNvPr id="1" name="Group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defPPr/>
            <a:lvl1pPr lvl="0">
              <a:defRPr sz="6000"/>
            </a:lvl1pPr>
          </a:lstStyle>
          <a:p>
            <a:r>
              <a:t>Образец заголовка</a:t>
            </a:r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lvl="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lvl="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lvl="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lvl="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lvl="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lvl="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lvl="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lvl="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lide Title">
    <p:spTree>
      <p:nvGrpSpPr>
        <p:cNvPr id="1" name="Group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itle and Two Columns">
    <p:spTree>
      <p:nvGrpSpPr>
        <p:cNvPr id="1" name="Group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29" name="Shape 2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30" name="Shape 30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Group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2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1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47" name="Shape 4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8" name="Shape 4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1"/>
          </a:xfrm>
          <a:prstGeom prst="rect">
            <a:avLst/>
          </a:prstGeom>
        </p:spPr>
        <p:txBody>
          <a:bodyPr anchor="b"/>
          <a:lstStyle>
            <a:defPPr/>
            <a:lvl1pPr marL="0" lvl="0" indent="0">
              <a:buNone/>
              <a:defRPr sz="2400" b="1"/>
            </a:lvl1pPr>
            <a:lvl2pPr marL="457200" lvl="1" indent="0">
              <a:buNone/>
              <a:defRPr sz="2000" b="1"/>
            </a:lvl2pPr>
            <a:lvl3pPr marL="914400" lvl="2" indent="0">
              <a:buNone/>
              <a:defRPr sz="1800" b="1"/>
            </a:lvl3pPr>
            <a:lvl4pPr marL="1371600" lvl="3" indent="0">
              <a:buNone/>
              <a:defRPr sz="1600" b="1"/>
            </a:lvl4pPr>
            <a:lvl5pPr marL="1828800" lvl="4" indent="0">
              <a:buNone/>
              <a:defRPr sz="1600" b="1"/>
            </a:lvl5pPr>
            <a:lvl6pPr marL="2286000" lvl="5" indent="0">
              <a:buNone/>
              <a:defRPr sz="1600" b="1"/>
            </a:lvl6pPr>
            <a:lvl7pPr marL="2743200" lvl="6" indent="0">
              <a:buNone/>
              <a:defRPr sz="1600" b="1"/>
            </a:lvl7pPr>
            <a:lvl8pPr marL="3200400" lvl="7" indent="0">
              <a:buNone/>
              <a:defRPr sz="1600" b="1"/>
            </a:lvl8pPr>
            <a:lvl9pPr marL="3657600" lvl="8" indent="0">
              <a:buNone/>
              <a:defRPr sz="1600" b="1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49" name="Shape 4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</p:spPr>
        <p:txBody>
          <a:bodyPr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Title, Text and Object">
    <p:spTree>
      <p:nvGrpSpPr>
        <p:cNvPr id="1" name="Group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defPPr/>
            <a:lvl1pPr lvl="0">
              <a:defRPr sz="3200"/>
            </a:lvl1pPr>
          </a:lstStyle>
          <a:p>
            <a:r>
              <a:t>Образец заголовка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199" cy="4873625"/>
          </a:xfrm>
          <a:prstGeom prst="rect">
            <a:avLst/>
          </a:prstGeom>
        </p:spPr>
        <p:txBody>
          <a:bodyPr/>
          <a:lstStyle>
            <a:defPPr/>
            <a:lvl1pPr lvl="0">
              <a:defRPr sz="3200"/>
            </a:lvl1pPr>
            <a:lvl2pPr lvl="1">
              <a:defRPr sz="2800"/>
            </a:lvl2pPr>
            <a:lvl3pPr lvl="2">
              <a:defRPr sz="2400"/>
            </a:lvl3pPr>
            <a:lvl4pPr lvl="3">
              <a:defRPr sz="2000"/>
            </a:lvl4pPr>
            <a:lvl5pPr lvl="4">
              <a:defRPr sz="2000"/>
            </a:lvl5pPr>
            <a:lvl6pPr lvl="5">
              <a:defRPr sz="2000"/>
            </a:lvl6pPr>
            <a:lvl7pPr lvl="6">
              <a:defRPr sz="2000"/>
            </a:lvl7pPr>
            <a:lvl8pPr lvl="7">
              <a:defRPr sz="2000"/>
            </a:lvl8pPr>
            <a:lvl9pPr lvl="8">
              <a:defRPr sz="2000"/>
            </a:lvl9pPr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0" name="Shape 4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41" name="Shape 41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42" name="Shape 42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Title and Picture">
    <p:spTree>
      <p:nvGrpSpPr>
        <p:cNvPr id="1" name="Group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defPPr/>
            <a:lvl1pPr lvl="0">
              <a:defRPr sz="3200"/>
            </a:lvl1pPr>
          </a:lstStyle>
          <a:p>
            <a:r>
              <a:t>Образец заголовка</a:t>
            </a:r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199" cy="4873625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3200"/>
            </a:lvl1pPr>
            <a:lvl2pPr marL="457200" lvl="1" indent="0">
              <a:buNone/>
              <a:defRPr sz="2800"/>
            </a:lvl2pPr>
            <a:lvl3pPr marL="914400" lvl="2" indent="0">
              <a:buNone/>
              <a:defRPr sz="2400"/>
            </a:lvl3pPr>
            <a:lvl4pPr marL="1371600" lvl="3" indent="0">
              <a:buNone/>
              <a:defRPr sz="2000"/>
            </a:lvl4pPr>
            <a:lvl5pPr marL="1828800" lvl="4" indent="0">
              <a:buNone/>
              <a:defRPr sz="2000"/>
            </a:lvl5pPr>
            <a:lvl6pPr marL="2286000" lvl="5" indent="0">
              <a:buNone/>
              <a:defRPr sz="2000"/>
            </a:lvl6pPr>
            <a:lvl7pPr marL="2743200" lvl="6" indent="0">
              <a:buNone/>
              <a:defRPr sz="2000"/>
            </a:lvl7pPr>
            <a:lvl8pPr marL="3200400" lvl="7" indent="0">
              <a:buNone/>
              <a:defRPr sz="2000"/>
            </a:lvl8pPr>
            <a:lvl9pPr marL="3657600" lvl="8" indent="0">
              <a:buNone/>
              <a:defRPr sz="20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defPPr/>
            <a:lvl1pPr marL="0" lvl="0" indent="0">
              <a:buNone/>
              <a:defRPr sz="1600"/>
            </a:lvl1pPr>
            <a:lvl2pPr marL="457200" lvl="1" indent="0">
              <a:buNone/>
              <a:defRPr sz="1400"/>
            </a:lvl2pPr>
            <a:lvl3pPr marL="914400" lvl="2" indent="0">
              <a:buNone/>
              <a:defRPr sz="1200"/>
            </a:lvl3pPr>
            <a:lvl4pPr marL="1371600" lvl="3" indent="0">
              <a:buNone/>
              <a:defRPr sz="1000"/>
            </a:lvl4pPr>
            <a:lvl5pPr marL="1828800" lvl="4" indent="0">
              <a:buNone/>
              <a:defRPr sz="1000"/>
            </a:lvl5pPr>
            <a:lvl6pPr marL="2286000" lvl="5" indent="0">
              <a:buNone/>
              <a:defRPr sz="1000"/>
            </a:lvl6pPr>
            <a:lvl7pPr marL="2743200" lvl="6" indent="0">
              <a:buNone/>
              <a:defRPr sz="1000"/>
            </a:lvl7pPr>
            <a:lvl8pPr marL="3200400" lvl="7" indent="0">
              <a:buNone/>
              <a:defRPr sz="1000"/>
            </a:lvl8pPr>
            <a:lvl9pPr marL="3657600" lvl="8" indent="0">
              <a:buNone/>
              <a:defRPr sz="1000"/>
            </a:lvl9pPr>
          </a:lstStyle>
          <a:p>
            <a:pPr lvl="0"/>
            <a:r>
              <a:t>Образец текста</a:t>
            </a:r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Group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Образец заголовка</a:t>
            </a:r>
          </a:p>
        </p:txBody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eaVert"/>
          <a:lstStyle>
            <a:defPPr/>
            <a:lvl1pPr lvl="0"/>
          </a:lstStyle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73" name="Shape 73"/>
          <p:cNvSpPr txBox="1">
            <a:spLocks noGrp="1"/>
          </p:cNvSpPr>
          <p:nvPr>
            <p:ph type="dt" idx="10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09.01.2025</a:t>
            </a:r>
          </a:p>
        </p:txBody>
      </p:sp>
      <p:sp>
        <p:nvSpPr>
          <p:cNvPr id="74" name="Shape 74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>
            <a:defPPr/>
            <a:lvl1pPr lvl="0"/>
          </a:lstStyle>
          <a:p>
            <a:r>
              <a:t>‹#›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2"/>
          <a:stretch/>
        </a:blipFill>
        <a:effectLst/>
      </p:bgPr>
    </p:bg>
    <p:spTree>
      <p:nvGrpSpPr>
        <p:cNvPr id="1" name="Group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r>
              <a:t>Образец заголовка</a:t>
            </a:r>
          </a:p>
        </p:txBody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/>
            <a:r>
              <a:t>Образец текста</a:t>
            </a:r>
          </a:p>
          <a:p>
            <a:pPr lvl="1"/>
            <a:r>
              <a:t>Второй уровень</a:t>
            </a:r>
          </a:p>
          <a:p>
            <a:pPr lvl="2"/>
            <a:r>
              <a:t>Третий уровень</a:t>
            </a:r>
          </a:p>
          <a:p>
            <a:pPr lvl="3"/>
            <a:r>
              <a:t>Четвертый уровень</a:t>
            </a:r>
          </a:p>
          <a:p>
            <a:pPr lvl="4"/>
            <a:r>
              <a:t>Пятый уровень</a:t>
            </a:r>
          </a:p>
        </p:txBody>
      </p:sp>
      <p:sp>
        <p:nvSpPr>
          <p:cNvPr id="4" name="Shape 4"/>
          <p:cNvSpPr txBox="1">
            <a:spLocks noGrp="1"/>
          </p:cNvSpPr>
          <p:nvPr>
            <p:ph type="dt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t>09.01.2025</a:t>
            </a:r>
          </a:p>
        </p:txBody>
      </p:sp>
      <p:sp>
        <p:nvSpPr>
          <p:cNvPr id="5" name="Shape 5"/>
          <p:cNvSpPr txBox="1">
            <a:spLocks noGrp="1"/>
          </p:cNvSpPr>
          <p:nvPr>
            <p:ph type="ft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sldNum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defPPr/>
            <a:lvl1pPr marL="0" lvl="0" indent="0"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t>‹#›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defPPr/>
      <a:lvl1pPr lvl="0" algn="l">
        <a:lnSpc>
          <a:spcPct val="90000"/>
        </a:lnSpc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defPPr/>
      <a:lvl1pPr marL="228600" lvl="0" indent="-228600" algn="l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lvl="1" indent="-228600" algn="l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marL="0" lvl="0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hyperlink" Target="mailto:diagn.prof@bk.ru" TargetMode="External"/><Relationship Id="rId4" Type="http://schemas.openxmlformats.org/officeDocument/2006/relationships/hyperlink" Target="http://cdik-center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9854" y="5520232"/>
            <a:ext cx="62798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Сташкевич Е.Р.</a:t>
            </a:r>
          </a:p>
          <a:p>
            <a:pPr lvl="0"/>
            <a:r>
              <a:rPr lang="ru-RU" sz="1600" b="1" i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Заместитель директора по методической работе ГБУ «Центр диагностики и консультирования» КК</a:t>
            </a:r>
          </a:p>
          <a:p>
            <a:pPr lvl="0"/>
            <a:r>
              <a:rPr lang="ru-RU" sz="1600" b="1" i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Главный внештатный педагог-психолог системы образования КК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17686" y="1483528"/>
            <a:ext cx="997926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Алгоритм отработки сведений </a:t>
            </a:r>
            <a:endParaRPr lang="ru-RU" sz="4400" b="1" dirty="0" smtClean="0">
              <a:solidFill>
                <a:srgbClr val="5B9BD5">
                  <a:lumMod val="50000"/>
                </a:srgb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</a:t>
            </a:r>
            <a:r>
              <a:rPr lang="ru-RU" sz="4400" b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вероятных суицидальных рисках несовершеннолетних, выявленных по цифровым </a:t>
            </a:r>
            <a:r>
              <a:rPr lang="ru-RU" sz="4400" b="1" dirty="0" smtClean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следам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6001" y="365187"/>
            <a:ext cx="1438781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228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1994" y="172536"/>
            <a:ext cx="1438781" cy="176189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46184" y="1214829"/>
            <a:ext cx="11945816" cy="5158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14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подтверждения факта нахождения Лица в данном субъекте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457200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представитель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РОИВа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совместно с ГВПП в срок, не позднее двух рабочих дней информируют о Случае руководителя образовательной организации, в которой обучается Лицо;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образовательной организации, совместно с ГВПП определяют Сопровождающего Случай (педагог-психолог образовательной организации / профильный специалист центра психолого-педагогической, медицинской и социальной помощи).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Сопровождающему Случай оказывается необходимая поддержка по ведению Случая со стороны ГВПП и руководителя образовательной организации.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ГВПП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передает информацию о Случае;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направляет данный Алгоритм и дополнительные региональные алгоритмы / порядки / иные нормативные документы по отработке Случаев (при наличии);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 консультативное и методическое сопровождение отработки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Случая,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профессиональную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супервизию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Случая (при необходимости).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организации: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содействует в организации бесед и консультаций с педагогическим коллективом образовательной организации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indent="457200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 условия для проведения индивидуальной работы педагога психолога с несовершеннолетним и его родителями (законными представителями);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содействует в организации любых иных действий, необходимых для отработки Случая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50863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4781" y="226881"/>
            <a:ext cx="1438781" cy="176189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3092" y="1028700"/>
            <a:ext cx="11950470" cy="5684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140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Сопровождающий Случай совместно с руководителем образовательной организации: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оценивают ресурсы, позволяющие оперативно и эффективно отработать Случай и/или определяют необходимость подключения к отработке Случая других профильных специалистов; – организуют деятельность по отработке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Случая.</a:t>
            </a:r>
          </a:p>
          <a:p>
            <a:pPr indent="457200" algn="just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Сопровождающий Случай в срок, не позднее четырех рабочих дней после получения информации о Случае осуществляет оценку суицидального риска Лица, готовит мотивированное заключение, составляет план психолого педагогического сопровождения (при необходимости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несовершеннолетнего и его семьи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При подтверждении наличия суицидального риска у Лица Случай отрабатывается в и в рамках компетенций соответствующих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 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федеральными, региональными, а также локальными нормативными правовыми актами.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 итогам отработки Случая Сопровождающий Случай и руководитель образовательной организации направляют ответ по отработке Случая ГВПП.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ГВПП на основе полученной информации об отработке Случая: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анализирует данные на предмет их полноты и корректности, при необходимости, у Сопровождающего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запрашивает дополнительную информацию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составляет и направляет в РОИВ проект ответа по отработке Случая согласно направленной в Информационном письме Центра Форме ответа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indent="457200" algn="just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дублирует вышеуказанную информацию в рабочем порядке Федеральному координатору Случая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57200" algn="just"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РОИВ направляет в адрес Центра официальное письмо с приложением информации об отработке Случая (согласно направленной в Информационном письме Центра Форме ответа) в срок, не позднее семи рабочих дней (со дня направления Информационного письма Центра об отработке вероятного суицидального риска).</a:t>
            </a:r>
          </a:p>
        </p:txBody>
      </p:sp>
    </p:spTree>
    <p:extLst>
      <p:ext uri="{BB962C8B-B14F-4D97-AF65-F5344CB8AC3E}">
        <p14:creationId xmlns:p14="http://schemas.microsoft.com/office/powerpoint/2010/main" val="3435135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66093" y="220863"/>
            <a:ext cx="10087708" cy="1518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ОТВЕТА</a:t>
            </a:r>
            <a:endParaRPr lang="ru-RU" sz="1400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органов исполнительной власти субъектов Российской Федерации, </a:t>
            </a:r>
            <a:b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осуществляющих государственное управление в сфере образования, по отработке поступивших сведений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вероятных суицидальных рисках в отношении обучающихся, выявленных по цифровым следам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4409" y="142296"/>
            <a:ext cx="1438781" cy="176189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90146" y="1818307"/>
            <a:ext cx="11473961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1. Общие сведения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1.1. Информация о специалистах, органах, учреждениях, организациях, принимавших участие в пределах своей компетенции в отработке поступивших сведений о суицидальных рисках в отношении обучающегося (далее – отработка)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Комментарий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заполнению: данный подпункт заполняется без указания персональных данных Лиц, принявших участие в отработке в пределах своей компетенции.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2. Информация о нахождении в «группе риска» Лица, в отношении которого поступили сведения о суицидальных рисках (далее – Лицо)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2.1. Находилось ли Лицо в «группе риска» до поступления сведений о суицидальных рисках в отношении него?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Комментарий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заполнению: в данном подпункте указывается однозначный ответ «находился» либо «не находился» в «группе риска». Если выбирается вариант ответа «находился», необходимо указать к какой именно «группе риска» относится Лицо и основания отнесения к ней обучающегося.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2.2. При нахождении Лица в «группе риска» до поступления сведений суицидальных рисках, укажите, какая ранее проводилась профилактическая работа в отношении него.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Комментарий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заполнению: если в подпункте 2.1. выбран ответ «не находился» данный подпункт в отчете субъекта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указывается и не заполняется.</a:t>
            </a:r>
          </a:p>
        </p:txBody>
      </p:sp>
    </p:spTree>
    <p:extLst>
      <p:ext uri="{BB962C8B-B14F-4D97-AF65-F5344CB8AC3E}">
        <p14:creationId xmlns:p14="http://schemas.microsoft.com/office/powerpoint/2010/main" val="3602223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2914" y="1177235"/>
            <a:ext cx="11652739" cy="5983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3. Информация о подтверждении / неподтверждении наличия суицидальных рисков у Лица</a:t>
            </a:r>
          </a:p>
          <a:p>
            <a:pPr>
              <a:lnSpc>
                <a:spcPct val="114000"/>
              </a:lnSpc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3.1. Информация о подтверждении / неподтверждении наличия суицидальных рисков у Лица. На основании каких данных сделан вывод о наличии / отсутствии суицидальных рисков? 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Комментарий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заполнению: в данном подпункте указывается однозначный ответ «подтвержден» / «не подтвержден». При выборе любого из указанных ответов необходимо указать основания для данного вывода (например: по результатам проведенной психологической диагностики с обучающимся; результатам наблюдений на несовершеннолетним; результатам анализа данных, полученных в ходе плановых и внеплановых психологических диагностик в течение учебного года; анализа психолого-педагогических характеристик, представленных образовательной организацией и т.д.).</a:t>
            </a:r>
          </a:p>
          <a:p>
            <a:pPr>
              <a:lnSpc>
                <a:spcPct val="1140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>
              <a:lnSpc>
                <a:spcPct val="114000"/>
              </a:lnSpc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4. Меры, принятые в процессе отработки сведений о суицидальных рисках </a:t>
            </a:r>
          </a:p>
          <a:p>
            <a:pPr>
              <a:lnSpc>
                <a:spcPct val="114000"/>
              </a:lnSpc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4.1. Меры, принятые в ходе работы с конкретным Лицом, имеющим суицидальные риски 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Комментарий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заполнению: в данном подпункте кратко указывается вся реализованная работа непосредственно с Лицом, имеющим вероятных суицидальные риски в рамках отработки сигнала. </a:t>
            </a:r>
          </a:p>
          <a:p>
            <a:pPr>
              <a:lnSpc>
                <a:spcPct val="114000"/>
              </a:lnSpc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4.2.  Меры, принятые в ходе отработки (при их наличии) по взаимодействию с иными лицами (указать, с кем), помимо Лица, имеющего суицидальные риски </a:t>
            </a:r>
          </a:p>
          <a:p>
            <a:pPr>
              <a:lnSpc>
                <a:spcPct val="1140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Комментарий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заполнению: в данном подпункте кратко указывается вся реализованная работа с иными Лицами в рамках отработки сигнала (например: проведены опросы специалистов общеобразовательных или профессиональных образовательных организаций, где обучается/обучалось Лицо; проведены консультации с родителями (законными представителя) несовершеннолетнего обучающегося и т.д.).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3777" y="217155"/>
            <a:ext cx="144487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8767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3430" y="1439323"/>
            <a:ext cx="1178755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4.3. Меры, принятые в ходе отработки (при их наличии), способствующие повышению эффективности деятельности по профилактике суицидального поведения обучающихся на уровне субъекта Российской Федерации / муниципального образования / образовательной организации 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Комментарий по заполнению: в данном подпункте кратко указывается меры, принятые в ходе отработки, способствующие повышению эффективности деятельности по профилактике суицидального поведения обучающихся (например: издание нормативно-правовых актов, организация оперативных и плановых межведомственных совещаний, методических семинаров, круглых столов и иных мероприятии, оказание методической помощи по вопросам профилактики суицидального поведения педагогическим и/или руководящим работникам образовательной организации и т.д.).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138" y="235674"/>
            <a:ext cx="144487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6454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Group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92225" y="877062"/>
            <a:ext cx="1832456" cy="1739389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248375" y="3284667"/>
            <a:ext cx="87716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1905"/>
                <a:solidFill>
                  <a:srgbClr val="4E67C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Государственное бюджетное учреждение,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1905"/>
                <a:solidFill>
                  <a:srgbClr val="4E67C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осуществляющее психолого-педагогическую                       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1905"/>
                <a:solidFill>
                  <a:srgbClr val="4E67C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и медико-социальную </a:t>
            </a:r>
            <a:r>
              <a:rPr kumimoji="0" lang="ru-RU" sz="2400" b="1" i="0" u="none" strike="noStrike" kern="1200" cap="none" spc="0" normalizeH="0" baseline="0" noProof="0" dirty="0" smtClean="0">
                <a:ln w="1905"/>
                <a:solidFill>
                  <a:srgbClr val="4E67C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помощь</a:t>
            </a:r>
            <a:r>
              <a:rPr kumimoji="0" lang="en-US" sz="2400" b="1" i="0" u="none" strike="noStrike" kern="1200" cap="none" spc="0" normalizeH="0" baseline="0" noProof="0" dirty="0" smtClean="0">
                <a:ln w="1905"/>
                <a:solidFill>
                  <a:srgbClr val="4E67C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 w="1905"/>
                <a:solidFill>
                  <a:srgbClr val="4E67C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kumimoji="0" lang="ru-RU" sz="2400" b="1" i="0" u="none" strike="noStrike" kern="1200" cap="none" spc="0" normalizeH="0" baseline="0" noProof="0" dirty="0">
                <a:ln w="1905"/>
                <a:solidFill>
                  <a:srgbClr val="4E67C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Центр диагностики и консультирования»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1905"/>
                <a:solidFill>
                  <a:srgbClr val="4E67C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Краснодарского края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3053" y="5223659"/>
            <a:ext cx="4896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сайт учреждения:                   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4" tooltip="Новая версия сайта"/>
              </a:rPr>
              <a:t>cdik-center.ru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адрес электронной почты:   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5"/>
              </a:rPr>
              <a:t>diagn.prof@bk.ru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контактный телефон:           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5DCEAF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 (861)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DCEAF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992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DCEAF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DCEAF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66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DCEAF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DCEAF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73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5DCEAF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236" y="3284667"/>
            <a:ext cx="3901591" cy="2933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631" y="-219808"/>
            <a:ext cx="9524998" cy="1213339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по суицидальным рискам, выявленным в сети Интернет,</a:t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Краснодарском крае 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3219" y="146957"/>
            <a:ext cx="1438781" cy="1761897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712423"/>
              </p:ext>
            </p:extLst>
          </p:nvPr>
        </p:nvGraphicFramePr>
        <p:xfrm>
          <a:off x="2373367" y="826477"/>
          <a:ext cx="7506481" cy="5506698"/>
        </p:xfrm>
        <a:graphic>
          <a:graphicData uri="http://schemas.openxmlformats.org/drawingml/2006/table">
            <a:tbl>
              <a:tblPr firstRow="1" firstCol="1" bandRow="1"/>
              <a:tblGrid>
                <a:gridCol w="2795250">
                  <a:extLst>
                    <a:ext uri="{9D8B030D-6E8A-4147-A177-3AD203B41FA5}">
                      <a16:colId xmlns:a16="http://schemas.microsoft.com/office/drawing/2014/main" val="2048987272"/>
                    </a:ext>
                  </a:extLst>
                </a:gridCol>
                <a:gridCol w="1141401">
                  <a:extLst>
                    <a:ext uri="{9D8B030D-6E8A-4147-A177-3AD203B41FA5}">
                      <a16:colId xmlns:a16="http://schemas.microsoft.com/office/drawing/2014/main" val="2608311411"/>
                    </a:ext>
                  </a:extLst>
                </a:gridCol>
                <a:gridCol w="1124870">
                  <a:extLst>
                    <a:ext uri="{9D8B030D-6E8A-4147-A177-3AD203B41FA5}">
                      <a16:colId xmlns:a16="http://schemas.microsoft.com/office/drawing/2014/main" val="3395441158"/>
                    </a:ext>
                  </a:extLst>
                </a:gridCol>
                <a:gridCol w="1222480">
                  <a:extLst>
                    <a:ext uri="{9D8B030D-6E8A-4147-A177-3AD203B41FA5}">
                      <a16:colId xmlns:a16="http://schemas.microsoft.com/office/drawing/2014/main" val="3043760835"/>
                    </a:ext>
                  </a:extLst>
                </a:gridCol>
                <a:gridCol w="1222480">
                  <a:extLst>
                    <a:ext uri="{9D8B030D-6E8A-4147-A177-3AD203B41FA5}">
                      <a16:colId xmlns:a16="http://schemas.microsoft.com/office/drawing/2014/main" val="2889065195"/>
                    </a:ext>
                  </a:extLst>
                </a:gridCol>
              </a:tblGrid>
              <a:tr h="28243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Муниципальное образование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20203 год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 год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8627322"/>
                  </a:ext>
                </a:extLst>
              </a:tr>
              <a:tr h="1554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девочки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мальчики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девочки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мальчики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259989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 Горячий ключ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4766423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 Краснодар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1314884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 Новороссийск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5677689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г.-к. 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Сочи 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0085082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Абинский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1515583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Белореченский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622674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Выселковский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0811752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Кавказский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68487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Каневской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230856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Кореновский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3723194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Крыловской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311052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Курганинский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7779572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Лабинский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9816635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Ленинградский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647702"/>
                  </a:ext>
                </a:extLst>
              </a:tr>
              <a:tr h="2322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Приморско-Ахтарского район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6180649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Северский район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089605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Славянский район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6772269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Староминский район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6947770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Тбилисский район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932117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Темрюкский район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527893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Тимашевский район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6890113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Щербиновский район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1315694"/>
                  </a:ext>
                </a:extLst>
              </a:tr>
              <a:tr h="1554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686" marR="466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0777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6086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0684" y="365125"/>
            <a:ext cx="9393115" cy="90976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вероятных суицидальных рисках в отношении обучающихся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56238" y="261400"/>
            <a:ext cx="99616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СХЕМА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ОТРАБОТКИ сведений,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6104" y="74979"/>
            <a:ext cx="1438781" cy="17618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2026" y="1378610"/>
            <a:ext cx="3218388" cy="4508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589" y="1378610"/>
            <a:ext cx="3321861" cy="4676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5469" y="1485901"/>
            <a:ext cx="3774361" cy="4695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243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5076" y="130166"/>
            <a:ext cx="1438781" cy="17618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95308"/>
            <a:ext cx="4624754" cy="5562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6772" y="808891"/>
            <a:ext cx="4874202" cy="60491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2992" y="1801264"/>
            <a:ext cx="2987806" cy="345653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142407" y="196351"/>
            <a:ext cx="31510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Кемеровская область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792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3219" y="218089"/>
            <a:ext cx="1438781" cy="17618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6105" y="1099037"/>
            <a:ext cx="4215180" cy="57069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2234" y="1292468"/>
            <a:ext cx="3505422" cy="479620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2482" y="1099037"/>
            <a:ext cx="3909279" cy="532433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366944" y="323083"/>
            <a:ext cx="30360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Московская область</a:t>
            </a:r>
            <a:endParaRPr lang="ru-RU" sz="2400" dirty="0">
              <a:solidFill>
                <a:srgbClr val="4472C4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703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3219" y="147751"/>
            <a:ext cx="1438781" cy="17618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3219" y="165336"/>
            <a:ext cx="1438781" cy="17618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3218" y="147751"/>
            <a:ext cx="1438781" cy="17618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3219" y="147751"/>
            <a:ext cx="1438781" cy="17618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24342"/>
            <a:ext cx="3657600" cy="5390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5527" y="1268841"/>
            <a:ext cx="4124516" cy="544591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000370" y="720942"/>
            <a:ext cx="34903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Новосибирская область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7970" y="1268841"/>
            <a:ext cx="3926164" cy="5334462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7957970" y="720942"/>
            <a:ext cx="30773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Тюменская область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0174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9740" y="80549"/>
            <a:ext cx="1438781" cy="17618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34058"/>
            <a:ext cx="6235578" cy="53530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3407" y="1234058"/>
            <a:ext cx="5723566" cy="535305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847046" y="592165"/>
            <a:ext cx="15742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Москва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622855" y="592165"/>
            <a:ext cx="28046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Санкт-Петербург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07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6486" y="282794"/>
            <a:ext cx="1438781" cy="176189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4927" y="1163742"/>
            <a:ext cx="4056637" cy="5468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3620" y="282793"/>
            <a:ext cx="4122866" cy="60208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71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3459" y="157276"/>
            <a:ext cx="1438781" cy="176189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75828" y="316495"/>
            <a:ext cx="51823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АЛГОРИТМ ОТРАБОТКИ СЛУЧАЯ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38132" y="1393265"/>
            <a:ext cx="12010292" cy="5123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342900" algn="just">
              <a:lnSpc>
                <a:spcPct val="114000"/>
              </a:lnSpc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«ЦИСМ» направляет в Центр информацию о Случае, содержащую персональные данные о несовершеннолетнем обучающемся (далее – Лицо).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342900" algn="just">
              <a:lnSpc>
                <a:spcPct val="114000"/>
              </a:lnSpc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Центра, координирующий вопросы отработки Случая в субъектах Российской Федерации (далее – Федеральный координатор Случая), в целях соблюдения конфиденциальности информации при отработке Случая присваивает Лицу шифр (SU_00_чч.мм.гггг_00001), который в дальнейшем используется в документации (вместо указания персональных данных несовершеннолетнего).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342900" algn="just">
              <a:lnSpc>
                <a:spcPct val="114000"/>
              </a:lnSpc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координатор Случая направляет файл с материалом о Лице главному внештатному педагогу-психологу в субъекте Российской Федерации (далее – ГВПП), осуществляя при необходимости консультативное сопровождение по организации отработки Случая.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342900" algn="just">
              <a:lnSpc>
                <a:spcPct val="114000"/>
              </a:lnSpc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Одновременно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направляет Информационное письмо об отработке вероятного суицидального риска (далее – Информационное письмо Центра) в исполнительный орган субъекта Российской Федерации, осуществляющий государственное управление в сфере образования (далее – РОИВ), содержащее шифр обучающегося, сроки информирования ГВПП о Случае, рекомендуемые срок и форму ответа для предоставления необходимой информации по отработке Случая (далее – Форма ответа).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342900" algn="just">
              <a:lnSpc>
                <a:spcPct val="114000"/>
              </a:lnSpc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РОИВ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организует (при необходимости с привлечением иных ведомств) проверку сведений о Лице (актуальное место обучения и проживания Лица на территории субъекта Российской Федерации) и передает эти данные ГВПП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342900" algn="just">
              <a:lnSpc>
                <a:spcPct val="114000"/>
              </a:lnSpc>
              <a:buAutoNum type="arabicPeriod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неподтверждения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факта нахождения Лица на территории субъекта Российской Федерации: – ГВПП в срок, не позднее одних суток с момента получения данных сведений, информирует об этом Федерального координатора Случая; – РОИВ в срок, не позднее двух рабочих дней направляет официальное письмо в Центр с соответствующей информацией. </a:t>
            </a:r>
          </a:p>
        </p:txBody>
      </p:sp>
    </p:spTree>
    <p:extLst>
      <p:ext uri="{BB962C8B-B14F-4D97-AF65-F5344CB8AC3E}">
        <p14:creationId xmlns:p14="http://schemas.microsoft.com/office/powerpoint/2010/main" val="361366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>
            <a:outerShdw>
              <a:srgbClr val="000000">
                <a:alpha val="38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  <a:effectStyle>
          <a:effectLst>
            <a:outerShdw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Normal.dotm</Template>
  <TotalTime>1663</TotalTime>
  <Words>1429</Words>
  <Application>Microsoft Office PowerPoint</Application>
  <DocSecurity>0</DocSecurity>
  <PresentationFormat>Широкоэкранный</PresentationFormat>
  <Paragraphs>200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Данные по суицидальным рискам, выявленным в сети Интернет, в Краснодарском крае </vt:lpstr>
      <vt:lpstr>о вероятных суицидальных рисках в отношении обучающихся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Колчанов Андрей Викторович</dc:creator>
  <cp:lastModifiedBy>Пользователь</cp:lastModifiedBy>
  <cp:revision>108</cp:revision>
  <cp:lastPrinted>2025-03-04T13:28:28Z</cp:lastPrinted>
  <dcterms:created xsi:type="dcterms:W3CDTF">2025-01-09T09:37:13Z</dcterms:created>
  <dcterms:modified xsi:type="dcterms:W3CDTF">2025-03-04T14:34:59Z</dcterms:modified>
</cp:coreProperties>
</file>