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82" r:id="rId2"/>
    <p:sldId id="283" r:id="rId3"/>
    <p:sldId id="284" r:id="rId4"/>
    <p:sldId id="285" r:id="rId5"/>
    <p:sldId id="287" r:id="rId6"/>
    <p:sldId id="288" r:id="rId7"/>
    <p:sldId id="289" r:id="rId8"/>
    <p:sldId id="290" r:id="rId9"/>
    <p:sldId id="291" r:id="rId10"/>
    <p:sldId id="292" r:id="rId11"/>
    <p:sldId id="265" r:id="rId12"/>
    <p:sldId id="278" r:id="rId13"/>
    <p:sldId id="272" r:id="rId14"/>
    <p:sldId id="275" r:id="rId15"/>
    <p:sldId id="274" r:id="rId16"/>
    <p:sldId id="273" r:id="rId17"/>
    <p:sldId id="266" r:id="rId18"/>
    <p:sldId id="267" r:id="rId19"/>
    <p:sldId id="270" r:id="rId20"/>
    <p:sldId id="276" r:id="rId21"/>
    <p:sldId id="277" r:id="rId22"/>
    <p:sldId id="279" r:id="rId23"/>
    <p:sldId id="280" r:id="rId24"/>
    <p:sldId id="281" r:id="rId25"/>
    <p:sldId id="293" r:id="rId26"/>
    <p:sldId id="256" r:id="rId27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528D64-26A9-442F-A24E-3EF5D9FD9A0B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FB665-12D9-425D-8BAA-2422E5F20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113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0A132D-BCD5-4593-9EA2-A10B1771861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7530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5CE6B-9282-49C5-8D36-2BD4665BE75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062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0A132D-BCD5-4593-9EA2-A10B1771861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5270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FB665-12D9-425D-8BAA-2422E5F2067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206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Group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defPPr/>
            <a:lvl1pPr lvl="0" algn="ctr">
              <a:defRPr sz="6000"/>
            </a:lvl1pPr>
          </a:lstStyle>
          <a:p>
            <a:r>
              <a:t>Образец заголовка</a:t>
            </a:r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defPPr/>
            <a:lvl1pPr marL="0" lvl="0" indent="0" algn="ctr">
              <a:buNone/>
              <a:defRPr sz="2400"/>
            </a:lvl1pPr>
            <a:lvl2pPr marL="457200" lvl="1" indent="0" algn="ctr">
              <a:buNone/>
              <a:defRPr sz="20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600"/>
            </a:lvl4pPr>
            <a:lvl5pPr marL="1828800" lvl="4" indent="0" algn="ctr">
              <a:buNone/>
              <a:defRPr sz="1600"/>
            </a:lvl5pPr>
            <a:lvl6pPr marL="2286000" lvl="5" indent="0" algn="ctr">
              <a:buNone/>
              <a:defRPr sz="1600"/>
            </a:lvl6pPr>
            <a:lvl7pPr marL="2743200" lvl="6" indent="0" algn="ctr">
              <a:buNone/>
              <a:defRPr sz="1600"/>
            </a:lvl7pPr>
            <a:lvl8pPr marL="3200400" lvl="7" indent="0" algn="ctr">
              <a:buNone/>
              <a:defRPr sz="1600"/>
            </a:lvl8pPr>
            <a:lvl9pPr marL="3657600" lvl="8" indent="0" algn="ctr">
              <a:buNone/>
              <a:defRPr sz="1600"/>
            </a:lvl9pPr>
          </a:lstStyle>
          <a:p>
            <a:r>
              <a:t>Образец подзаголовка</a:t>
            </a:r>
          </a:p>
        </p:txBody>
      </p:sp>
      <p:sp>
        <p:nvSpPr>
          <p:cNvPr id="10" name="Shape 10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11" name="Shape 11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Group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Group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67" name="Shape 67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Title and Subtitle">
    <p:spTree>
      <p:nvGrpSpPr>
        <p:cNvPr id="1" name="Group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defPPr/>
            <a:lvl1pPr lvl="0">
              <a:defRPr sz="6000"/>
            </a:lvl1pPr>
          </a:lstStyle>
          <a:p>
            <a:r>
              <a:t>Образец заголовка</a:t>
            </a:r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lvl="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lide Title">
    <p:spTree>
      <p:nvGrpSpPr>
        <p:cNvPr id="1" name="Group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itle and Two Columns">
    <p:spTree>
      <p:nvGrpSpPr>
        <p:cNvPr id="1" name="Group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29" name="Shape 2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30" name="Shape 30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Group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2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1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47" name="Shape 4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8" name="Shape 4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1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49" name="Shape 4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Title, Text and Object">
    <p:spTree>
      <p:nvGrpSpPr>
        <p:cNvPr id="1" name="Group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defPPr/>
            <a:lvl1pPr lvl="0">
              <a:defRPr sz="3200"/>
            </a:lvl1pPr>
          </a:lstStyle>
          <a:p>
            <a:r>
              <a:t>Образец заголовка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199" cy="4873625"/>
          </a:xfrm>
          <a:prstGeom prst="rect">
            <a:avLst/>
          </a:prstGeom>
        </p:spPr>
        <p:txBody>
          <a:bodyPr/>
          <a:lstStyle>
            <a:defPPr/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0" name="Shape 4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41" name="Shape 41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42" name="Shape 42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Title and Picture">
    <p:spTree>
      <p:nvGrpSpPr>
        <p:cNvPr id="1" name="Group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defPPr/>
            <a:lvl1pPr lvl="0">
              <a:defRPr sz="3200"/>
            </a:lvl1pPr>
          </a:lstStyle>
          <a:p>
            <a:r>
              <a:t>Образец заголовка</a:t>
            </a:r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199" cy="4873625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32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Group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74" name="Shape 74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/>
          <a:stretch/>
        </a:blipFill>
        <a:effectLst/>
      </p:bgPr>
    </p:bg>
    <p:spTree>
      <p:nvGrpSpPr>
        <p:cNvPr id="1" name="Group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t>Образец заголовка</a:t>
            </a:r>
          </a:p>
        </p:txBody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" name="Shape 4"/>
          <p:cNvSpPr txBox="1">
            <a:spLocks noGrp="1"/>
          </p:cNvSpPr>
          <p:nvPr>
            <p:ph type="dt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t>09.01.2025</a:t>
            </a:r>
          </a:p>
        </p:txBody>
      </p:sp>
      <p:sp>
        <p:nvSpPr>
          <p:cNvPr id="5" name="Shape 5"/>
          <p:cNvSpPr txBox="1">
            <a:spLocks noGrp="1"/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sldNum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defPPr/>
      <a:lvl1pPr lvl="0" algn="l">
        <a:lnSpc>
          <a:spcPct val="90000"/>
        </a:lnSpc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marL="228600" lvl="0" indent="-228600" algn="l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lvl="1" indent="-228600" algn="l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marL="0" lvl="0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hyperlink" Target="mailto:diagn.prof@bk.ru" TargetMode="External"/><Relationship Id="rId4" Type="http://schemas.openxmlformats.org/officeDocument/2006/relationships/hyperlink" Target="http://cdik-center.ru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1492" y="241414"/>
            <a:ext cx="1731414" cy="176189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29761" y="1268060"/>
            <a:ext cx="955723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деятельности специалистов образовательных организаций по профилактике суицидальных попыток и суицидов несовершеннолетних на территории муниципальных образований Краснодарского края</a:t>
            </a:r>
            <a:endParaRPr lang="ru-RU" sz="3200" b="1" dirty="0">
              <a:solidFill>
                <a:srgbClr val="00206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7214" y="5341694"/>
            <a:ext cx="62366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Сташкевич Е.Р.</a:t>
            </a:r>
          </a:p>
          <a:p>
            <a:pPr lvl="0"/>
            <a:r>
              <a:rPr lang="ru-RU" sz="1600" b="1" i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Заместитель директора по методической работе ГБУ «Центр диагностики и консультирования» КК</a:t>
            </a:r>
          </a:p>
          <a:p>
            <a:pPr lvl="0"/>
            <a:r>
              <a:rPr lang="ru-RU" sz="1600" b="1" i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Главный внештатный педагог-психолог системы образования КК </a:t>
            </a:r>
          </a:p>
        </p:txBody>
      </p:sp>
    </p:spTree>
    <p:extLst>
      <p:ext uri="{BB962C8B-B14F-4D97-AF65-F5344CB8AC3E}">
        <p14:creationId xmlns:p14="http://schemas.microsoft.com/office/powerpoint/2010/main" val="38735369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9F3FC10-C019-4563-AACE-5A4E2005C91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634" t="21891" r="22874" b="11642"/>
          <a:stretch/>
        </p:blipFill>
        <p:spPr>
          <a:xfrm>
            <a:off x="8991395" y="2488115"/>
            <a:ext cx="2524463" cy="341551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506E9C7-9D4E-4CF9-878F-6E8C42A4BF8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970" t="24652" r="22761" b="11443"/>
          <a:stretch/>
        </p:blipFill>
        <p:spPr>
          <a:xfrm>
            <a:off x="6092711" y="1611205"/>
            <a:ext cx="2690957" cy="34155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4D2954-5B8F-43AF-BBDE-C8E5E7ADD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6992" y="137333"/>
            <a:ext cx="8871439" cy="1325563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Приложения Алгоритма  деятельности специалистов системы образования по профилактике суицидальных попыток и суицидов несовершеннолетних на территории муниципальных образований Краснодарского края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47D50AF-C492-4A6F-B5D0-C97957431D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5"/>
          <a:srcRect l="39826" t="17951" r="23301" b="4579"/>
          <a:stretch/>
        </p:blipFill>
        <p:spPr>
          <a:xfrm>
            <a:off x="239073" y="1365021"/>
            <a:ext cx="2690956" cy="33857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0435C2D-BEEB-4E78-A1EF-5C906668264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9179" t="22886" r="22650" b="7065"/>
          <a:stretch/>
        </p:blipFill>
        <p:spPr>
          <a:xfrm>
            <a:off x="3194027" y="2488116"/>
            <a:ext cx="2690957" cy="341551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86373" y="121870"/>
            <a:ext cx="1731414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67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9854" y="5520232"/>
            <a:ext cx="62798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Сташкевич Е.Р.</a:t>
            </a:r>
          </a:p>
          <a:p>
            <a:pPr lvl="0"/>
            <a:r>
              <a:rPr lang="ru-RU" sz="1600" b="1" i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Заместитель директора по методической работе ГБУ «Центр диагностики и консультирования» КК</a:t>
            </a:r>
          </a:p>
          <a:p>
            <a:pPr lvl="0"/>
            <a:r>
              <a:rPr lang="ru-RU" sz="1600" b="1" i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Главный внештатный педагог-психолог системы образования КК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17686" y="1483528"/>
            <a:ext cx="997926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Алгоритм отработки сведений </a:t>
            </a:r>
            <a:endParaRPr lang="ru-RU" sz="4400" b="1" dirty="0" smtClean="0">
              <a:solidFill>
                <a:srgbClr val="5B9BD5">
                  <a:lumMod val="50000"/>
                </a:srgb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</a:t>
            </a:r>
            <a:r>
              <a:rPr lang="ru-RU" sz="4400" b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вероятных суицидальных рисках несовершеннолетних, выявленных по цифровым </a:t>
            </a:r>
            <a:r>
              <a:rPr lang="ru-RU" sz="4400" b="1" dirty="0" smtClean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следам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6001" y="365187"/>
            <a:ext cx="1438781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228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6577" y="129372"/>
            <a:ext cx="9524998" cy="1213339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по суицидальным рискам, выявленным в сети Интернет,</a:t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Краснодарском крае 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3219" y="146957"/>
            <a:ext cx="1438781" cy="1761897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508214"/>
              </p:ext>
            </p:extLst>
          </p:nvPr>
        </p:nvGraphicFramePr>
        <p:xfrm>
          <a:off x="2505252" y="1042978"/>
          <a:ext cx="7506481" cy="5765218"/>
        </p:xfrm>
        <a:graphic>
          <a:graphicData uri="http://schemas.openxmlformats.org/drawingml/2006/table">
            <a:tbl>
              <a:tblPr firstRow="1" firstCol="1" bandRow="1"/>
              <a:tblGrid>
                <a:gridCol w="2795250">
                  <a:extLst>
                    <a:ext uri="{9D8B030D-6E8A-4147-A177-3AD203B41FA5}">
                      <a16:colId xmlns:a16="http://schemas.microsoft.com/office/drawing/2014/main" val="2048987272"/>
                    </a:ext>
                  </a:extLst>
                </a:gridCol>
                <a:gridCol w="1141401">
                  <a:extLst>
                    <a:ext uri="{9D8B030D-6E8A-4147-A177-3AD203B41FA5}">
                      <a16:colId xmlns:a16="http://schemas.microsoft.com/office/drawing/2014/main" val="2608311411"/>
                    </a:ext>
                  </a:extLst>
                </a:gridCol>
                <a:gridCol w="1124870">
                  <a:extLst>
                    <a:ext uri="{9D8B030D-6E8A-4147-A177-3AD203B41FA5}">
                      <a16:colId xmlns:a16="http://schemas.microsoft.com/office/drawing/2014/main" val="3395441158"/>
                    </a:ext>
                  </a:extLst>
                </a:gridCol>
                <a:gridCol w="1436550">
                  <a:extLst>
                    <a:ext uri="{9D8B030D-6E8A-4147-A177-3AD203B41FA5}">
                      <a16:colId xmlns:a16="http://schemas.microsoft.com/office/drawing/2014/main" val="3043760835"/>
                    </a:ext>
                  </a:extLst>
                </a:gridCol>
                <a:gridCol w="1008410">
                  <a:extLst>
                    <a:ext uri="{9D8B030D-6E8A-4147-A177-3AD203B41FA5}">
                      <a16:colId xmlns:a16="http://schemas.microsoft.com/office/drawing/2014/main" val="2889065195"/>
                    </a:ext>
                  </a:extLst>
                </a:gridCol>
              </a:tblGrid>
              <a:tr h="28243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Муниципальное образование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20203 год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8627322"/>
                  </a:ext>
                </a:extLst>
              </a:tr>
              <a:tr h="1554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девочки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мальчики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девочки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мальчики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259989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 Горячий ключ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4766423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 Краснодар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(в т.ч 1 СПО)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1314884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 Новороссийск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5677689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г.-к.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Сочи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0085082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Абинский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1515583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Белореченский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622674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Выселковский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0811752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Кавказский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(СПО)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68487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Каневской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230856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Кореновский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3723194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Крыловской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311052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Курганинский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7779572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Лабинский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9816635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Ленинградский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647702"/>
                  </a:ext>
                </a:extLst>
              </a:tr>
              <a:tr h="2322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Приморско-Ахтарского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6180649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Северский район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089605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Славянский район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(СПО)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6772269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Староминский район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6947770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Тбилисский район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932117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Темрюкский район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527893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Тимашевский район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6890113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Щербиновский район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1315694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0777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60868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0684" y="365125"/>
            <a:ext cx="9393115" cy="90976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вероятных суицидальных рисках в отношении обучающихся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56238" y="261400"/>
            <a:ext cx="99616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СХЕМА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ОТРАБОТКИ сведений,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6104" y="74979"/>
            <a:ext cx="1438781" cy="17618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2026" y="1378610"/>
            <a:ext cx="3218388" cy="4508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589" y="1378610"/>
            <a:ext cx="3321861" cy="4676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5469" y="1485901"/>
            <a:ext cx="3774361" cy="4695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2437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5076" y="130166"/>
            <a:ext cx="1438781" cy="17618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5308"/>
            <a:ext cx="4624754" cy="5562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6772" y="808891"/>
            <a:ext cx="4874202" cy="60491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2992" y="1801264"/>
            <a:ext cx="2987806" cy="345653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142407" y="196351"/>
            <a:ext cx="31510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Кемеровская область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7921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3219" y="218089"/>
            <a:ext cx="1438781" cy="17618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6105" y="1099037"/>
            <a:ext cx="4215180" cy="57069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2234" y="1292468"/>
            <a:ext cx="3505422" cy="479620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482" y="1099037"/>
            <a:ext cx="3909279" cy="532433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366944" y="323083"/>
            <a:ext cx="30360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Московская область</a:t>
            </a:r>
            <a:endParaRPr lang="ru-RU" sz="2400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7037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3219" y="147751"/>
            <a:ext cx="1438781" cy="17618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3219" y="165336"/>
            <a:ext cx="1438781" cy="17618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3218" y="147751"/>
            <a:ext cx="1438781" cy="17618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3219" y="147751"/>
            <a:ext cx="1438781" cy="17618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24342"/>
            <a:ext cx="3657600" cy="5390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5527" y="1268841"/>
            <a:ext cx="4124516" cy="544591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000370" y="720942"/>
            <a:ext cx="34903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Новосибирская область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7970" y="1268841"/>
            <a:ext cx="3926164" cy="5334462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7957970" y="720942"/>
            <a:ext cx="30773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Тюменская область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0174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9740" y="80549"/>
            <a:ext cx="1438781" cy="17618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34058"/>
            <a:ext cx="6235578" cy="53530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3407" y="1234058"/>
            <a:ext cx="5723566" cy="535305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847046" y="592165"/>
            <a:ext cx="1574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Москва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622855" y="592165"/>
            <a:ext cx="28046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Санкт-Петербург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07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6486" y="282794"/>
            <a:ext cx="1438781" cy="176189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4927" y="1163742"/>
            <a:ext cx="4056637" cy="5468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3620" y="282793"/>
            <a:ext cx="4122866" cy="6020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71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3459" y="157276"/>
            <a:ext cx="1438781" cy="176189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75828" y="316495"/>
            <a:ext cx="51823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АЛГОРИТМ ОТРАБОТКИ СЛУЧАЯ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38132" y="1393265"/>
            <a:ext cx="12010292" cy="5123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342900" algn="just">
              <a:lnSpc>
                <a:spcPct val="114000"/>
              </a:lnSpc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«ЦИСМ» направляет в Центр информацию о Случае, содержащую персональные данные о несовершеннолетнем обучающемся (далее – Лицо).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342900" algn="just">
              <a:lnSpc>
                <a:spcPct val="114000"/>
              </a:lnSpc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Центра, координирующий вопросы отработки Случая в субъектах Российской Федерации (далее – Федеральный координатор Случая), в целях соблюдения конфиденциальности информации при отработке Случая присваивает Лицу шифр (SU_00_чч.мм.гггг_00001), который в дальнейшем используется в документации (вместо указания персональных данных несовершеннолетнего).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342900" algn="just">
              <a:lnSpc>
                <a:spcPct val="114000"/>
              </a:lnSpc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координатор Случая направляет файл с материалом о Лице главному внештатному педагогу-психологу в субъекте Российской Федерации (далее – ГВПП), осуществляя при необходимости консультативное сопровождение по организации отработки Случая.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342900" algn="just">
              <a:lnSpc>
                <a:spcPct val="114000"/>
              </a:lnSpc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Одновременно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направляет Информационное письмо об отработке вероятного суицидального риска (далее – Информационное письмо Центра) в исполнительный орган субъекта Российской Федерации, осуществляющий государственное управление в сфере образования (далее – РОИВ), содержащее шифр обучающегося, сроки информирования ГВПП о Случае, рекомендуемые срок и форму ответа для предоставления необходимой информации по отработке Случая (далее – Форма ответа).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342900" algn="just">
              <a:lnSpc>
                <a:spcPct val="114000"/>
              </a:lnSpc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РОИВ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организует (при необходимости с привлечением иных ведомств) проверку сведений о Лице (актуальное место обучения и проживания Лица на территории субъекта Российской Федерации) и передает эти данные ГВПП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342900" algn="just">
              <a:lnSpc>
                <a:spcPct val="114000"/>
              </a:lnSpc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неподтверждения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факта нахождения Лица на территории субъекта Российской Федерации: – ГВПП в срок, не позднее одних суток с момента получения данных сведений, информирует об этом Федерального координатора Случая; – РОИВ в срок, не позднее двух рабочих дней направляет официальное письмо в Центр с соответствующей информацией. </a:t>
            </a:r>
          </a:p>
        </p:txBody>
      </p:sp>
    </p:spTree>
    <p:extLst>
      <p:ext uri="{BB962C8B-B14F-4D97-AF65-F5344CB8AC3E}">
        <p14:creationId xmlns:p14="http://schemas.microsoft.com/office/powerpoint/2010/main" val="361366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3647" y="244466"/>
            <a:ext cx="1731414" cy="1761897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68316" y="540971"/>
            <a:ext cx="8390792" cy="1325562"/>
          </a:xfrm>
          <a:prstGeom prst="rect">
            <a:avLst/>
          </a:prstGeom>
        </p:spPr>
        <p:txBody>
          <a:bodyPr>
            <a:normAutofit fontScale="97500"/>
          </a:bodyPr>
          <a:lstStyle>
            <a:defPPr/>
            <a:lvl1pPr lvl="0" algn="l">
              <a:lnSpc>
                <a:spcPct val="90000"/>
              </a:lnSpc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kern="1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Обзор актуальной нормативной документации</a:t>
            </a:r>
            <a:endParaRPr lang="ru-RU" sz="2800" b="1" kern="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7893" y="1550010"/>
            <a:ext cx="1138716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Концепция развития системы психолого-педагогической помощи в сфере общего образования и среднего профессионального образования в Российской Федерации на период до 2030 года, утверждена  Минпросвещением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N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СК-13/07вн 18.06.2024г.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специалистов системы образования по профилактике суицидальных попыток и суицидов несовершеннолетних на территории муниципальных образований Краснодарского края МОН и МП КК. (далее – Алгоритм) от 11.11.2024 №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47-01-13-20622/24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КДН от 11.12.2024 г. № 4.2 «Единый региональный порядок межведомственного взаимодействия органов и учреждений системы профилактики безнадзорности и правонарушений несовершеннолетних при работе со случаем суицидального поведения несовершеннолетнего» (далее – Порядок)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3415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1994" y="172536"/>
            <a:ext cx="1438781" cy="176189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46184" y="1214829"/>
            <a:ext cx="11945816" cy="515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14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подтверждения факта нахождения Лица в данном субъекте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представитель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РОИВа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совместно с ГВПП в срок, не позднее двух рабочих дней информируют о Случае руководителя образовательной организации, в которой обучается Лицо;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образовательной организации, совместно с ГВПП определяют Сопровождающего Случай (педагог-психолог образовательной организации / профильный специалист центра психолого-педагогической, медицинской и социальной помощи).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Сопровождающему Случай оказывается необходимая поддержка по ведению Случая со стороны ГВПП и руководителя образовательной организации.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ГВПП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передает информацию о Случае;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направляет данный Алгоритм и дополнительные региональные алгоритмы / порядки / иные нормативные документы по отработке Случаев (при наличии);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 консультативное и методическое сопровождение отработки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Случая,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профессиональную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супервизию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Случая (при необходимости).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организации: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содействует в организации бесед и консультаций с педагогическим коллективом образовательной организации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условия для проведения индивидуальной работы педагога психолога с несовершеннолетним и его родителями (законными представителями);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содействует в организации любых иных действий, необходимых для отработки Случая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0863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4781" y="226881"/>
            <a:ext cx="1438781" cy="176189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3092" y="1028700"/>
            <a:ext cx="11950470" cy="5684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14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Сопровождающий Случай совместно с руководителем образовательной организации: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оценивают ресурсы, позволяющие оперативно и эффективно отработать Случай и/или определяют необходимость подключения к отработке Случая других профильных специалистов; – организуют деятельность по отработке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Случая.</a:t>
            </a:r>
          </a:p>
          <a:p>
            <a:pPr indent="457200" algn="just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Сопровождающий Случай в срок, не позднее четырех рабочих дней после получения информации о Случае осуществляет оценку суицидального риска Лица, готовит мотивированное заключение, составляет план психолого педагогического сопровождения (при необходимости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несовершеннолетнего и его семьи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При подтверждении наличия суицидального риска у Лица Случай отрабатывается в и в рамках компетенций соответствующих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 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федеральными, региональными, а также локальными нормативными правовыми актами.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 итогам отработки Случая Сопровождающий Случай и руководитель образовательной организации направляют ответ по отработке Случая ГВПП.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ГВПП на основе полученной информации об отработке Случая: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анализирует данные на предмет их полноты и корректности, при необходимости, у Сопровождающего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запрашивает дополнительную информацию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 и направляет в РОИВ проект ответа по отработке Случая согласно направленной в Информационном письме Центра Форме ответа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indent="457200" algn="just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дублирует вышеуказанную информацию в рабочем порядке Федеральному координатору Случая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7200" algn="just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РОИВ направляет в адрес Центра официальное письмо с приложением информации об отработке Случая (согласно направленной в Информационном письме Центра Форме ответа) в срок, не позднее семи рабочих дней (со дня направления Информационного письма Центра об отработке вероятного суицидального риска).</a:t>
            </a:r>
          </a:p>
        </p:txBody>
      </p:sp>
    </p:spTree>
    <p:extLst>
      <p:ext uri="{BB962C8B-B14F-4D97-AF65-F5344CB8AC3E}">
        <p14:creationId xmlns:p14="http://schemas.microsoft.com/office/powerpoint/2010/main" val="34351350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4409" y="142296"/>
            <a:ext cx="1438781" cy="176189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312377" y="333970"/>
            <a:ext cx="75613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7525" marR="605790" algn="ctr">
              <a:spcBef>
                <a:spcPts val="970"/>
              </a:spcBef>
              <a:spcAft>
                <a:spcPts val="0"/>
              </a:spcAft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ФОРМА</a:t>
            </a:r>
            <a:r>
              <a:rPr lang="ru-RU" b="1" spc="-2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ОТВЕТА</a:t>
            </a:r>
            <a:r>
              <a:rPr lang="ru-RU" b="1" spc="-1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</a:t>
            </a:r>
            <a:r>
              <a:rPr lang="ru-RU" b="1" spc="-1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ОТРАБОТКЕ</a:t>
            </a:r>
            <a:r>
              <a:rPr lang="ru-RU" b="1" spc="-5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spc="-1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СЛУЧАЯ</a:t>
            </a:r>
            <a:endParaRPr lang="ru-RU" sz="1400" dirty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8655" y="1023244"/>
            <a:ext cx="7466954" cy="566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223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3777" y="217155"/>
            <a:ext cx="1444877" cy="176189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5323" y="374080"/>
            <a:ext cx="7335069" cy="27160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5323" y="2973423"/>
            <a:ext cx="7335069" cy="388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8767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138" y="235674"/>
            <a:ext cx="1444877" cy="176189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0445" y="991813"/>
            <a:ext cx="7723232" cy="5162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6454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361" y="165336"/>
            <a:ext cx="1444877" cy="17618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9476" y="237393"/>
            <a:ext cx="8767391" cy="644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6292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Group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92225" y="877062"/>
            <a:ext cx="1832456" cy="1739389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248375" y="3284667"/>
            <a:ext cx="87716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1905"/>
                <a:solidFill>
                  <a:srgbClr val="4E67C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Государственное бюджетное учреждение,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1905"/>
                <a:solidFill>
                  <a:srgbClr val="4E67C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осуществляющее психолого-педагогическую                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1905"/>
                <a:solidFill>
                  <a:srgbClr val="4E67C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и медико-социальную </a:t>
            </a:r>
            <a:r>
              <a:rPr kumimoji="0" lang="ru-RU" sz="2400" b="1" i="0" u="none" strike="noStrike" kern="1200" cap="none" spc="0" normalizeH="0" baseline="0" noProof="0" dirty="0" smtClean="0">
                <a:ln w="1905"/>
                <a:solidFill>
                  <a:srgbClr val="4E67C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помощь</a:t>
            </a:r>
            <a:r>
              <a:rPr kumimoji="0" lang="en-US" sz="2400" b="1" i="0" u="none" strike="noStrike" kern="1200" cap="none" spc="0" normalizeH="0" baseline="0" noProof="0" dirty="0" smtClean="0">
                <a:ln w="1905"/>
                <a:solidFill>
                  <a:srgbClr val="4E67C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905"/>
                <a:solidFill>
                  <a:srgbClr val="4E67C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kumimoji="0" lang="ru-RU" sz="2400" b="1" i="0" u="none" strike="noStrike" kern="1200" cap="none" spc="0" normalizeH="0" baseline="0" noProof="0" dirty="0">
                <a:ln w="1905"/>
                <a:solidFill>
                  <a:srgbClr val="4E67C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Центр диагностики и консультирования»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1905"/>
                <a:solidFill>
                  <a:srgbClr val="4E67C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Краснодарского края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3053" y="5223659"/>
            <a:ext cx="4896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сайт учреждения:                   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4" tooltip="Новая версия сайта"/>
              </a:rPr>
              <a:t>cdik-center.ru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адрес электронной почты:   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5"/>
              </a:rPr>
              <a:t>diagn.prof@bk.ru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контактный телефон:           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5DCEAF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 (861)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DCEAF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992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DCEAF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DCEAF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66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DCEAF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DCEAF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73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5DCEAF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236" y="3284667"/>
            <a:ext cx="3901591" cy="2933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90347" y="213164"/>
            <a:ext cx="83006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Профилактическая работа со всеми участниками образовательного процесса (первичная профилактика)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1F870431-1F4C-48BD-8961-989B21CF678E}"/>
              </a:ext>
            </a:extLst>
          </p:cNvPr>
          <p:cNvSpPr txBox="1">
            <a:spLocks/>
          </p:cNvSpPr>
          <p:nvPr/>
        </p:nvSpPr>
        <p:spPr>
          <a:xfrm>
            <a:off x="511277" y="1120877"/>
            <a:ext cx="11411092" cy="5594555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>
            <a:defPPr>
              <a:defRPr/>
            </a:defPPr>
            <a:lvl1pPr marL="228600" lvl="0" indent="-228600" algn="l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lvl="1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28600" algn="just">
              <a:lnSpc>
                <a:spcPct val="134000"/>
              </a:lnSpc>
              <a:spcBef>
                <a:spcPts val="0"/>
              </a:spcBef>
            </a:pPr>
            <a:r>
              <a:rPr lang="ru-RU" sz="16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 профилактика суицидального поведения проводится образовательной организацией на протяжении всего учебного года, направлена на воспитание позитивно ориентированной личности, формирование культуры здорового образа жизни, ценностных ориентаций, укрепление психического здоровья несовершеннолетних, формирование у них навыков конструктивного взаимодействия с окружающими, развитие коммуникативных способностей.</a:t>
            </a:r>
          </a:p>
          <a:p>
            <a:pPr indent="228600" algn="just">
              <a:lnSpc>
                <a:spcPct val="134000"/>
              </a:lnSpc>
              <a:spcBef>
                <a:spcPts val="0"/>
              </a:spcBef>
            </a:pPr>
            <a:r>
              <a:rPr lang="ru-RU" sz="16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Профилактическая работа по предупреждению суицидального поведения в старших классах (8-11 классы) включает в себя вовлечение обучающихся в социально-значимые виды деятельности, организацию школьного самоуправления, формирование установок у обучающихся на самореализацию в социально-одобряемых сферах жизнедеятельности (культуре, спорте, искусстве, науке и др.), повышение показателей стрессоустойчивости, обучение навыкам релаксации, снятия напряжения.</a:t>
            </a:r>
          </a:p>
          <a:p>
            <a:pPr indent="228600" algn="just">
              <a:lnSpc>
                <a:spcPct val="134000"/>
              </a:lnSpc>
              <a:spcBef>
                <a:spcPts val="0"/>
              </a:spcBef>
            </a:pPr>
            <a:r>
              <a:rPr lang="ru-RU" sz="16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подготовке и проведении мероприятий с обучающимися, направленных на формирование здорового образа жизни, предотвращение вовлечения обучающихся в деструктивные сообщества, игры с суицидальным контентом, необходимо привлекать специалистов различных сфер деятельности: работников здравоохранения, сотрудников органов внутренних дел, представителей общественных организаций.</a:t>
            </a:r>
          </a:p>
          <a:p>
            <a:pPr indent="228600" algn="just">
              <a:lnSpc>
                <a:spcPct val="134000"/>
              </a:lnSpc>
              <a:spcBef>
                <a:spcPts val="0"/>
              </a:spcBef>
            </a:pPr>
            <a:r>
              <a:rPr lang="ru-RU" sz="16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работе с педагогами и родителями необходимо проводить ознакомительные мероприятия по повышению компетентности в области возможных мотивов совершения суицидов и суицидальных действий, факторов риска суицидального поведения и распознавания маркеров суицидального риска.</a:t>
            </a:r>
          </a:p>
          <a:p>
            <a:endParaRPr lang="ru-RU" sz="1600" kern="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0955" y="140015"/>
            <a:ext cx="1731414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18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95854" y="348297"/>
            <a:ext cx="84845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профилактическая работа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обучающимися, оказавшимся в зоне потенциального риска 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(вторичная профилактика)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3116" y="191713"/>
            <a:ext cx="1731414" cy="176189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68712" y="1520544"/>
            <a:ext cx="11491546" cy="4900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</a:t>
            </a:r>
            <a:r>
              <a:rPr lang="ru-RU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indent="457200" algn="just">
              <a:lnSpc>
                <a:spcPct val="114000"/>
              </a:lnSpc>
              <a:spcBef>
                <a:spcPts val="1000"/>
              </a:spcBef>
            </a:pPr>
            <a:r>
              <a:rPr lang="ru-RU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обучающимися «группы риска» с целью предупреждения возникновения суицидальных попыток и суицидов. </a:t>
            </a:r>
          </a:p>
          <a:p>
            <a:pPr lvl="0" indent="457200" algn="ctr">
              <a:lnSpc>
                <a:spcPct val="114000"/>
              </a:lnSpc>
              <a:spcBef>
                <a:spcPts val="1000"/>
              </a:spcBef>
            </a:pPr>
            <a:r>
              <a:rPr lang="ru-RU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</a:t>
            </a:r>
            <a:r>
              <a:rPr lang="ru-RU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 специалистов ОО на этапе вторичной профилактики:</a:t>
            </a:r>
            <a:endParaRPr lang="ru-RU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14000"/>
              </a:lnSpc>
              <a:spcBef>
                <a:spcPts val="1000"/>
              </a:spcBef>
              <a:buFont typeface="Arial"/>
              <a:buChar char="•"/>
            </a:pPr>
            <a:r>
              <a:rPr lang="ru-RU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Составляется список обучающихся «группы риска».</a:t>
            </a:r>
          </a:p>
          <a:p>
            <a:pPr lvl="0" indent="457200" algn="just">
              <a:lnSpc>
                <a:spcPct val="114000"/>
              </a:lnSpc>
              <a:spcBef>
                <a:spcPts val="1000"/>
              </a:spcBef>
              <a:buFont typeface="Arial"/>
              <a:buChar char="•"/>
            </a:pPr>
            <a:r>
              <a:rPr lang="ru-RU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психолого-педагогическом консилиуме разрабатывается комплексный план индивидуального психолого-педагогического сопровождения обучающихся, имеющих факторы риска суицидального поведения.</a:t>
            </a:r>
          </a:p>
          <a:p>
            <a:pPr lvl="0" indent="457200" algn="just">
              <a:lnSpc>
                <a:spcPct val="114000"/>
              </a:lnSpc>
              <a:spcBef>
                <a:spcPts val="1000"/>
              </a:spcBef>
              <a:buFont typeface="Arial"/>
              <a:buChar char="•"/>
            </a:pPr>
            <a:r>
              <a:rPr lang="ru-RU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выявления у несовершеннолетнего по результатам проведения индивидуальной диагностики выраженного уровня тревоги (депрессии), </a:t>
            </a:r>
            <a:r>
              <a:rPr lang="ru-RU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рекомендуется информировать </a:t>
            </a:r>
            <a:r>
              <a:rPr lang="ru-RU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(письменно) родителей (законных представителей) и рекомендовать обратиться к специалисту для оказания специализированной медицинской помощи обучающемуся. В ходе беседы с родителями (законными представителями) заполняется акт беседы.</a:t>
            </a:r>
          </a:p>
          <a:p>
            <a:pPr lvl="0" indent="457200" algn="just">
              <a:lnSpc>
                <a:spcPct val="114000"/>
              </a:lnSpc>
              <a:spcBef>
                <a:spcPts val="1000"/>
              </a:spcBef>
              <a:buFont typeface="Arial"/>
              <a:buChar char="•"/>
            </a:pPr>
            <a:r>
              <a:rPr lang="ru-RU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Отказ родителей (законных представителей) обучающихся «группы риска» от индивидуального психолого-педагогического сопровождения оформляется в письменном виде.</a:t>
            </a:r>
          </a:p>
        </p:txBody>
      </p:sp>
    </p:spTree>
    <p:extLst>
      <p:ext uri="{BB962C8B-B14F-4D97-AF65-F5344CB8AC3E}">
        <p14:creationId xmlns:p14="http://schemas.microsoft.com/office/powerpoint/2010/main" val="3943690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E6F08B1-DDCC-4961-B7A4-CD1298413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24232"/>
            <a:ext cx="11505020" cy="566207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9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отказа родителей (законных представителей) от помощи педагога-психолога и (или) отказа от обращения к специалистам системы здравоохранения, педагогам в соответствии с Методическими материалами по признакам девиаций, действиям специалистов системы образования в ситуациях социальных рисков и профилактике девиантного поведения обучающихся («Навигатор профилактики», памятка № 4 «Суицидальное, самоповреждающее поведение»), разработанными Московским государственным психолого-педагогическим университетом (утверждены Министерством просвещения Российской Федерации) необходимо информировать комиссию по делам несовершеннолетних и защите их прав при администрации муниципального образования об угрозе жизни и здоровью несовершеннолетнего.</a:t>
            </a:r>
          </a:p>
          <a:p>
            <a:pPr marL="0" indent="0" algn="ctr">
              <a:buNone/>
            </a:pPr>
            <a:r>
              <a:rPr lang="ru-RU" sz="19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информации указывается:</a:t>
            </a:r>
          </a:p>
          <a:p>
            <a:pPr marL="176213" indent="-176213" algn="just"/>
            <a:r>
              <a:rPr lang="ru-RU" sz="19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Какую работу с обучающимся провела образовательная организация, какая проведена диагностика с расшифровкой результатов. Высказывает ли обучающийся мысли о возможности суицидальных действий, наносит ли себе самоповреждения.</a:t>
            </a:r>
          </a:p>
          <a:p>
            <a:pPr marL="0" indent="0" algn="ctr">
              <a:buNone/>
            </a:pPr>
            <a:r>
              <a:rPr lang="ru-RU" sz="19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письму прикладываются следующие документы: </a:t>
            </a:r>
          </a:p>
          <a:p>
            <a:pPr algn="just"/>
            <a:r>
              <a:rPr lang="ru-RU" sz="19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на ребенка и на семью.</a:t>
            </a:r>
          </a:p>
          <a:p>
            <a:pPr algn="just"/>
            <a:r>
              <a:rPr lang="ru-RU" sz="19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Копии диагностических бланков, заполненные рукой ребенка.</a:t>
            </a:r>
          </a:p>
          <a:p>
            <a:pPr algn="just"/>
            <a:r>
              <a:rPr lang="ru-RU" sz="19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Акты бесед с родителями.</a:t>
            </a:r>
          </a:p>
          <a:p>
            <a:pPr algn="just"/>
            <a:r>
              <a:rPr lang="ru-RU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Отказ с подписью родителей.</a:t>
            </a:r>
          </a:p>
          <a:p>
            <a:pPr algn="just"/>
            <a:endParaRPr lang="ru-RU" sz="1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9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3793" y="130167"/>
            <a:ext cx="1731414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28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2632143-0745-F424-42D4-9B739AA58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599" y="1668640"/>
            <a:ext cx="11306907" cy="5290555"/>
          </a:xfrm>
        </p:spPr>
        <p:txBody>
          <a:bodyPr>
            <a:normAutofit/>
          </a:bodyPr>
          <a:lstStyle/>
          <a:p>
            <a:pPr marL="0" indent="360000" algn="just">
              <a:lnSpc>
                <a:spcPct val="114000"/>
              </a:lnSpc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Реализация комплексного индивидуального плана психолого-педагогического сопровождения специалистами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360000" algn="just">
              <a:lnSpc>
                <a:spcPct val="114000"/>
              </a:lnSpc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ИППС необходимо провести повторную диагностику наличия риска суицидальных действий у обучающегося. Подбор диагностических методик зависит от первоначальных причин появления суицидальных намерений и зон напряжения. Если результаты диагностики демонстрируют стабилизацию ситуации и информация о стабилизации подтверждается, вопрос о завершении работы с обучающимся можно вынести на заседание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360000" algn="just">
              <a:lnSpc>
                <a:spcPct val="114000"/>
              </a:lnSpc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отсутствия стойкой положительной динамики психоэмоционального состояния обучающегося «группы риска» родителю обучающегося повторно дается рекомендация обратиться за специализированной медицинской помощью к врачу-психиатру, психотерапевту.</a:t>
            </a:r>
          </a:p>
          <a:p>
            <a:pPr marL="0" indent="360000" algn="just">
              <a:lnSpc>
                <a:spcPct val="114000"/>
              </a:lnSpc>
            </a:pP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0362" y="165335"/>
            <a:ext cx="1731414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407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A46CBB6-462B-45C2-BAA6-40A17DDCD5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924" y="710458"/>
            <a:ext cx="11926529" cy="640080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действий специалистов системы образования сопровождения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факту суицидальной попытки (третичная профилактика)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действий специалистов на этапе третичной профилактики по факту суицидальной попытки:</a:t>
            </a:r>
            <a:endParaRPr lang="ru-RU" sz="2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34000"/>
              </a:lnSpc>
              <a:spcBef>
                <a:spcPts val="0"/>
              </a:spcBef>
            </a:pP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</a:t>
            </a:r>
            <a:r>
              <a:rPr lang="ru-RU" sz="2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обучающегося, совершившего суицидальную попытку, в «группу риска».</a:t>
            </a:r>
          </a:p>
          <a:p>
            <a:pPr indent="457200" algn="just">
              <a:lnSpc>
                <a:spcPct val="134000"/>
              </a:lnSpc>
              <a:spcBef>
                <a:spcPts val="0"/>
              </a:spcBef>
            </a:pPr>
            <a:r>
              <a:rPr lang="ru-RU" sz="2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целью оказания комплексной психолого-педагогической, социально-педагогической помощи обучающемуся специалисты образовательной организации на </a:t>
            </a:r>
            <a:r>
              <a:rPr lang="ru-RU" sz="2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разрабатывают план ИППС обучающегося, совершившего суицидальную попытку.</a:t>
            </a:r>
          </a:p>
          <a:p>
            <a:pPr indent="457200" algn="just">
              <a:lnSpc>
                <a:spcPct val="134000"/>
              </a:lnSpc>
              <a:spcBef>
                <a:spcPts val="0"/>
              </a:spcBef>
            </a:pPr>
            <a:r>
              <a:rPr lang="ru-RU" sz="2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ИППС разрабатывается на период не менее 6-ти месяцев. Наиболее опасным периодом считается 1–3 недели после попытки совершения суицида.</a:t>
            </a:r>
          </a:p>
          <a:p>
            <a:pPr indent="457200" algn="just">
              <a:lnSpc>
                <a:spcPct val="134000"/>
              </a:lnSpc>
              <a:spcBef>
                <a:spcPts val="0"/>
              </a:spcBef>
            </a:pPr>
            <a:r>
              <a:rPr lang="ru-RU" sz="2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консультаций для включенных в случай учителей, детей и родителей (по запросу). </a:t>
            </a:r>
          </a:p>
          <a:p>
            <a:pPr indent="457200" algn="just">
              <a:lnSpc>
                <a:spcPct val="134000"/>
              </a:lnSpc>
              <a:spcBef>
                <a:spcPts val="0"/>
              </a:spcBef>
            </a:pPr>
            <a:r>
              <a:rPr lang="ru-RU" sz="2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групповой работы в классе и включение в нее обучающегося с целью восстановления навыков адаптации.</a:t>
            </a:r>
          </a:p>
          <a:p>
            <a:pPr marL="0" indent="457200" algn="ctr">
              <a:lnSpc>
                <a:spcPct val="134000"/>
              </a:lnSpc>
              <a:spcBef>
                <a:spcPts val="0"/>
              </a:spcBef>
              <a:buNone/>
            </a:pPr>
            <a:r>
              <a:rPr lang="ru-RU" sz="23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</a:t>
            </a:r>
            <a:r>
              <a:rPr lang="ru-RU" sz="23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обратить внимание на три главных компонента ближайшего постсуицида: </a:t>
            </a:r>
          </a:p>
          <a:p>
            <a:pPr marL="0" indent="457200" algn="just">
              <a:lnSpc>
                <a:spcPct val="134000"/>
              </a:lnSpc>
              <a:spcBef>
                <a:spcPts val="0"/>
              </a:spcBef>
            </a:pPr>
            <a:r>
              <a:rPr lang="ru-RU" sz="23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конфликта; </a:t>
            </a:r>
          </a:p>
          <a:p>
            <a:pPr marL="0" indent="457200" algn="just">
              <a:lnSpc>
                <a:spcPct val="134000"/>
              </a:lnSpc>
              <a:spcBef>
                <a:spcPts val="0"/>
              </a:spcBef>
            </a:pPr>
            <a:r>
              <a:rPr lang="ru-RU" sz="23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степень фиксированности суицидальных тенденций; </a:t>
            </a:r>
          </a:p>
          <a:p>
            <a:pPr marL="0" indent="457200" algn="just">
              <a:lnSpc>
                <a:spcPct val="134000"/>
              </a:lnSpc>
              <a:spcBef>
                <a:spcPts val="0"/>
              </a:spcBef>
            </a:pP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к совершенной попытке. </a:t>
            </a:r>
          </a:p>
          <a:p>
            <a:pPr marL="0" indent="457200" algn="just">
              <a:lnSpc>
                <a:spcPct val="134000"/>
              </a:lnSpc>
              <a:spcBef>
                <a:spcPts val="0"/>
              </a:spcBef>
            </a:pP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высоком риске повторной суицидальной попытки образовательная организация рекомендует родителям (законным представителям) обучающегося незамедлительно обратиться за специализированной медицинской помощью.</a:t>
            </a:r>
          </a:p>
          <a:p>
            <a:pPr marL="0" indent="457200" algn="just">
              <a:lnSpc>
                <a:spcPct val="134000"/>
              </a:lnSpc>
              <a:spcBef>
                <a:spcPts val="0"/>
              </a:spcBef>
            </a:pP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1039" y="147751"/>
            <a:ext cx="1731414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4691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A7B5940-840C-49DC-A02B-4E25AAFD40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981" y="884902"/>
            <a:ext cx="11779045" cy="5973097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действий специалистов на этапе третичной профилактики по факту завершенного суицида: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педагогами </a:t>
            </a:r>
          </a:p>
          <a:p>
            <a:pPr marL="0" indent="228600" algn="just">
              <a:lnSpc>
                <a:spcPct val="134000"/>
              </a:lnSpc>
              <a:spcBef>
                <a:spcPts val="0"/>
              </a:spcBef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педагогов о факте чрезвычайного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происшествия, выработка единой версии произошедшего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целью недопущения распространения недостоверной информации (сплетни, слухи и домыслы). </a:t>
            </a:r>
          </a:p>
          <a:p>
            <a:pPr marL="0" indent="228600" algn="just">
              <a:lnSpc>
                <a:spcPct val="1340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Просвещение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 о возможных реакциях у обучающихся на кризисную ситуацию и способах психологической поддержки.</a:t>
            </a:r>
          </a:p>
          <a:p>
            <a:pPr marL="0" indent="228600" algn="just">
              <a:lnSpc>
                <a:spcPct val="1340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вопросов о сопровождении обучающихся на траурном мероприятии. </a:t>
            </a:r>
          </a:p>
          <a:p>
            <a:pPr marL="0" indent="228600" algn="just">
              <a:lnSpc>
                <a:spcPct val="1340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случае, если кто-либо из обучающихся идет на похороны, необходимо обеспечить сопровождение педагогом.</a:t>
            </a:r>
          </a:p>
          <a:p>
            <a:pPr marL="0" indent="228600" algn="just">
              <a:lnSpc>
                <a:spcPct val="1340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Недопущение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вечера памяти в честь погибшего обучающегося, так как это может увеличить рост количества самоубийств («эффекта Вертера»).</a:t>
            </a:r>
          </a:p>
          <a:p>
            <a:pPr marL="0" indent="228600" algn="just">
              <a:lnSpc>
                <a:spcPct val="1340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проведении следственных мероприятий на территории образовательной организации необходимо педагогическое сопровождение обучающихся, задействованных в этих мероприятиях.</a:t>
            </a:r>
          </a:p>
          <a:p>
            <a:pPr algn="just"/>
            <a:endParaRPr lang="ru-RU" sz="25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5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D390D70-341E-4315-96B9-28E504646FCF}"/>
              </a:ext>
            </a:extLst>
          </p:cNvPr>
          <p:cNvSpPr/>
          <p:nvPr/>
        </p:nvSpPr>
        <p:spPr>
          <a:xfrm>
            <a:off x="1553496" y="314632"/>
            <a:ext cx="9586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действий специалистов системы образования</a:t>
            </a:r>
          </a:p>
          <a:p>
            <a:pPr lvl="0"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факту завершенного суицида (третичная профилактика)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586" y="141569"/>
            <a:ext cx="1731414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2373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6AEDE64-DE17-47C4-99FC-1E5257CBFAA9}"/>
              </a:ext>
            </a:extLst>
          </p:cNvPr>
          <p:cNvSpPr/>
          <p:nvPr/>
        </p:nvSpPr>
        <p:spPr>
          <a:xfrm>
            <a:off x="416075" y="193430"/>
            <a:ext cx="11307096" cy="5900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</a:t>
            </a:r>
          </a:p>
          <a:p>
            <a:pPr algn="ctr"/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родителей (законных представителей) о факте чрезвычайного происшествия 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4000"/>
              </a:lnSpc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целью недопущения распространения недостоверной информации (сплетни, слухи и домыслы). </a:t>
            </a:r>
          </a:p>
          <a:p>
            <a:pPr indent="4572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Просвещение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(законных представителей) о возможных реакциях у детей на кризисную ситуацию и способах конструктивной поддержки. </a:t>
            </a:r>
          </a:p>
          <a:p>
            <a:pPr indent="4572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вопроса о присутствии детей на траурном мероприятии.</a:t>
            </a:r>
          </a:p>
          <a:p>
            <a:pPr indent="457200" algn="ctr">
              <a:lnSpc>
                <a:spcPct val="114000"/>
              </a:lnSpc>
            </a:pPr>
            <a:endParaRPr lang="ru-RU" sz="2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ctr">
              <a:lnSpc>
                <a:spcPct val="114000"/>
              </a:lnSpc>
            </a:pP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обучающимися (дебрифинг)</a:t>
            </a:r>
          </a:p>
          <a:p>
            <a:pPr indent="4572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обучающихся о факте чрезвычайного происшествия.</a:t>
            </a:r>
          </a:p>
          <a:p>
            <a:pPr indent="4572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присутствия обучающихся,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ранее, чем через 3 часа после их оповещения и не позднее 72 часов.</a:t>
            </a:r>
          </a:p>
          <a:p>
            <a:pPr indent="4572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дебрифинга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педагогом-психологом, обладающим навыком проведения дебрифинга (мобильным психологом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проинформировать обучающихся о том, к кому они могут обратиться за помощью (учитель, родители, психолог, социальный педагог, заместитель директора, директор).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обучающихся, выявленных в ходе проведения дебрифинга и индивидуальных бесед, в «группу риска». Составление на ППк  плана  ИППС на данных обучающихся.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2570" y="193430"/>
            <a:ext cx="1731414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5792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Normal.dotm</Template>
  <TotalTime>1776</TotalTime>
  <Words>2062</Words>
  <Application>Microsoft Office PowerPoint</Application>
  <DocSecurity>0</DocSecurity>
  <PresentationFormat>Широкоэкранный</PresentationFormat>
  <Paragraphs>260</Paragraphs>
  <Slides>26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Приложения Алгоритма  деятельности специалистов системы образования по профилактике суицидальных попыток и суицидов несовершеннолетних на территории муниципальных образований Краснодарского края</vt:lpstr>
      <vt:lpstr>Презентация PowerPoint</vt:lpstr>
      <vt:lpstr>Данные по суицидальным рискам, выявленным в сети Интернет, в Краснодарском крае </vt:lpstr>
      <vt:lpstr>о вероятных суицидальных рисках в отношении обучающихся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Колчанов Андрей Викторович</dc:creator>
  <cp:lastModifiedBy>Пользователь</cp:lastModifiedBy>
  <cp:revision>123</cp:revision>
  <cp:lastPrinted>2025-03-04T13:28:28Z</cp:lastPrinted>
  <dcterms:created xsi:type="dcterms:W3CDTF">2025-01-09T09:37:13Z</dcterms:created>
  <dcterms:modified xsi:type="dcterms:W3CDTF">2025-03-12T05:19:54Z</dcterms:modified>
</cp:coreProperties>
</file>