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65" r:id="rId2"/>
    <p:sldId id="275" r:id="rId3"/>
    <p:sldId id="276" r:id="rId4"/>
    <p:sldId id="272" r:id="rId5"/>
    <p:sldId id="274" r:id="rId6"/>
    <p:sldId id="273" r:id="rId7"/>
    <p:sldId id="271" r:id="rId8"/>
    <p:sldId id="256" r:id="rId9"/>
  </p:sldIdLst>
  <p:sldSz cx="12192000" cy="6858000"/>
  <p:notesSz cx="6808788" cy="994092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217" cy="49760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5981" y="0"/>
            <a:ext cx="2951217" cy="497603"/>
          </a:xfrm>
          <a:prstGeom prst="rect">
            <a:avLst/>
          </a:prstGeom>
        </p:spPr>
        <p:txBody>
          <a:bodyPr vert="horz" lIns="91577" tIns="45789" rIns="91577" bIns="45789" rtlCol="0"/>
          <a:lstStyle>
            <a:lvl1pPr algn="r">
              <a:defRPr sz="1200"/>
            </a:lvl1pPr>
          </a:lstStyle>
          <a:p>
            <a:fld id="{AD528D64-26A9-442F-A24E-3EF5D9FD9A0B}" type="datetimeFigureOut">
              <a:rPr lang="ru-RU" smtClean="0"/>
              <a:t>14.02.2025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4238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77" tIns="45789" rIns="91577" bIns="45789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0562" y="4783664"/>
            <a:ext cx="5447666" cy="3914050"/>
          </a:xfrm>
          <a:prstGeom prst="rect">
            <a:avLst/>
          </a:prstGeom>
        </p:spPr>
        <p:txBody>
          <a:bodyPr vert="horz" lIns="91577" tIns="45789" rIns="91577" bIns="45789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322"/>
            <a:ext cx="2951217" cy="49760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5981" y="9443322"/>
            <a:ext cx="2951217" cy="497603"/>
          </a:xfrm>
          <a:prstGeom prst="rect">
            <a:avLst/>
          </a:prstGeom>
        </p:spPr>
        <p:txBody>
          <a:bodyPr vert="horz" lIns="91577" tIns="45789" rIns="91577" bIns="45789" rtlCol="0" anchor="b"/>
          <a:lstStyle>
            <a:lvl1pPr algn="r">
              <a:defRPr sz="1200"/>
            </a:lvl1pPr>
          </a:lstStyle>
          <a:p>
            <a:fld id="{5BEFB665-12D9-425D-8BAA-2422E5F2067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9113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Group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>
            <a:spLocks noGrp="1"/>
          </p:cNvSpPr>
          <p:nvPr>
            <p:ph type="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defPPr/>
            <a:lvl1pPr lvl="0" algn="ctr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9" name="Shape 9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defPPr/>
            <a:lvl1pPr marL="0" lvl="0" indent="0" algn="ctr">
              <a:buNone/>
              <a:defRPr sz="2400"/>
            </a:lvl1pPr>
            <a:lvl2pPr marL="457200" lvl="1" indent="0" algn="ctr">
              <a:buNone/>
              <a:defRPr sz="2000"/>
            </a:lvl2pPr>
            <a:lvl3pPr marL="914400" lvl="2" indent="0" algn="ctr">
              <a:buNone/>
              <a:defRPr sz="1800"/>
            </a:lvl3pPr>
            <a:lvl4pPr marL="1371600" lvl="3" indent="0" algn="ctr">
              <a:buNone/>
              <a:defRPr sz="1600"/>
            </a:lvl4pPr>
            <a:lvl5pPr marL="1828800" lvl="4" indent="0" algn="ctr">
              <a:buNone/>
              <a:defRPr sz="1600"/>
            </a:lvl5pPr>
            <a:lvl6pPr marL="2286000" lvl="5" indent="0" algn="ctr">
              <a:buNone/>
              <a:defRPr sz="1600"/>
            </a:lvl6pPr>
            <a:lvl7pPr marL="2743200" lvl="6" indent="0" algn="ctr">
              <a:buNone/>
              <a:defRPr sz="1600"/>
            </a:lvl7pPr>
            <a:lvl8pPr marL="3200400" lvl="7" indent="0" algn="ctr">
              <a:buNone/>
              <a:defRPr sz="1600"/>
            </a:lvl8pPr>
            <a:lvl9pPr marL="3657600" lvl="8" indent="0" algn="ctr">
              <a:buNone/>
              <a:defRPr sz="1600"/>
            </a:lvl9pPr>
          </a:lstStyle>
          <a:p>
            <a:r>
              <a:t>Образец подзаголовка</a:t>
            </a:r>
          </a:p>
        </p:txBody>
      </p:sp>
      <p:sp>
        <p:nvSpPr>
          <p:cNvPr id="10" name="Shape 1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11" name="Shape 1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Title and Subtitle">
    <p:spTree>
      <p:nvGrpSpPr>
        <p:cNvPr id="1" name="Group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6000"/>
            </a:lvl1pPr>
          </a:lstStyle>
          <a:p>
            <a:r>
              <a:t>Образец заголовка</a:t>
            </a:r>
          </a:p>
        </p:txBody>
      </p:sp>
      <p:sp>
        <p:nvSpPr>
          <p:cNvPr id="15" name="Shape 15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lvl="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lvl="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lvl="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lvl="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lvl="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lvl="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lvl="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lvl="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16" name="Shape 1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17" name="Shape 1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18" name="Shape 1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Slide Title">
    <p:spTree>
      <p:nvGrpSpPr>
        <p:cNvPr id="1" name="Group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61" name="Shape 6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62" name="Shape 6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63" name="Shape 6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itle and Two Columns">
    <p:spTree>
      <p:nvGrpSpPr>
        <p:cNvPr id="1" name="Group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hape 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28" name="Shape 2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29" name="Shape 2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30" name="Shape 3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Group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2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46" name="Shape 46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47" name="Shape 47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8" name="Shape 48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7" cy="823911"/>
          </a:xfrm>
          <a:prstGeom prst="rect">
            <a:avLst/>
          </a:prstGeom>
        </p:spPr>
        <p:txBody>
          <a:bodyPr anchor="b"/>
          <a:lstStyle>
            <a:defPPr/>
            <a:lvl1pPr marL="0" lvl="0" indent="0">
              <a:buNone/>
              <a:defRPr sz="2400" b="1"/>
            </a:lvl1pPr>
            <a:lvl2pPr marL="457200" lvl="1" indent="0">
              <a:buNone/>
              <a:defRPr sz="2000" b="1"/>
            </a:lvl2pPr>
            <a:lvl3pPr marL="914400" lvl="2" indent="0">
              <a:buNone/>
              <a:defRPr sz="1800" b="1"/>
            </a:lvl3pPr>
            <a:lvl4pPr marL="1371600" lvl="3" indent="0">
              <a:buNone/>
              <a:defRPr sz="1600" b="1"/>
            </a:lvl4pPr>
            <a:lvl5pPr marL="1828800" lvl="4" indent="0">
              <a:buNone/>
              <a:defRPr sz="1600" b="1"/>
            </a:lvl5pPr>
            <a:lvl6pPr marL="2286000" lvl="5" indent="0">
              <a:buNone/>
              <a:defRPr sz="1600" b="1"/>
            </a:lvl6pPr>
            <a:lvl7pPr marL="2743200" lvl="6" indent="0">
              <a:buNone/>
              <a:defRPr sz="1600" b="1"/>
            </a:lvl7pPr>
            <a:lvl8pPr marL="3200400" lvl="7" indent="0">
              <a:buNone/>
              <a:defRPr sz="1600" b="1"/>
            </a:lvl8pPr>
            <a:lvl9pPr marL="3657600" lvl="8" indent="0">
              <a:buNone/>
              <a:defRPr sz="1600" b="1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49" name="Shape 49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7" cy="3684588"/>
          </a:xfrm>
          <a:prstGeom prst="rect">
            <a:avLst/>
          </a:prstGeom>
        </p:spPr>
        <p:txBody>
          <a:bodyPr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0" name="Shape 50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51" name="Shape 51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2" name="Shape 52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Title, Text and Object">
    <p:spTree>
      <p:nvGrpSpPr>
        <p:cNvPr id="1" name="Group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lvl="0">
              <a:defRPr sz="3200"/>
            </a:lvl1pPr>
            <a:lvl2pPr lvl="1">
              <a:defRPr sz="2800"/>
            </a:lvl2pPr>
            <a:lvl3pPr lvl="2">
              <a:defRPr sz="2400"/>
            </a:lvl3pPr>
            <a:lvl4pPr lvl="3">
              <a:defRPr sz="2000"/>
            </a:lvl4pPr>
            <a:lvl5pPr lvl="4">
              <a:defRPr sz="2000"/>
            </a:lvl5pPr>
            <a:lvl6pPr lvl="5">
              <a:defRPr sz="2000"/>
            </a:lvl6pPr>
            <a:lvl7pPr lvl="6">
              <a:defRPr sz="2000"/>
            </a:lvl7pPr>
            <a:lvl8pPr lvl="7">
              <a:defRPr sz="2000"/>
            </a:lvl8pPr>
            <a:lvl9pPr lvl="8">
              <a:defRPr sz="2000"/>
            </a:lvl9pPr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0" name="Shape 40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41" name="Shape 41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Title and Picture">
    <p:spTree>
      <p:nvGrpSpPr>
        <p:cNvPr id="1" name="Group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defPPr/>
            <a:lvl1pPr lvl="0">
              <a:defRPr sz="3200"/>
            </a:lvl1pPr>
          </a:lstStyle>
          <a:p>
            <a:r>
              <a:t>Образец заголовка</a:t>
            </a:r>
          </a:p>
        </p:txBody>
      </p:sp>
      <p:sp>
        <p:nvSpPr>
          <p:cNvPr id="21" name="Shape 21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199" cy="4873625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3200"/>
            </a:lvl1pPr>
            <a:lvl2pPr marL="457200" lvl="1" indent="0">
              <a:buNone/>
              <a:defRPr sz="2800"/>
            </a:lvl2pPr>
            <a:lvl3pPr marL="914400" lvl="2" indent="0">
              <a:buNone/>
              <a:defRPr sz="2400"/>
            </a:lvl3pPr>
            <a:lvl4pPr marL="1371600" lvl="3" indent="0">
              <a:buNone/>
              <a:defRPr sz="2000"/>
            </a:lvl4pPr>
            <a:lvl5pPr marL="1828800" lvl="4" indent="0">
              <a:buNone/>
              <a:defRPr sz="2000"/>
            </a:lvl5pPr>
            <a:lvl6pPr marL="2286000" lvl="5" indent="0">
              <a:buNone/>
              <a:defRPr sz="2000"/>
            </a:lvl6pPr>
            <a:lvl7pPr marL="2743200" lvl="6" indent="0">
              <a:buNone/>
              <a:defRPr sz="2000"/>
            </a:lvl7pPr>
            <a:lvl8pPr marL="3200400" lvl="7" indent="0">
              <a:buNone/>
              <a:defRPr sz="2000"/>
            </a:lvl8pPr>
            <a:lvl9pPr marL="3657600" lvl="8" indent="0">
              <a:buNone/>
              <a:defRPr sz="2000"/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defPPr/>
            <a:lvl1pPr marL="0" lvl="0" indent="0">
              <a:buNone/>
              <a:defRPr sz="1600"/>
            </a:lvl1pPr>
            <a:lvl2pPr marL="457200" lvl="1" indent="0">
              <a:buNone/>
              <a:defRPr sz="1400"/>
            </a:lvl2pPr>
            <a:lvl3pPr marL="914400" lvl="2" indent="0">
              <a:buNone/>
              <a:defRPr sz="1200"/>
            </a:lvl3pPr>
            <a:lvl4pPr marL="1371600" lvl="3" indent="0">
              <a:buNone/>
              <a:defRPr sz="1000"/>
            </a:lvl4pPr>
            <a:lvl5pPr marL="1828800" lvl="4" indent="0">
              <a:buNone/>
              <a:defRPr sz="1000"/>
            </a:lvl5pPr>
            <a:lvl6pPr marL="2286000" lvl="5" indent="0">
              <a:buNone/>
              <a:defRPr sz="1000"/>
            </a:lvl6pPr>
            <a:lvl7pPr marL="2743200" lvl="6" indent="0">
              <a:buNone/>
              <a:defRPr sz="1000"/>
            </a:lvl7pPr>
            <a:lvl8pPr marL="3200400" lvl="7" indent="0">
              <a:buNone/>
              <a:defRPr sz="1000"/>
            </a:lvl8pPr>
            <a:lvl9pPr marL="3657600" lvl="8" indent="0">
              <a:buNone/>
              <a:defRPr sz="1000"/>
            </a:lvl9pPr>
          </a:lstStyle>
          <a:p>
            <a:pPr lvl="0"/>
            <a:r>
              <a:t>Образец текста</a:t>
            </a:r>
          </a:p>
        </p:txBody>
      </p:sp>
      <p:sp>
        <p:nvSpPr>
          <p:cNvPr id="23" name="Shape 2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24" name="Shape 2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>
  <p:cSld name="Title and Vertical Text">
    <p:spTree>
      <p:nvGrpSpPr>
        <p:cNvPr id="1" name="Group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73" name="Shape 73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74" name="Shape 74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75" name="Shape 75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>
  <p:cSld name="Vertical Title and Text">
    <p:spTree>
      <p:nvGrpSpPr>
        <p:cNvPr id="1" name="Group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>
            <a:spLocks noGrp="1"/>
          </p:cNvSpPr>
          <p:nvPr>
            <p:ph type="title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r>
              <a:t>Образец заголовка</a:t>
            </a:r>
          </a:p>
        </p:txBody>
      </p: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>
            <a:defPPr/>
            <a:lvl1pPr lvl="0"/>
          </a:lstStyle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56" name="Shape 56"/>
          <p:cNvSpPr txBox="1">
            <a:spLocks noGrp="1"/>
          </p:cNvSpPr>
          <p:nvPr>
            <p:ph type="dt" idx="10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09.01.2025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prstGeom prst="rect">
            <a:avLst/>
          </a:prstGeom>
        </p:spPr>
        <p:txBody>
          <a:bodyPr/>
          <a:lstStyle>
            <a:defPPr/>
            <a:lvl1pPr lvl="0"/>
          </a:lstStyle>
          <a:p>
            <a:r>
              <a:t>‹#›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1"/>
          <a:stretch/>
        </a:blipFill>
        <a:effectLst/>
      </p:bgPr>
    </p:bg>
    <p:spTree>
      <p:nvGrpSpPr>
        <p:cNvPr id="1" name="Group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2"/>
          </a:xfrm>
          <a:prstGeom prst="rect">
            <a:avLst/>
          </a:prstGeom>
        </p:spPr>
        <p:txBody>
          <a:bodyPr vert="horz" lIns="91440" tIns="45720" rIns="91440" bIns="45720" anchor="ctr">
            <a:normAutofit/>
          </a:bodyPr>
          <a:lstStyle/>
          <a:p>
            <a:r>
              <a:t>Образец заголовка</a:t>
            </a:r>
          </a:p>
        </p:txBody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>
            <a:normAutofit/>
          </a:bodyPr>
          <a:lstStyle/>
          <a:p>
            <a:pPr lvl="0"/>
            <a:r>
              <a:t>Образец текста</a:t>
            </a:r>
          </a:p>
          <a:p>
            <a:pPr lvl="1"/>
            <a:r>
              <a:t>Второй уровень</a:t>
            </a:r>
          </a:p>
          <a:p>
            <a:pPr lvl="2"/>
            <a:r>
              <a:t>Третий уровень</a:t>
            </a:r>
          </a:p>
          <a:p>
            <a:pPr lvl="3"/>
            <a:r>
              <a:t>Четвертый уровень</a:t>
            </a:r>
          </a:p>
          <a:p>
            <a:pPr lvl="4"/>
            <a:r>
              <a:t>Пятый уровень</a:t>
            </a:r>
          </a:p>
        </p:txBody>
      </p:sp>
      <p:sp>
        <p:nvSpPr>
          <p:cNvPr id="4" name="Shape 4"/>
          <p:cNvSpPr txBox="1">
            <a:spLocks noGrp="1"/>
          </p:cNvSpPr>
          <p:nvPr>
            <p:ph type="dt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l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09.01.2025</a:t>
            </a:r>
          </a:p>
        </p:txBody>
      </p:sp>
      <p:sp>
        <p:nvSpPr>
          <p:cNvPr id="5" name="Shape 5"/>
          <p:cNvSpPr txBox="1">
            <a:spLocks noGrp="1"/>
          </p:cNvSpPr>
          <p:nvPr>
            <p:ph type="ft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ct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sldNum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defPPr/>
            <a:lvl1pPr marL="0" lvl="0" indent="0" algn="r"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lvl="1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l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t>‹#›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  <p:sldLayoutId id="2147483653" r:id="rId4"/>
    <p:sldLayoutId id="2147483655" r:id="rId5"/>
    <p:sldLayoutId id="2147483656" r:id="rId6"/>
    <p:sldLayoutId id="2147483657" r:id="rId7"/>
    <p:sldLayoutId id="2147483658" r:id="rId8"/>
    <p:sldLayoutId id="2147483659" r:id="rId9"/>
  </p:sldLayoutIdLst>
  <p:txStyles>
    <p:titleStyle>
      <a:defPPr/>
      <a:lvl1pPr lvl="0" algn="l">
        <a:lnSpc>
          <a:spcPct val="90000"/>
        </a:lnSpc>
        <a:buNone/>
        <a:defRPr sz="44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defPPr/>
      <a:lvl1pPr marL="228600" lvl="0" indent="-228600" algn="l">
        <a:lnSpc>
          <a:spcPct val="90000"/>
        </a:lnSpc>
        <a:spcBef>
          <a:spcPts val="1000"/>
        </a:spcBef>
        <a:buFont typeface="Arial"/>
        <a:buChar char="•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685800" lvl="1" indent="-228600" algn="l">
        <a:lnSpc>
          <a:spcPct val="90000"/>
        </a:lnSpc>
        <a:spcBef>
          <a:spcPts val="500"/>
        </a:spcBef>
        <a:buFont typeface="Arial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>
        <a:lnSpc>
          <a:spcPct val="90000"/>
        </a:lnSpc>
        <a:spcBef>
          <a:spcPts val="500"/>
        </a:spcBef>
        <a:buFont typeface="Arial"/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/>
      <a:lvl1pPr marL="0" lvl="0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lvl="2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lvl="3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lvl="4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lvl="5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lvl="6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lvl="7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lvl="8" indent="0" algn="l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19853" y="5520232"/>
            <a:ext cx="576113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i="1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Коровина Марина Александровна</a:t>
            </a:r>
            <a:endParaRPr lang="ru-RU" b="1" i="1" dirty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</a:endParaRPr>
          </a:p>
          <a:p>
            <a:pPr lvl="0"/>
            <a:r>
              <a:rPr lang="ru-RU" b="1" i="1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педагог-психолог </a:t>
            </a:r>
          </a:p>
          <a:p>
            <a:pPr lvl="0"/>
            <a:r>
              <a:rPr lang="ru-RU" b="1" i="1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ГБУ </a:t>
            </a:r>
            <a:r>
              <a:rPr lang="ru-RU" b="1" i="1" dirty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«Центр диагностики и консультирования» </a:t>
            </a:r>
            <a:r>
              <a:rPr lang="ru-RU" b="1" i="1" dirty="0" smtClean="0">
                <a:solidFill>
                  <a:srgbClr val="4F81BD">
                    <a:lumMod val="50000"/>
                  </a:srgbClr>
                </a:solidFill>
                <a:latin typeface="Times New Roman" panose="02020603050405020304" pitchFamily="18" charset="0"/>
                <a:ea typeface="Arial"/>
                <a:cs typeface="Times New Roman" panose="02020603050405020304" pitchFamily="18" charset="0"/>
              </a:rPr>
              <a:t>КК</a:t>
            </a:r>
            <a:endParaRPr lang="ru-RU" b="1" i="1" dirty="0">
              <a:solidFill>
                <a:srgbClr val="4F81BD">
                  <a:lumMod val="50000"/>
                </a:srgbClr>
              </a:solidFill>
              <a:latin typeface="Times New Roman" panose="02020603050405020304" pitchFamily="18" charset="0"/>
              <a:ea typeface="Arial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75713" y="339244"/>
            <a:ext cx="81640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</a:t>
            </a:r>
            <a:r>
              <a:rPr kumimoji="0" lang="ru-RU" sz="1600" b="1" i="0" u="none" strike="noStrike" kern="1200" cap="none" spc="0" normalizeH="0" baseline="0" noProof="0" dirty="0" smtClean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</a:t>
            </a:r>
            <a:r>
              <a:rPr kumimoji="0" lang="ru-RU" sz="1600" b="1" i="0" u="none" strike="noStrike" kern="1200" cap="none" spc="0" normalizeH="0" baseline="0" noProof="0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психолого-педагогическую                         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600" b="1" i="0" u="none" strike="noStrike" kern="1200" cap="none" spc="0" normalizeH="0" baseline="0" noProof="0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  и медико-социальную </a:t>
            </a:r>
            <a:r>
              <a:rPr kumimoji="0" lang="ru-RU" sz="1600" b="1" i="0" u="none" strike="noStrike" kern="1200" cap="none" spc="0" normalizeH="0" baseline="0" noProof="0" dirty="0" smtClean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помощь</a:t>
            </a:r>
            <a:r>
              <a:rPr kumimoji="0" lang="en-US" sz="1600" b="1" i="0" u="none" strike="noStrike" kern="1200" cap="none" spc="0" normalizeH="0" baseline="0" noProof="0" dirty="0" smtClean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1600" b="1" i="0" u="none" strike="noStrike" kern="1200" cap="none" spc="0" normalizeH="0" baseline="0" noProof="0" dirty="0" smtClean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kumimoji="0" lang="ru-RU" sz="1600" b="1" i="0" u="none" strike="noStrike" kern="1200" cap="none" spc="0" normalizeH="0" baseline="0" noProof="0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диагностики и консультирования» </a:t>
            </a:r>
            <a:r>
              <a:rPr kumimoji="0" lang="ru-RU" sz="1600" b="1" i="0" u="none" strike="noStrike" kern="1200" cap="none" spc="0" normalizeH="0" baseline="0" noProof="0" dirty="0" smtClean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Краснодарского </a:t>
            </a:r>
            <a:r>
              <a:rPr kumimoji="0" lang="ru-RU" sz="1600" b="1" i="0" u="none" strike="noStrike" kern="1200" cap="none" spc="0" normalizeH="0" baseline="0" noProof="0" dirty="0">
                <a:ln w="1905"/>
                <a:solidFill>
                  <a:srgbClr val="4E67C8">
                    <a:lumMod val="50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края</a:t>
            </a:r>
            <a:endParaRPr kumimoji="0" lang="ru-RU" sz="16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8538" y="164029"/>
            <a:ext cx="1733462" cy="17609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905607" y="1791707"/>
            <a:ext cx="1055076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ru-RU" sz="3600" b="1" dirty="0">
                <a:ln w="1905"/>
                <a:solidFill>
                  <a:schemeClr val="accent1">
                    <a:lumMod val="50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Эффективные модели и практики воспитательной и профилактической работы, направленной на профилактику и предупреждение деструктивного, в том числе общественно опасного поведения подростков</a:t>
            </a:r>
            <a:endParaRPr kumimoji="0" lang="ru-RU" sz="36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02228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8538" y="164029"/>
            <a:ext cx="1733462" cy="1760906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461845" y="543537"/>
            <a:ext cx="7121770" cy="747346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 algn="l">
              <a:lnSpc>
                <a:spcPct val="90000"/>
              </a:lnSpc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Мониторинг безопасности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образовательной среды</a:t>
            </a:r>
            <a:endParaRPr lang="ru-RU" sz="2600" b="1" kern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80492" y="1924935"/>
            <a:ext cx="7420708" cy="3995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социально-психологическое тестирование 7-11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сентябрь-октябрь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адаптация 1, 5, 10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(октябрь-ноябрь)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психологический климат в коллективе 1-11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(ноябрь-декабрь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социометрия (5-6 недель после образования группы)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уровень тревожности 9,11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(январь-февраль)</a:t>
            </a:r>
          </a:p>
          <a:p>
            <a:pPr marL="285750" indent="-285750" algn="just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психоэмоциональное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состояние 5-11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(сентябрь-май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/>
            <a:r>
              <a:rPr lang="ru-RU" sz="16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Письмо министерства образования, науки и молодежной политики Краснодарского края от 10.10.2023 № 47-01-13-19685/23</a:t>
            </a:r>
          </a:p>
          <a:p>
            <a:pPr algn="just"/>
            <a:r>
              <a:rPr lang="ru-RU" sz="1600" i="1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Письмо ГБОУ ИРО Краснодарского края от 16.10.2023 № 01-20/4822 (уточненные методические рекомендации</a:t>
            </a:r>
            <a:r>
              <a:rPr lang="ru-RU" sz="1600" i="1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чек-лист </a:t>
            </a:r>
            <a:r>
              <a:rPr lang="ru-RU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(еженедельно)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>
              <a:lnSpc>
                <a:spcPct val="114000"/>
              </a:lnSpc>
              <a:spcBef>
                <a:spcPts val="600"/>
              </a:spcBef>
            </a:pP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Picture 2" descr="человечки для презентации на прозрачном фоне проблема решена: 1 тыс  изображений найдено в Яндекс Картинках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8014" y="1924935"/>
            <a:ext cx="3772478" cy="3772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046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8538" y="164029"/>
            <a:ext cx="1733462" cy="1760906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505808" y="317180"/>
            <a:ext cx="7614139" cy="865798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 algn="l">
              <a:lnSpc>
                <a:spcPct val="90000"/>
              </a:lnSpc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Профилактика девиантного поведения обучающихся в образовательных организациях</a:t>
            </a:r>
            <a:endParaRPr lang="ru-RU" sz="2600" b="1" kern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125916" y="1712159"/>
            <a:ext cx="5556738" cy="41896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Вектор индивидуального скрининга проявлений девиантного поведения обучающихся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Вектор массового скрининга проявлений девиантного поведения обучающихся: СПТ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Алгоритм организации ППС обучающихся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по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результатам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скрининговых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исследований 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Комплекс мероприятий, направленный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на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профилактику девиантного поведения обучающихся: групповая работа 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Комплекс мероприятий, направленный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                            на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предупреждение и коррекцию девиантного поведения обучающихся: индивидуальная работа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2161" y="1489281"/>
            <a:ext cx="3525717" cy="4610553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92817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8538" y="164029"/>
            <a:ext cx="1733462" cy="1760906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444261" y="312371"/>
            <a:ext cx="7121770" cy="865798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 algn="l">
              <a:lnSpc>
                <a:spcPct val="90000"/>
              </a:lnSpc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Эффективные модели и практики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воспитательной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работы</a:t>
            </a:r>
            <a:endParaRPr lang="ru-RU" sz="2600" b="1" kern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521570" y="1728860"/>
            <a:ext cx="5609492" cy="22179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Детские и молодежные общественные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организации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Социальная адаптация и воспитание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обучающихся с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ограниченными возможностями здоровья (ОВЗ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Профориентация и трудовое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Добровольчество, самоуправление, социальное проектирование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детское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наставничество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181" y="1312364"/>
            <a:ext cx="4663811" cy="276379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9" name="Прямоугольник 8"/>
          <p:cNvSpPr/>
          <p:nvPr/>
        </p:nvSpPr>
        <p:spPr>
          <a:xfrm>
            <a:off x="570542" y="4205548"/>
            <a:ext cx="11820158" cy="1979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ценностей здорового образа жизни (ЗОЖ) и безопасного поведения</a:t>
            </a:r>
          </a:p>
          <a:p>
            <a:pPr marL="285750" indent="-285750" algn="just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Духовно-нравственное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гражданско-патриотическое воспитание 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Правовое воспитание и формирование законопослушного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</a:p>
          <a:p>
            <a:pPr marL="285750" indent="-285750" algn="just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Эстетическое воспитание и культурное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</a:t>
            </a:r>
          </a:p>
          <a:p>
            <a:pPr marL="285750" indent="-285750" algn="just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Экологическое воспитание и туризм</a:t>
            </a:r>
          </a:p>
        </p:txBody>
      </p:sp>
    </p:spTree>
    <p:extLst>
      <p:ext uri="{BB962C8B-B14F-4D97-AF65-F5344CB8AC3E}">
        <p14:creationId xmlns:p14="http://schemas.microsoft.com/office/powerpoint/2010/main" val="1808729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8538" y="164029"/>
            <a:ext cx="1733462" cy="1760906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444261" y="312371"/>
            <a:ext cx="7121770" cy="865798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 algn="l">
              <a:lnSpc>
                <a:spcPct val="90000"/>
              </a:lnSpc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Эффективные модели и практики профилактической работы</a:t>
            </a:r>
            <a:endParaRPr lang="ru-RU" sz="2600" b="1" kern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16061" y="1373859"/>
            <a:ext cx="6594231" cy="26875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Информационная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безопасность и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медиаграмотность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с родителями 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семьей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Профилактика девиантного и деструктивного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Профилактика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аддиктивного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Профилактика суицидального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поведения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Безопасность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образовательной среды. Профилактика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буллинга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Работа службы медиации (примирения)</a:t>
            </a:r>
            <a:endParaRPr lang="ru-RU" dirty="0" smtClean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1842" y="3832853"/>
            <a:ext cx="11820158" cy="27469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 algn="just">
              <a:lnSpc>
                <a:spcPct val="114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подростками, состоящими на профилактическом учете, вступившими в конфликт с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законом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Профилактика экстремизма и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терроризма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Работа с обучающимися группы социального риска,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находящимися в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трудной жизненной ситуации (ТЖС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Профилактика </a:t>
            </a:r>
            <a:r>
              <a:rPr lang="ru-RU" dirty="0" err="1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дезадаптации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развитие личностных качеств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ценностных 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ориентиров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17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Повышение профессиональной компетентности педагогов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наставничество </a:t>
            </a:r>
            <a:r>
              <a:rPr lang="ru-RU" sz="1700" dirty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профилактика эмоционального </a:t>
            </a:r>
            <a:r>
              <a:rPr lang="ru-RU" sz="170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выгорания</a:t>
            </a:r>
          </a:p>
          <a:p>
            <a:pPr marL="285750" lvl="0" indent="-285750" algn="just">
              <a:lnSpc>
                <a:spcPct val="114000"/>
              </a:lnSpc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гендерной идентичности и половое воспитание (в </a:t>
            </a:r>
            <a:r>
              <a:rPr lang="ru-RU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т.ч</a:t>
            </a:r>
            <a:r>
              <a:rPr lang="ru-RU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ВИЧ/СПИД)</a:t>
            </a:r>
            <a:endParaRPr lang="ru-RU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7258" y="1335757"/>
            <a:ext cx="4663811" cy="276379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583501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8538" y="164029"/>
            <a:ext cx="1733462" cy="1760906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444260" y="250824"/>
            <a:ext cx="7121770" cy="865798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 algn="l">
              <a:lnSpc>
                <a:spcPct val="90000"/>
              </a:lnSpc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Эффективные модели и </a:t>
            </a:r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практики </a:t>
            </a:r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воспитательной и профилактической работы Краснодарский край</a:t>
            </a:r>
            <a:endParaRPr lang="ru-RU" sz="2600" b="1" kern="0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9968" y="1391584"/>
            <a:ext cx="4730621" cy="26506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73260" y="1391584"/>
            <a:ext cx="4730621" cy="2650649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9967" y="4116470"/>
            <a:ext cx="4730621" cy="2650650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73260" y="4116470"/>
            <a:ext cx="4730621" cy="265065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932933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58538" y="164029"/>
            <a:ext cx="1733462" cy="1760906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2006174" y="459379"/>
            <a:ext cx="8036169" cy="786667"/>
          </a:xfrm>
          <a:prstGeom prst="rect">
            <a:avLst/>
          </a:prstGeom>
        </p:spPr>
        <p:txBody>
          <a:bodyPr>
            <a:noAutofit/>
          </a:bodyPr>
          <a:lstStyle>
            <a:defPPr/>
            <a:lvl1pPr lvl="0" algn="l">
              <a:lnSpc>
                <a:spcPct val="90000"/>
              </a:lnSpc>
              <a:buNone/>
              <a:defRPr sz="44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Методические рекомендации по профилактике интернет-рисков и угроз жизни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5674" y="1718384"/>
            <a:ext cx="3192621" cy="4544403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0540" y="1709000"/>
            <a:ext cx="3199214" cy="455378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427949" y="1709000"/>
            <a:ext cx="3192621" cy="455869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46101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/>
        </a:blipFill>
        <a:effectLst/>
      </p:bgPr>
    </p:bg>
    <p:spTree>
      <p:nvGrpSpPr>
        <p:cNvPr id="1" name="Group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08892" y="875574"/>
            <a:ext cx="1979575" cy="1655122"/>
          </a:xfrm>
          <a:prstGeom prst="ellipse">
            <a:avLst/>
          </a:prstGeom>
          <a:ln w="63500" cap="rnd">
            <a:noFill/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2892669" y="1051420"/>
            <a:ext cx="76502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1200" cap="none" spc="0" normalizeH="0" baseline="0" noProof="0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Государственное бюджетное учреждение, </a:t>
            </a:r>
            <a:r>
              <a:rPr kumimoji="0" lang="ru-RU" sz="2000" b="1" i="0" u="none" strike="noStrike" kern="1200" cap="none" spc="0" normalizeH="0" baseline="0" noProof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осуществляющее психолого-педагогическую и </a:t>
            </a:r>
            <a:r>
              <a:rPr kumimoji="0" lang="ru-RU" sz="2000" b="1" i="0" u="none" strike="noStrike" kern="1200" cap="none" spc="0" normalizeH="0" baseline="0" noProof="0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медико-социальную </a:t>
            </a:r>
            <a:r>
              <a:rPr kumimoji="0" lang="ru-RU" sz="2000" b="1" i="0" u="none" strike="noStrike" kern="1200" cap="none" spc="0" normalizeH="0" baseline="0" noProof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помощь</a:t>
            </a:r>
            <a:r>
              <a:rPr kumimoji="0" lang="en-US" sz="2000" b="1" i="0" u="none" strike="noStrike" kern="1200" cap="none" spc="0" normalizeH="0" baseline="0" noProof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ru-RU" sz="2000" b="1" i="0" u="none" strike="noStrike" kern="1200" cap="none" spc="0" normalizeH="0" baseline="0" noProof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kumimoji="0" lang="ru-RU" sz="2000" b="1" i="0" u="none" strike="noStrike" kern="1200" cap="none" spc="0" normalizeH="0" baseline="0" noProof="0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Центр диагностики и консультирования» </a:t>
            </a:r>
            <a:r>
              <a:rPr kumimoji="0" lang="ru-RU" sz="2000" b="1" i="0" u="none" strike="noStrike" kern="1200" cap="none" spc="0" normalizeH="0" baseline="0" noProof="0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Краснодарского </a:t>
            </a:r>
            <a:r>
              <a:rPr kumimoji="0" lang="ru-RU" sz="2000" b="1" i="0" u="none" strike="noStrike" kern="1200" cap="none" spc="0" normalizeH="0" baseline="0" noProof="0" dirty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края</a:t>
            </a:r>
            <a:endParaRPr kumimoji="0" lang="ru-RU" sz="2000" b="1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7539" y="3735330"/>
            <a:ext cx="3299900" cy="2480889"/>
          </a:xfrm>
          <a:prstGeom prst="rect">
            <a:avLst/>
          </a:prstGeom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4153194" y="3814938"/>
            <a:ext cx="4920027" cy="1715602"/>
          </a:xfrm>
          <a:prstGeom prst="rect">
            <a:avLst/>
          </a:prstGeom>
        </p:spPr>
        <p:txBody>
          <a:bodyPr vert="horz" lIns="91440" tIns="45720" rIns="91440" bIns="45720">
            <a:noAutofit/>
          </a:bodyPr>
          <a:lstStyle>
            <a:defPPr>
              <a:defRPr/>
            </a:defPPr>
            <a:lvl1pPr marL="0" lvl="0" indent="0" algn="ctr">
              <a:lnSpc>
                <a:spcPct val="90000"/>
              </a:lnSpc>
              <a:spcBef>
                <a:spcPts val="1000"/>
              </a:spcBef>
              <a:buFont typeface="Arial"/>
              <a:buNone/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lvl="1" indent="0" algn="ctr">
              <a:lnSpc>
                <a:spcPct val="90000"/>
              </a:lnSpc>
              <a:spcBef>
                <a:spcPts val="500"/>
              </a:spcBef>
              <a:buFont typeface="Arial"/>
              <a:buNone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lvl="2" indent="0" algn="ctr">
              <a:lnSpc>
                <a:spcPct val="90000"/>
              </a:lnSpc>
              <a:spcBef>
                <a:spcPts val="500"/>
              </a:spcBef>
              <a:buFont typeface="Arial"/>
              <a:buNone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lvl="3" indent="0" algn="ctr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lvl="4" indent="0" algn="ctr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lvl="5" indent="0" algn="ctr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lvl="6" indent="0" algn="ctr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lvl="7" indent="0" algn="ctr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lvl="8" indent="0" algn="ctr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>
              <a:spcAft>
                <a:spcPts val="1000"/>
              </a:spcAft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Краснодар, ул. Линейная, 57</a:t>
            </a:r>
          </a:p>
          <a:p>
            <a:pPr>
              <a:spcAft>
                <a:spcPts val="1000"/>
              </a:spcAft>
            </a:pPr>
            <a:r>
              <a:rPr lang="ru-RU" b="1" kern="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тел. 8 (861) 992-66-73</a:t>
            </a:r>
          </a:p>
          <a:p>
            <a:pPr>
              <a:spcAft>
                <a:spcPts val="1000"/>
              </a:spcAft>
            </a:pPr>
            <a:r>
              <a:rPr lang="ru-RU" b="1" kern="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http://cdik-center.ru/  </a:t>
            </a:r>
          </a:p>
          <a:p>
            <a:pPr>
              <a:spcAft>
                <a:spcPts val="1000"/>
              </a:spcAft>
            </a:pPr>
            <a:r>
              <a:rPr lang="ru-RU" b="1" kern="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эл. почта: </a:t>
            </a:r>
            <a:r>
              <a:rPr lang="ru-RU" b="1" kern="0" dirty="0" err="1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diagn</a:t>
            </a:r>
            <a:r>
              <a:rPr lang="ru-RU" b="1" kern="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b="1" kern="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prof</a:t>
            </a:r>
            <a:r>
              <a:rPr lang="ru-RU" b="1" kern="0" dirty="0" smtClean="0">
                <a:solidFill>
                  <a:schemeClr val="accent5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@bk.ru</a:t>
            </a:r>
            <a:endParaRPr lang="ru-RU" b="1" kern="0" dirty="0">
              <a:solidFill>
                <a:schemeClr val="accent5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 rotWithShape="1">
          <a:blip r:embed="rId5"/>
          <a:srcRect l="62794" t="24056" r="17253" b="41223"/>
          <a:stretch/>
        </p:blipFill>
        <p:spPr bwMode="auto">
          <a:xfrm>
            <a:off x="9398977" y="3814938"/>
            <a:ext cx="2437714" cy="215411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</a:gradFill>
      </a:fillStyleLst>
      <a:lnStyleLst>
        <a:ln w="635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19050">
          <a:solidFill>
            <a:schemeClr val="phClr"/>
          </a:solidFill>
          <a:prstDash val="solid"/>
        </a:ln>
      </a:lnStyleLst>
      <a:effectStyleLst>
        <a:effectStyle>
          <a:effectLst>
            <a:outerShdw>
              <a:srgbClr val="000000">
                <a:alpha val="38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  <a:effectStyle>
          <a:effectLst>
            <a:outerShdw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Normal.dotm</Template>
  <TotalTime>1231</TotalTime>
  <Words>426</Words>
  <Application>Microsoft Office PowerPoint</Application>
  <DocSecurity>0</DocSecurity>
  <PresentationFormat>Широкоэкранный</PresentationFormat>
  <Paragraphs>53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Колчанов Андрей Викторович</dc:creator>
  <cp:lastModifiedBy>Пользователь</cp:lastModifiedBy>
  <cp:revision>88</cp:revision>
  <cp:lastPrinted>2025-01-30T09:41:47Z</cp:lastPrinted>
  <dcterms:created xsi:type="dcterms:W3CDTF">2025-01-09T09:37:13Z</dcterms:created>
  <dcterms:modified xsi:type="dcterms:W3CDTF">2025-02-14T11:47:19Z</dcterms:modified>
</cp:coreProperties>
</file>