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70" r:id="rId11"/>
    <p:sldId id="268" r:id="rId12"/>
    <p:sldId id="265" r:id="rId13"/>
    <p:sldId id="269" r:id="rId14"/>
    <p:sldId id="266" r:id="rId15"/>
    <p:sldId id="264" r:id="rId16"/>
    <p:sldId id="267" r:id="rId17"/>
  </p:sldIdLst>
  <p:sldSz cx="14630400" cy="8229600"/>
  <p:notesSz cx="8229600" cy="14630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756" y="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7C0290-F57D-416F-8ED8-9E7E35EAEABC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20A39A-89DD-4617-B0B8-47E40E84D769}">
      <dgm:prSet phldrT="[Текст]" custT="1"/>
      <dgm:spPr/>
      <dgm:t>
        <a:bodyPr/>
        <a:lstStyle/>
        <a:p>
          <a:r>
            <a:rPr lang="ru-RU" sz="3600" b="1" dirty="0" smtClean="0"/>
            <a:t>Шаг</a:t>
          </a:r>
          <a:r>
            <a:rPr lang="ru-RU" sz="4700" dirty="0" smtClean="0"/>
            <a:t> </a:t>
          </a:r>
          <a:r>
            <a:rPr lang="ru-RU" sz="3600" b="1" dirty="0" smtClean="0"/>
            <a:t>1 </a:t>
          </a:r>
          <a:endParaRPr lang="ru-RU" sz="3600" b="1" dirty="0"/>
        </a:p>
      </dgm:t>
    </dgm:pt>
    <dgm:pt modelId="{1020F8E3-CF28-4B26-B95D-55CF17B88701}" type="parTrans" cxnId="{CFD3AF06-7B38-4FD1-8910-4F60BB0E7ACC}">
      <dgm:prSet/>
      <dgm:spPr/>
      <dgm:t>
        <a:bodyPr/>
        <a:lstStyle/>
        <a:p>
          <a:endParaRPr lang="ru-RU"/>
        </a:p>
      </dgm:t>
    </dgm:pt>
    <dgm:pt modelId="{C00C8FC7-70D5-45E2-BC3A-5332C06AEB11}" type="sibTrans" cxnId="{CFD3AF06-7B38-4FD1-8910-4F60BB0E7ACC}">
      <dgm:prSet/>
      <dgm:spPr/>
      <dgm:t>
        <a:bodyPr/>
        <a:lstStyle/>
        <a:p>
          <a:endParaRPr lang="ru-RU"/>
        </a:p>
      </dgm:t>
    </dgm:pt>
    <dgm:pt modelId="{C38BAC11-1B06-45CF-8932-A25EAB853DB0}">
      <dgm:prSet phldrT="[Текст]" custT="1"/>
      <dgm:spPr/>
      <dgm:t>
        <a:bodyPr/>
        <a:lstStyle/>
        <a:p>
          <a:r>
            <a:rPr lang="ru-RU" sz="2400" dirty="0" smtClean="0"/>
            <a:t>Выявить негативную ситуацию, обрисовать её, выплеснуть мысли и чувства.</a:t>
          </a:r>
          <a:endParaRPr lang="ru-RU" sz="2400" dirty="0"/>
        </a:p>
      </dgm:t>
    </dgm:pt>
    <dgm:pt modelId="{3398C6CA-8CB7-4D70-B4B3-869D1CF0D3A6}" type="parTrans" cxnId="{7F29EF89-C74C-4DFE-AFE3-CDA0AE49C1DE}">
      <dgm:prSet/>
      <dgm:spPr/>
      <dgm:t>
        <a:bodyPr/>
        <a:lstStyle/>
        <a:p>
          <a:endParaRPr lang="ru-RU"/>
        </a:p>
      </dgm:t>
    </dgm:pt>
    <dgm:pt modelId="{BB627F6E-5297-4D1C-BC4C-10BEB3291FD0}" type="sibTrans" cxnId="{7F29EF89-C74C-4DFE-AFE3-CDA0AE49C1DE}">
      <dgm:prSet/>
      <dgm:spPr/>
      <dgm:t>
        <a:bodyPr/>
        <a:lstStyle/>
        <a:p>
          <a:endParaRPr lang="ru-RU"/>
        </a:p>
      </dgm:t>
    </dgm:pt>
    <dgm:pt modelId="{F15F61E7-72B3-42D4-8540-DC3FB41D142F}">
      <dgm:prSet phldrT="[Текст]" custT="1"/>
      <dgm:spPr/>
      <dgm:t>
        <a:bodyPr/>
        <a:lstStyle/>
        <a:p>
          <a:r>
            <a:rPr lang="ru-RU" sz="3600" b="1" dirty="0" smtClean="0"/>
            <a:t>Шаг 2</a:t>
          </a:r>
          <a:endParaRPr lang="ru-RU" sz="4700" dirty="0"/>
        </a:p>
      </dgm:t>
    </dgm:pt>
    <dgm:pt modelId="{4F98236B-5427-4F12-A933-EBB370F38B72}" type="parTrans" cxnId="{BFE3FBF5-D174-4F28-9CEC-C22B5F84DB4F}">
      <dgm:prSet/>
      <dgm:spPr/>
      <dgm:t>
        <a:bodyPr/>
        <a:lstStyle/>
        <a:p>
          <a:endParaRPr lang="ru-RU"/>
        </a:p>
      </dgm:t>
    </dgm:pt>
    <dgm:pt modelId="{B0A554B8-0B06-4DE9-B161-76C03D767930}" type="sibTrans" cxnId="{BFE3FBF5-D174-4F28-9CEC-C22B5F84DB4F}">
      <dgm:prSet/>
      <dgm:spPr/>
      <dgm:t>
        <a:bodyPr/>
        <a:lstStyle/>
        <a:p>
          <a:endParaRPr lang="ru-RU"/>
        </a:p>
      </dgm:t>
    </dgm:pt>
    <dgm:pt modelId="{14BFBF4E-840F-46BD-BF7C-376712D9ADEC}">
      <dgm:prSet phldrT="[Текст]" custT="1"/>
      <dgm:spPr/>
      <dgm:t>
        <a:bodyPr/>
        <a:lstStyle/>
        <a:p>
          <a:pPr algn="r"/>
          <a:r>
            <a:rPr lang="ru-RU" sz="2400" dirty="0" smtClean="0"/>
            <a:t>Найти одну автоматическую мысль, которая наиболее тревожит ребёнка  - мысль «</a:t>
          </a:r>
          <a:r>
            <a:rPr lang="ru-RU" sz="2400" dirty="0" err="1" smtClean="0"/>
            <a:t>повторяшку</a:t>
          </a:r>
          <a:r>
            <a:rPr lang="ru-RU" sz="2400" dirty="0" smtClean="0"/>
            <a:t>» </a:t>
          </a:r>
          <a:endParaRPr lang="ru-RU" sz="2400" dirty="0"/>
        </a:p>
      </dgm:t>
    </dgm:pt>
    <dgm:pt modelId="{10E002DD-9388-44CC-A4DD-34538A74EED4}" type="parTrans" cxnId="{A7CC630A-FEED-4D9A-A922-4E140619E0D7}">
      <dgm:prSet/>
      <dgm:spPr/>
      <dgm:t>
        <a:bodyPr/>
        <a:lstStyle/>
        <a:p>
          <a:endParaRPr lang="ru-RU"/>
        </a:p>
      </dgm:t>
    </dgm:pt>
    <dgm:pt modelId="{0951CA64-882D-4482-897E-DF1FFAD929FA}" type="sibTrans" cxnId="{A7CC630A-FEED-4D9A-A922-4E140619E0D7}">
      <dgm:prSet/>
      <dgm:spPr/>
      <dgm:t>
        <a:bodyPr/>
        <a:lstStyle/>
        <a:p>
          <a:endParaRPr lang="ru-RU"/>
        </a:p>
      </dgm:t>
    </dgm:pt>
    <dgm:pt modelId="{602202C0-8EC6-4DBD-A971-B9C9977E4C3F}">
      <dgm:prSet phldrT="[Текст]" custT="1"/>
      <dgm:spPr/>
      <dgm:t>
        <a:bodyPr/>
        <a:lstStyle/>
        <a:p>
          <a:r>
            <a:rPr lang="ru-RU" sz="3600" b="1" dirty="0" smtClean="0"/>
            <a:t>Шаг 3</a:t>
          </a:r>
          <a:endParaRPr lang="ru-RU" sz="3600" dirty="0"/>
        </a:p>
      </dgm:t>
    </dgm:pt>
    <dgm:pt modelId="{87EB79EC-134F-4F1D-AF2F-031DBFF059C3}" type="parTrans" cxnId="{64A7B013-D109-48E2-B4F5-9E5E2A48DC07}">
      <dgm:prSet/>
      <dgm:spPr/>
      <dgm:t>
        <a:bodyPr/>
        <a:lstStyle/>
        <a:p>
          <a:endParaRPr lang="ru-RU"/>
        </a:p>
      </dgm:t>
    </dgm:pt>
    <dgm:pt modelId="{1614073E-D020-48E4-AF03-1277019B2F53}" type="sibTrans" cxnId="{64A7B013-D109-48E2-B4F5-9E5E2A48DC07}">
      <dgm:prSet/>
      <dgm:spPr/>
      <dgm:t>
        <a:bodyPr/>
        <a:lstStyle/>
        <a:p>
          <a:endParaRPr lang="ru-RU"/>
        </a:p>
      </dgm:t>
    </dgm:pt>
    <dgm:pt modelId="{95FE089A-25D0-4C66-825C-C621DC7E7953}">
      <dgm:prSet phldrT="[Текст]" custT="1"/>
      <dgm:spPr/>
      <dgm:t>
        <a:bodyPr/>
        <a:lstStyle/>
        <a:p>
          <a:pPr algn="r"/>
          <a:r>
            <a:rPr lang="ru-RU" sz="2400" dirty="0" smtClean="0"/>
            <a:t>Бросить вызов негативной мысли – что говорит о том, что эта мысль – не абсолютная правда? </a:t>
          </a:r>
          <a:endParaRPr lang="ru-RU" sz="2400" dirty="0"/>
        </a:p>
      </dgm:t>
    </dgm:pt>
    <dgm:pt modelId="{0EF407E9-3A84-4357-8433-E4D5A0CCE5EC}" type="parTrans" cxnId="{751B21B4-B156-4903-B78D-0DE544882E21}">
      <dgm:prSet/>
      <dgm:spPr/>
      <dgm:t>
        <a:bodyPr/>
        <a:lstStyle/>
        <a:p>
          <a:endParaRPr lang="ru-RU"/>
        </a:p>
      </dgm:t>
    </dgm:pt>
    <dgm:pt modelId="{AF25FEC3-F38C-486E-8F40-EB8CA4F24B71}" type="sibTrans" cxnId="{751B21B4-B156-4903-B78D-0DE544882E21}">
      <dgm:prSet/>
      <dgm:spPr/>
      <dgm:t>
        <a:bodyPr/>
        <a:lstStyle/>
        <a:p>
          <a:endParaRPr lang="ru-RU"/>
        </a:p>
      </dgm:t>
    </dgm:pt>
    <dgm:pt modelId="{53E65246-3548-42C3-B407-6D3F65C81DB4}">
      <dgm:prSet phldrT="[Текст]" custT="1"/>
      <dgm:spPr/>
      <dgm:t>
        <a:bodyPr/>
        <a:lstStyle/>
        <a:p>
          <a:r>
            <a:rPr lang="ru-RU" sz="3600" b="1" dirty="0" smtClean="0"/>
            <a:t>Шаг 4</a:t>
          </a:r>
          <a:endParaRPr lang="ru-RU" sz="3600" b="1" dirty="0"/>
        </a:p>
      </dgm:t>
    </dgm:pt>
    <dgm:pt modelId="{529363F0-E863-4518-B322-4D179F4520D7}" type="parTrans" cxnId="{DA47366E-007F-46AC-808C-0F4EB63A8D0C}">
      <dgm:prSet/>
      <dgm:spPr/>
      <dgm:t>
        <a:bodyPr/>
        <a:lstStyle/>
        <a:p>
          <a:endParaRPr lang="ru-RU"/>
        </a:p>
      </dgm:t>
    </dgm:pt>
    <dgm:pt modelId="{88B1D6BF-0385-483F-AA81-7A08B319F28E}" type="sibTrans" cxnId="{DA47366E-007F-46AC-808C-0F4EB63A8D0C}">
      <dgm:prSet/>
      <dgm:spPr/>
      <dgm:t>
        <a:bodyPr/>
        <a:lstStyle/>
        <a:p>
          <a:endParaRPr lang="ru-RU"/>
        </a:p>
      </dgm:t>
    </dgm:pt>
    <dgm:pt modelId="{1EAD0318-1E72-467B-A267-F3B6CE03B22F}">
      <dgm:prSet phldrT="[Текст]" custT="1"/>
      <dgm:spPr/>
      <dgm:t>
        <a:bodyPr/>
        <a:lstStyle/>
        <a:p>
          <a:r>
            <a:rPr lang="ru-RU" sz="2400" dirty="0" smtClean="0"/>
            <a:t>Придумать альтернативный ответ на злую мысль «</a:t>
          </a:r>
          <a:r>
            <a:rPr lang="ru-RU" sz="2400" dirty="0" err="1" smtClean="0"/>
            <a:t>повторяшку</a:t>
          </a:r>
          <a:r>
            <a:rPr lang="ru-RU" sz="2400" dirty="0" smtClean="0"/>
            <a:t>»</a:t>
          </a:r>
          <a:endParaRPr lang="ru-RU" sz="2400" dirty="0"/>
        </a:p>
      </dgm:t>
    </dgm:pt>
    <dgm:pt modelId="{A4EF138D-DF21-4CE7-A01C-A015AB734596}" type="parTrans" cxnId="{9AD2E7A5-D737-4CCD-BA30-971DA0341348}">
      <dgm:prSet/>
      <dgm:spPr/>
      <dgm:t>
        <a:bodyPr/>
        <a:lstStyle/>
        <a:p>
          <a:endParaRPr lang="ru-RU"/>
        </a:p>
      </dgm:t>
    </dgm:pt>
    <dgm:pt modelId="{A2F1092E-90B7-4A27-88A7-B59A03FDCC69}" type="sibTrans" cxnId="{9AD2E7A5-D737-4CCD-BA30-971DA0341348}">
      <dgm:prSet/>
      <dgm:spPr/>
      <dgm:t>
        <a:bodyPr/>
        <a:lstStyle/>
        <a:p>
          <a:endParaRPr lang="ru-RU"/>
        </a:p>
      </dgm:t>
    </dgm:pt>
    <dgm:pt modelId="{EF1FDB3D-E37C-472A-BE80-B028E7746D3D}" type="pres">
      <dgm:prSet presAssocID="{357C0290-F57D-416F-8ED8-9E7E35EAEAB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71CBA5-A847-4207-9796-AEBD6FD2C716}" type="pres">
      <dgm:prSet presAssocID="{357C0290-F57D-416F-8ED8-9E7E35EAEABC}" presName="children" presStyleCnt="0"/>
      <dgm:spPr/>
    </dgm:pt>
    <dgm:pt modelId="{ECB93261-1FC0-407B-B902-B6AE70FB5102}" type="pres">
      <dgm:prSet presAssocID="{357C0290-F57D-416F-8ED8-9E7E35EAEABC}" presName="child1group" presStyleCnt="0"/>
      <dgm:spPr/>
    </dgm:pt>
    <dgm:pt modelId="{12437A06-FC06-4025-8148-6AFAEEB20CC6}" type="pres">
      <dgm:prSet presAssocID="{357C0290-F57D-416F-8ED8-9E7E35EAEABC}" presName="child1" presStyleLbl="bgAcc1" presStyleIdx="0" presStyleCnt="4" custScaleX="174629" custScaleY="116288" custLinFactNeighborX="-39284" custLinFactNeighborY="44886"/>
      <dgm:spPr/>
      <dgm:t>
        <a:bodyPr/>
        <a:lstStyle/>
        <a:p>
          <a:endParaRPr lang="ru-RU"/>
        </a:p>
      </dgm:t>
    </dgm:pt>
    <dgm:pt modelId="{4CD1FD4F-CF9C-40DA-947E-A33BD2A9565B}" type="pres">
      <dgm:prSet presAssocID="{357C0290-F57D-416F-8ED8-9E7E35EAEAB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2B71C-80D2-493C-9B51-36A38F2C90DB}" type="pres">
      <dgm:prSet presAssocID="{357C0290-F57D-416F-8ED8-9E7E35EAEABC}" presName="child2group" presStyleCnt="0"/>
      <dgm:spPr/>
    </dgm:pt>
    <dgm:pt modelId="{324215A7-E988-4B58-8535-8D27D5B5466E}" type="pres">
      <dgm:prSet presAssocID="{357C0290-F57D-416F-8ED8-9E7E35EAEABC}" presName="child2" presStyleLbl="bgAcc1" presStyleIdx="1" presStyleCnt="4" custScaleX="168106" custScaleY="120031" custLinFactNeighborX="33701" custLinFactNeighborY="43268"/>
      <dgm:spPr/>
      <dgm:t>
        <a:bodyPr/>
        <a:lstStyle/>
        <a:p>
          <a:endParaRPr lang="ru-RU"/>
        </a:p>
      </dgm:t>
    </dgm:pt>
    <dgm:pt modelId="{FA5ADDC1-DC97-4008-A42A-D6FB9C635C2D}" type="pres">
      <dgm:prSet presAssocID="{357C0290-F57D-416F-8ED8-9E7E35EAEAB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B73CCA-0089-464B-9153-EDCD7BA4D6EB}" type="pres">
      <dgm:prSet presAssocID="{357C0290-F57D-416F-8ED8-9E7E35EAEABC}" presName="child3group" presStyleCnt="0"/>
      <dgm:spPr/>
    </dgm:pt>
    <dgm:pt modelId="{EC6459CB-0849-48D7-9227-5B3D0F7B083E}" type="pres">
      <dgm:prSet presAssocID="{357C0290-F57D-416F-8ED8-9E7E35EAEABC}" presName="child3" presStyleLbl="bgAcc1" presStyleIdx="2" presStyleCnt="4" custScaleX="191423" custScaleY="130577" custLinFactNeighborX="24379" custLinFactNeighborY="-29770"/>
      <dgm:spPr/>
      <dgm:t>
        <a:bodyPr/>
        <a:lstStyle/>
        <a:p>
          <a:endParaRPr lang="ru-RU"/>
        </a:p>
      </dgm:t>
    </dgm:pt>
    <dgm:pt modelId="{E4705AF7-586D-4865-A995-65DE8908DD0D}" type="pres">
      <dgm:prSet presAssocID="{357C0290-F57D-416F-8ED8-9E7E35EAEAB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333AC2-4425-499A-A0DD-5D8B3895E7A2}" type="pres">
      <dgm:prSet presAssocID="{357C0290-F57D-416F-8ED8-9E7E35EAEABC}" presName="child4group" presStyleCnt="0"/>
      <dgm:spPr/>
    </dgm:pt>
    <dgm:pt modelId="{166B1C04-5F8E-4921-8096-189982F6254C}" type="pres">
      <dgm:prSet presAssocID="{357C0290-F57D-416F-8ED8-9E7E35EAEABC}" presName="child4" presStyleLbl="bgAcc1" presStyleIdx="3" presStyleCnt="4" custScaleX="186507" custScaleY="125547" custLinFactNeighborX="-33345" custLinFactNeighborY="-33860"/>
      <dgm:spPr/>
      <dgm:t>
        <a:bodyPr/>
        <a:lstStyle/>
        <a:p>
          <a:endParaRPr lang="ru-RU"/>
        </a:p>
      </dgm:t>
    </dgm:pt>
    <dgm:pt modelId="{DC5B652A-458F-4FA7-A278-53F1B7784176}" type="pres">
      <dgm:prSet presAssocID="{357C0290-F57D-416F-8ED8-9E7E35EAEAB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06472-DC2B-48C7-A31B-26C1F88D4028}" type="pres">
      <dgm:prSet presAssocID="{357C0290-F57D-416F-8ED8-9E7E35EAEABC}" presName="childPlaceholder" presStyleCnt="0"/>
      <dgm:spPr/>
    </dgm:pt>
    <dgm:pt modelId="{4970FAE3-A8A5-4F50-8F77-CEBCC382314A}" type="pres">
      <dgm:prSet presAssocID="{357C0290-F57D-416F-8ED8-9E7E35EAEABC}" presName="circle" presStyleCnt="0"/>
      <dgm:spPr/>
    </dgm:pt>
    <dgm:pt modelId="{AACECEA6-4444-4F3D-A3B0-410EE03FEEAD}" type="pres">
      <dgm:prSet presAssocID="{357C0290-F57D-416F-8ED8-9E7E35EAEAB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56504-27E3-4A3B-9438-BF7EF2990A51}" type="pres">
      <dgm:prSet presAssocID="{357C0290-F57D-416F-8ED8-9E7E35EAEAB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C17FE-7B7D-4184-B68B-2D80C6646DC1}" type="pres">
      <dgm:prSet presAssocID="{357C0290-F57D-416F-8ED8-9E7E35EAEAB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794CA-D186-45BC-81ED-E4A774AF682E}" type="pres">
      <dgm:prSet presAssocID="{357C0290-F57D-416F-8ED8-9E7E35EAEAB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810708-D3D1-48A3-A6BE-A8DBB53E62B0}" type="pres">
      <dgm:prSet presAssocID="{357C0290-F57D-416F-8ED8-9E7E35EAEABC}" presName="quadrantPlaceholder" presStyleCnt="0"/>
      <dgm:spPr/>
    </dgm:pt>
    <dgm:pt modelId="{EFFFD60F-2B6F-49DD-BD63-DAA081A23C33}" type="pres">
      <dgm:prSet presAssocID="{357C0290-F57D-416F-8ED8-9E7E35EAEABC}" presName="center1" presStyleLbl="fgShp" presStyleIdx="0" presStyleCnt="2"/>
      <dgm:spPr/>
    </dgm:pt>
    <dgm:pt modelId="{35030472-3876-4ECB-B6E0-43EED88F0273}" type="pres">
      <dgm:prSet presAssocID="{357C0290-F57D-416F-8ED8-9E7E35EAEABC}" presName="center2" presStyleLbl="fgShp" presStyleIdx="1" presStyleCnt="2"/>
      <dgm:spPr/>
    </dgm:pt>
  </dgm:ptLst>
  <dgm:cxnLst>
    <dgm:cxn modelId="{A01E493A-BBB1-49A7-B699-86EDAEF26194}" type="presOf" srcId="{1EAD0318-1E72-467B-A267-F3B6CE03B22F}" destId="{DC5B652A-458F-4FA7-A278-53F1B7784176}" srcOrd="1" destOrd="0" presId="urn:microsoft.com/office/officeart/2005/8/layout/cycle4"/>
    <dgm:cxn modelId="{CFD3AF06-7B38-4FD1-8910-4F60BB0E7ACC}" srcId="{357C0290-F57D-416F-8ED8-9E7E35EAEABC}" destId="{4520A39A-89DD-4617-B0B8-47E40E84D769}" srcOrd="0" destOrd="0" parTransId="{1020F8E3-CF28-4B26-B95D-55CF17B88701}" sibTransId="{C00C8FC7-70D5-45E2-BC3A-5332C06AEB11}"/>
    <dgm:cxn modelId="{BFE3FBF5-D174-4F28-9CEC-C22B5F84DB4F}" srcId="{357C0290-F57D-416F-8ED8-9E7E35EAEABC}" destId="{F15F61E7-72B3-42D4-8540-DC3FB41D142F}" srcOrd="1" destOrd="0" parTransId="{4F98236B-5427-4F12-A933-EBB370F38B72}" sibTransId="{B0A554B8-0B06-4DE9-B161-76C03D767930}"/>
    <dgm:cxn modelId="{670256C6-84B5-44B3-8361-5930814469C9}" type="presOf" srcId="{14BFBF4E-840F-46BD-BF7C-376712D9ADEC}" destId="{FA5ADDC1-DC97-4008-A42A-D6FB9C635C2D}" srcOrd="1" destOrd="0" presId="urn:microsoft.com/office/officeart/2005/8/layout/cycle4"/>
    <dgm:cxn modelId="{A7CC630A-FEED-4D9A-A922-4E140619E0D7}" srcId="{F15F61E7-72B3-42D4-8540-DC3FB41D142F}" destId="{14BFBF4E-840F-46BD-BF7C-376712D9ADEC}" srcOrd="0" destOrd="0" parTransId="{10E002DD-9388-44CC-A4DD-34538A74EED4}" sibTransId="{0951CA64-882D-4482-897E-DF1FFAD929FA}"/>
    <dgm:cxn modelId="{7F29EF89-C74C-4DFE-AFE3-CDA0AE49C1DE}" srcId="{4520A39A-89DD-4617-B0B8-47E40E84D769}" destId="{C38BAC11-1B06-45CF-8932-A25EAB853DB0}" srcOrd="0" destOrd="0" parTransId="{3398C6CA-8CB7-4D70-B4B3-869D1CF0D3A6}" sibTransId="{BB627F6E-5297-4D1C-BC4C-10BEB3291FD0}"/>
    <dgm:cxn modelId="{99022696-8532-4A92-9C0E-580CD55D7DEC}" type="presOf" srcId="{95FE089A-25D0-4C66-825C-C621DC7E7953}" destId="{EC6459CB-0849-48D7-9227-5B3D0F7B083E}" srcOrd="0" destOrd="0" presId="urn:microsoft.com/office/officeart/2005/8/layout/cycle4"/>
    <dgm:cxn modelId="{B1D0D276-B7EA-4F5C-B865-1129EE5AFE6A}" type="presOf" srcId="{357C0290-F57D-416F-8ED8-9E7E35EAEABC}" destId="{EF1FDB3D-E37C-472A-BE80-B028E7746D3D}" srcOrd="0" destOrd="0" presId="urn:microsoft.com/office/officeart/2005/8/layout/cycle4"/>
    <dgm:cxn modelId="{751B21B4-B156-4903-B78D-0DE544882E21}" srcId="{602202C0-8EC6-4DBD-A971-B9C9977E4C3F}" destId="{95FE089A-25D0-4C66-825C-C621DC7E7953}" srcOrd="0" destOrd="0" parTransId="{0EF407E9-3A84-4357-8433-E4D5A0CCE5EC}" sibTransId="{AF25FEC3-F38C-486E-8F40-EB8CA4F24B71}"/>
    <dgm:cxn modelId="{95B9AF36-72ED-4BEF-AAF3-EC52991A259A}" type="presOf" srcId="{95FE089A-25D0-4C66-825C-C621DC7E7953}" destId="{E4705AF7-586D-4865-A995-65DE8908DD0D}" srcOrd="1" destOrd="0" presId="urn:microsoft.com/office/officeart/2005/8/layout/cycle4"/>
    <dgm:cxn modelId="{4EF32893-CFE3-46B9-85E7-8765EAF7CF0D}" type="presOf" srcId="{602202C0-8EC6-4DBD-A971-B9C9977E4C3F}" destId="{5AEC17FE-7B7D-4184-B68B-2D80C6646DC1}" srcOrd="0" destOrd="0" presId="urn:microsoft.com/office/officeart/2005/8/layout/cycle4"/>
    <dgm:cxn modelId="{8170BF6D-0FC6-403A-B3F7-6513F83EAC78}" type="presOf" srcId="{F15F61E7-72B3-42D4-8540-DC3FB41D142F}" destId="{B7D56504-27E3-4A3B-9438-BF7EF2990A51}" srcOrd="0" destOrd="0" presId="urn:microsoft.com/office/officeart/2005/8/layout/cycle4"/>
    <dgm:cxn modelId="{DA47366E-007F-46AC-808C-0F4EB63A8D0C}" srcId="{357C0290-F57D-416F-8ED8-9E7E35EAEABC}" destId="{53E65246-3548-42C3-B407-6D3F65C81DB4}" srcOrd="3" destOrd="0" parTransId="{529363F0-E863-4518-B322-4D179F4520D7}" sibTransId="{88B1D6BF-0385-483F-AA81-7A08B319F28E}"/>
    <dgm:cxn modelId="{B9CA345E-78A1-4858-9064-F519952741BD}" type="presOf" srcId="{C38BAC11-1B06-45CF-8932-A25EAB853DB0}" destId="{4CD1FD4F-CF9C-40DA-947E-A33BD2A9565B}" srcOrd="1" destOrd="0" presId="urn:microsoft.com/office/officeart/2005/8/layout/cycle4"/>
    <dgm:cxn modelId="{64A7B013-D109-48E2-B4F5-9E5E2A48DC07}" srcId="{357C0290-F57D-416F-8ED8-9E7E35EAEABC}" destId="{602202C0-8EC6-4DBD-A971-B9C9977E4C3F}" srcOrd="2" destOrd="0" parTransId="{87EB79EC-134F-4F1D-AF2F-031DBFF059C3}" sibTransId="{1614073E-D020-48E4-AF03-1277019B2F53}"/>
    <dgm:cxn modelId="{4897BFC9-6C68-4305-9D54-8CBD2D99390E}" type="presOf" srcId="{53E65246-3548-42C3-B407-6D3F65C81DB4}" destId="{FC9794CA-D186-45BC-81ED-E4A774AF682E}" srcOrd="0" destOrd="0" presId="urn:microsoft.com/office/officeart/2005/8/layout/cycle4"/>
    <dgm:cxn modelId="{7D274744-89A3-40A2-A692-F90D86A17EB1}" type="presOf" srcId="{1EAD0318-1E72-467B-A267-F3B6CE03B22F}" destId="{166B1C04-5F8E-4921-8096-189982F6254C}" srcOrd="0" destOrd="0" presId="urn:microsoft.com/office/officeart/2005/8/layout/cycle4"/>
    <dgm:cxn modelId="{0966AC45-FFEE-492C-9A2D-DC6903ACF0B9}" type="presOf" srcId="{4520A39A-89DD-4617-B0B8-47E40E84D769}" destId="{AACECEA6-4444-4F3D-A3B0-410EE03FEEAD}" srcOrd="0" destOrd="0" presId="urn:microsoft.com/office/officeart/2005/8/layout/cycle4"/>
    <dgm:cxn modelId="{A3F6FB5C-C726-4BDE-8420-129F566D3B27}" type="presOf" srcId="{14BFBF4E-840F-46BD-BF7C-376712D9ADEC}" destId="{324215A7-E988-4B58-8535-8D27D5B5466E}" srcOrd="0" destOrd="0" presId="urn:microsoft.com/office/officeart/2005/8/layout/cycle4"/>
    <dgm:cxn modelId="{9AD2E7A5-D737-4CCD-BA30-971DA0341348}" srcId="{53E65246-3548-42C3-B407-6D3F65C81DB4}" destId="{1EAD0318-1E72-467B-A267-F3B6CE03B22F}" srcOrd="0" destOrd="0" parTransId="{A4EF138D-DF21-4CE7-A01C-A015AB734596}" sibTransId="{A2F1092E-90B7-4A27-88A7-B59A03FDCC69}"/>
    <dgm:cxn modelId="{09ABD826-1B2C-4694-B710-55A4F5CE6EE4}" type="presOf" srcId="{C38BAC11-1B06-45CF-8932-A25EAB853DB0}" destId="{12437A06-FC06-4025-8148-6AFAEEB20CC6}" srcOrd="0" destOrd="0" presId="urn:microsoft.com/office/officeart/2005/8/layout/cycle4"/>
    <dgm:cxn modelId="{E8EFEE37-1AF5-46CD-8C49-447ECA41A467}" type="presParOf" srcId="{EF1FDB3D-E37C-472A-BE80-B028E7746D3D}" destId="{3771CBA5-A847-4207-9796-AEBD6FD2C716}" srcOrd="0" destOrd="0" presId="urn:microsoft.com/office/officeart/2005/8/layout/cycle4"/>
    <dgm:cxn modelId="{F267B7E8-BB9B-4AE9-BC9B-CE9C37D3BD05}" type="presParOf" srcId="{3771CBA5-A847-4207-9796-AEBD6FD2C716}" destId="{ECB93261-1FC0-407B-B902-B6AE70FB5102}" srcOrd="0" destOrd="0" presId="urn:microsoft.com/office/officeart/2005/8/layout/cycle4"/>
    <dgm:cxn modelId="{E380CE08-A882-46D2-A565-89FE9E8DF8C7}" type="presParOf" srcId="{ECB93261-1FC0-407B-B902-B6AE70FB5102}" destId="{12437A06-FC06-4025-8148-6AFAEEB20CC6}" srcOrd="0" destOrd="0" presId="urn:microsoft.com/office/officeart/2005/8/layout/cycle4"/>
    <dgm:cxn modelId="{D6AB47B6-0875-4BCB-A2A1-9C0FFFCFFC94}" type="presParOf" srcId="{ECB93261-1FC0-407B-B902-B6AE70FB5102}" destId="{4CD1FD4F-CF9C-40DA-947E-A33BD2A9565B}" srcOrd="1" destOrd="0" presId="urn:microsoft.com/office/officeart/2005/8/layout/cycle4"/>
    <dgm:cxn modelId="{10F20C6A-E69D-4AE5-A49F-79B493F2151E}" type="presParOf" srcId="{3771CBA5-A847-4207-9796-AEBD6FD2C716}" destId="{E7F2B71C-80D2-493C-9B51-36A38F2C90DB}" srcOrd="1" destOrd="0" presId="urn:microsoft.com/office/officeart/2005/8/layout/cycle4"/>
    <dgm:cxn modelId="{7390F40D-592B-4A80-912F-4C654E094930}" type="presParOf" srcId="{E7F2B71C-80D2-493C-9B51-36A38F2C90DB}" destId="{324215A7-E988-4B58-8535-8D27D5B5466E}" srcOrd="0" destOrd="0" presId="urn:microsoft.com/office/officeart/2005/8/layout/cycle4"/>
    <dgm:cxn modelId="{2B0CDDE1-DD92-45CE-B094-AB3E4979C974}" type="presParOf" srcId="{E7F2B71C-80D2-493C-9B51-36A38F2C90DB}" destId="{FA5ADDC1-DC97-4008-A42A-D6FB9C635C2D}" srcOrd="1" destOrd="0" presId="urn:microsoft.com/office/officeart/2005/8/layout/cycle4"/>
    <dgm:cxn modelId="{D8F35079-D097-4024-B7CA-9BB444028ACB}" type="presParOf" srcId="{3771CBA5-A847-4207-9796-AEBD6FD2C716}" destId="{EEB73CCA-0089-464B-9153-EDCD7BA4D6EB}" srcOrd="2" destOrd="0" presId="urn:microsoft.com/office/officeart/2005/8/layout/cycle4"/>
    <dgm:cxn modelId="{6E747027-6C55-4469-A0E4-8134213F639B}" type="presParOf" srcId="{EEB73CCA-0089-464B-9153-EDCD7BA4D6EB}" destId="{EC6459CB-0849-48D7-9227-5B3D0F7B083E}" srcOrd="0" destOrd="0" presId="urn:microsoft.com/office/officeart/2005/8/layout/cycle4"/>
    <dgm:cxn modelId="{17585891-B178-4C89-915C-8B4BA272A565}" type="presParOf" srcId="{EEB73CCA-0089-464B-9153-EDCD7BA4D6EB}" destId="{E4705AF7-586D-4865-A995-65DE8908DD0D}" srcOrd="1" destOrd="0" presId="urn:microsoft.com/office/officeart/2005/8/layout/cycle4"/>
    <dgm:cxn modelId="{512C1AF0-013A-4E73-B899-396029A99393}" type="presParOf" srcId="{3771CBA5-A847-4207-9796-AEBD6FD2C716}" destId="{CD333AC2-4425-499A-A0DD-5D8B3895E7A2}" srcOrd="3" destOrd="0" presId="urn:microsoft.com/office/officeart/2005/8/layout/cycle4"/>
    <dgm:cxn modelId="{DE5C21C5-12E6-454E-B12F-469137F9C4B8}" type="presParOf" srcId="{CD333AC2-4425-499A-A0DD-5D8B3895E7A2}" destId="{166B1C04-5F8E-4921-8096-189982F6254C}" srcOrd="0" destOrd="0" presId="urn:microsoft.com/office/officeart/2005/8/layout/cycle4"/>
    <dgm:cxn modelId="{C3910ECA-E8FA-4CE3-814B-73289A210743}" type="presParOf" srcId="{CD333AC2-4425-499A-A0DD-5D8B3895E7A2}" destId="{DC5B652A-458F-4FA7-A278-53F1B7784176}" srcOrd="1" destOrd="0" presId="urn:microsoft.com/office/officeart/2005/8/layout/cycle4"/>
    <dgm:cxn modelId="{1B3CDE61-F665-499B-8F6B-A8767D7A4767}" type="presParOf" srcId="{3771CBA5-A847-4207-9796-AEBD6FD2C716}" destId="{C9406472-DC2B-48C7-A31B-26C1F88D4028}" srcOrd="4" destOrd="0" presId="urn:microsoft.com/office/officeart/2005/8/layout/cycle4"/>
    <dgm:cxn modelId="{C777D76C-99C9-419A-93BB-EE7C4C2D0BD4}" type="presParOf" srcId="{EF1FDB3D-E37C-472A-BE80-B028E7746D3D}" destId="{4970FAE3-A8A5-4F50-8F77-CEBCC382314A}" srcOrd="1" destOrd="0" presId="urn:microsoft.com/office/officeart/2005/8/layout/cycle4"/>
    <dgm:cxn modelId="{11F8D23D-D772-4C83-AA81-E3C742EFF250}" type="presParOf" srcId="{4970FAE3-A8A5-4F50-8F77-CEBCC382314A}" destId="{AACECEA6-4444-4F3D-A3B0-410EE03FEEAD}" srcOrd="0" destOrd="0" presId="urn:microsoft.com/office/officeart/2005/8/layout/cycle4"/>
    <dgm:cxn modelId="{808BF99A-8732-4740-A45A-0F28618AF8A5}" type="presParOf" srcId="{4970FAE3-A8A5-4F50-8F77-CEBCC382314A}" destId="{B7D56504-27E3-4A3B-9438-BF7EF2990A51}" srcOrd="1" destOrd="0" presId="urn:microsoft.com/office/officeart/2005/8/layout/cycle4"/>
    <dgm:cxn modelId="{F691B7F5-E5D8-46B3-A2D4-3436DE44C916}" type="presParOf" srcId="{4970FAE3-A8A5-4F50-8F77-CEBCC382314A}" destId="{5AEC17FE-7B7D-4184-B68B-2D80C6646DC1}" srcOrd="2" destOrd="0" presId="urn:microsoft.com/office/officeart/2005/8/layout/cycle4"/>
    <dgm:cxn modelId="{66787BA9-6F09-483B-B0EB-8E5F50C00DD8}" type="presParOf" srcId="{4970FAE3-A8A5-4F50-8F77-CEBCC382314A}" destId="{FC9794CA-D186-45BC-81ED-E4A774AF682E}" srcOrd="3" destOrd="0" presId="urn:microsoft.com/office/officeart/2005/8/layout/cycle4"/>
    <dgm:cxn modelId="{3E188C51-CA45-4FF3-899C-C479B62F4125}" type="presParOf" srcId="{4970FAE3-A8A5-4F50-8F77-CEBCC382314A}" destId="{84810708-D3D1-48A3-A6BE-A8DBB53E62B0}" srcOrd="4" destOrd="0" presId="urn:microsoft.com/office/officeart/2005/8/layout/cycle4"/>
    <dgm:cxn modelId="{E6A49251-BB30-40EF-AC0F-AB41D7945A1C}" type="presParOf" srcId="{EF1FDB3D-E37C-472A-BE80-B028E7746D3D}" destId="{EFFFD60F-2B6F-49DD-BD63-DAA081A23C33}" srcOrd="2" destOrd="0" presId="urn:microsoft.com/office/officeart/2005/8/layout/cycle4"/>
    <dgm:cxn modelId="{01FFDEDC-33C8-49EB-B63F-2366C66A1FC5}" type="presParOf" srcId="{EF1FDB3D-E37C-472A-BE80-B028E7746D3D}" destId="{35030472-3876-4ECB-B6E0-43EED88F027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459CB-0849-48D7-9227-5B3D0F7B083E}">
      <dsp:nvSpPr>
        <dsp:cNvPr id="0" name=""/>
        <dsp:cNvSpPr/>
      </dsp:nvSpPr>
      <dsp:spPr>
        <a:xfrm>
          <a:off x="6957496" y="3427720"/>
          <a:ext cx="6097419" cy="2694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Бросить вызов негативной мысли – что говорит о том, что эта мысль – не абсолютная правда? </a:t>
          </a:r>
          <a:endParaRPr lang="ru-RU" sz="2400" kern="1200" dirty="0"/>
        </a:p>
      </dsp:txBody>
      <dsp:txXfrm>
        <a:off x="8845906" y="4160472"/>
        <a:ext cx="4149825" cy="1902337"/>
      </dsp:txXfrm>
    </dsp:sp>
    <dsp:sp modelId="{166B1C04-5F8E-4921-8096-189982F6254C}">
      <dsp:nvSpPr>
        <dsp:cNvPr id="0" name=""/>
        <dsp:cNvSpPr/>
      </dsp:nvSpPr>
      <dsp:spPr>
        <a:xfrm>
          <a:off x="14" y="3395222"/>
          <a:ext cx="5940829" cy="25904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Придумать альтернативный ответ на злую мысль «</a:t>
          </a:r>
          <a:r>
            <a:rPr lang="ru-RU" sz="2400" kern="1200" dirty="0" err="1" smtClean="0"/>
            <a:t>повторяшку</a:t>
          </a:r>
          <a:r>
            <a:rPr lang="ru-RU" sz="2400" kern="1200" dirty="0" smtClean="0"/>
            <a:t>»</a:t>
          </a:r>
          <a:endParaRPr lang="ru-RU" sz="2400" kern="1200" dirty="0"/>
        </a:p>
      </dsp:txBody>
      <dsp:txXfrm>
        <a:off x="56919" y="4099749"/>
        <a:ext cx="4044770" cy="1829054"/>
      </dsp:txXfrm>
    </dsp:sp>
    <dsp:sp modelId="{324215A7-E988-4B58-8535-8D27D5B5466E}">
      <dsp:nvSpPr>
        <dsp:cNvPr id="0" name=""/>
        <dsp:cNvSpPr/>
      </dsp:nvSpPr>
      <dsp:spPr>
        <a:xfrm>
          <a:off x="7625791" y="658918"/>
          <a:ext cx="5354700" cy="24766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Найти одну автоматическую мысль, которая наиболее тревожит ребёнка  - мысль «</a:t>
          </a:r>
          <a:r>
            <a:rPr lang="ru-RU" sz="2400" kern="1200" dirty="0" err="1" smtClean="0"/>
            <a:t>повторяшку</a:t>
          </a:r>
          <a:r>
            <a:rPr lang="ru-RU" sz="2400" kern="1200" dirty="0" smtClean="0"/>
            <a:t>» </a:t>
          </a:r>
          <a:endParaRPr lang="ru-RU" sz="2400" kern="1200" dirty="0"/>
        </a:p>
      </dsp:txBody>
      <dsp:txXfrm>
        <a:off x="9286605" y="713322"/>
        <a:ext cx="3639482" cy="1748695"/>
      </dsp:txXfrm>
    </dsp:sp>
    <dsp:sp modelId="{12437A06-FC06-4025-8148-6AFAEEB20CC6}">
      <dsp:nvSpPr>
        <dsp:cNvPr id="0" name=""/>
        <dsp:cNvSpPr/>
      </dsp:nvSpPr>
      <dsp:spPr>
        <a:xfrm>
          <a:off x="14" y="730919"/>
          <a:ext cx="5562478" cy="239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Выявить негативную ситуацию, обрисовать её, выплеснуть мысли и чувства.</a:t>
          </a:r>
          <a:endParaRPr lang="ru-RU" sz="2400" kern="1200" dirty="0"/>
        </a:p>
      </dsp:txBody>
      <dsp:txXfrm>
        <a:off x="52722" y="783627"/>
        <a:ext cx="3788318" cy="1694163"/>
      </dsp:txXfrm>
    </dsp:sp>
    <dsp:sp modelId="{AACECEA6-4444-4F3D-A3B0-410EE03FEEAD}">
      <dsp:nvSpPr>
        <dsp:cNvPr id="0" name=""/>
        <dsp:cNvSpPr/>
      </dsp:nvSpPr>
      <dsp:spPr>
        <a:xfrm>
          <a:off x="3813799" y="394736"/>
          <a:ext cx="2791983" cy="279198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Шаг</a:t>
          </a:r>
          <a:r>
            <a:rPr lang="ru-RU" sz="4700" kern="1200" dirty="0" smtClean="0"/>
            <a:t> </a:t>
          </a:r>
          <a:r>
            <a:rPr lang="ru-RU" sz="3600" b="1" kern="1200" dirty="0" smtClean="0"/>
            <a:t>1 </a:t>
          </a:r>
          <a:endParaRPr lang="ru-RU" sz="3600" b="1" kern="1200" dirty="0"/>
        </a:p>
      </dsp:txBody>
      <dsp:txXfrm>
        <a:off x="4631552" y="1212489"/>
        <a:ext cx="1974230" cy="1974230"/>
      </dsp:txXfrm>
    </dsp:sp>
    <dsp:sp modelId="{B7D56504-27E3-4A3B-9438-BF7EF2990A51}">
      <dsp:nvSpPr>
        <dsp:cNvPr id="0" name=""/>
        <dsp:cNvSpPr/>
      </dsp:nvSpPr>
      <dsp:spPr>
        <a:xfrm rot="5400000">
          <a:off x="6734742" y="394736"/>
          <a:ext cx="2791983" cy="279198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Шаг 2</a:t>
          </a:r>
          <a:endParaRPr lang="ru-RU" sz="4700" kern="1200" dirty="0"/>
        </a:p>
      </dsp:txBody>
      <dsp:txXfrm rot="-5400000">
        <a:off x="6734742" y="1212489"/>
        <a:ext cx="1974230" cy="1974230"/>
      </dsp:txXfrm>
    </dsp:sp>
    <dsp:sp modelId="{5AEC17FE-7B7D-4184-B68B-2D80C6646DC1}">
      <dsp:nvSpPr>
        <dsp:cNvPr id="0" name=""/>
        <dsp:cNvSpPr/>
      </dsp:nvSpPr>
      <dsp:spPr>
        <a:xfrm rot="10800000">
          <a:off x="6734742" y="3315679"/>
          <a:ext cx="2791983" cy="279198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Шаг 3</a:t>
          </a:r>
          <a:endParaRPr lang="ru-RU" sz="3600" kern="1200" dirty="0"/>
        </a:p>
      </dsp:txBody>
      <dsp:txXfrm rot="10800000">
        <a:off x="6734742" y="3315679"/>
        <a:ext cx="1974230" cy="1974230"/>
      </dsp:txXfrm>
    </dsp:sp>
    <dsp:sp modelId="{FC9794CA-D186-45BC-81ED-E4A774AF682E}">
      <dsp:nvSpPr>
        <dsp:cNvPr id="0" name=""/>
        <dsp:cNvSpPr/>
      </dsp:nvSpPr>
      <dsp:spPr>
        <a:xfrm rot="16200000">
          <a:off x="3813799" y="3315679"/>
          <a:ext cx="2791983" cy="279198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Шаг 4</a:t>
          </a:r>
          <a:endParaRPr lang="ru-RU" sz="3600" b="1" kern="1200" dirty="0"/>
        </a:p>
      </dsp:txBody>
      <dsp:txXfrm rot="5400000">
        <a:off x="4631552" y="3315679"/>
        <a:ext cx="1974230" cy="1974230"/>
      </dsp:txXfrm>
    </dsp:sp>
    <dsp:sp modelId="{EFFFD60F-2B6F-49DD-BD63-DAA081A23C33}">
      <dsp:nvSpPr>
        <dsp:cNvPr id="0" name=""/>
        <dsp:cNvSpPr/>
      </dsp:nvSpPr>
      <dsp:spPr>
        <a:xfrm>
          <a:off x="6188275" y="2670880"/>
          <a:ext cx="963975" cy="838239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030472-3876-4ECB-B6E0-43EED88F0273}">
      <dsp:nvSpPr>
        <dsp:cNvPr id="0" name=""/>
        <dsp:cNvSpPr/>
      </dsp:nvSpPr>
      <dsp:spPr>
        <a:xfrm rot="10800000">
          <a:off x="6188275" y="2993280"/>
          <a:ext cx="963975" cy="838239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6/23/2025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70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92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9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4F0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A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89" y="2902982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«Методы </a:t>
            </a:r>
            <a:r>
              <a:rPr lang="ru-RU" sz="4000" b="1" dirty="0">
                <a:solidFill>
                  <a:srgbClr val="002060"/>
                </a:solidFill>
                <a:latin typeface="Bookman Old Style" pitchFamily="18" charset="0"/>
              </a:rPr>
              <a:t>подготовки детей с СДВГ к обучению в </a:t>
            </a:r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школе»</a:t>
            </a:r>
            <a:endParaRPr lang="ru-RU" sz="4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2139736" y="5744528"/>
            <a:ext cx="1406842" cy="347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ru-RU" sz="1950" b="1" dirty="0" smtClean="0">
                <a:latin typeface="Bookman Old Style" pitchFamily="18" charset="0"/>
                <a:ea typeface="Open Sans Bold" pitchFamily="34" charset="-122"/>
                <a:cs typeface="Open Sans Bold" pitchFamily="34" charset="-120"/>
              </a:rPr>
              <a:t>Подготовила</a:t>
            </a:r>
            <a:r>
              <a:rPr lang="ru-RU" sz="1950" dirty="0" smtClean="0">
                <a:latin typeface="Bookman Old Style" pitchFamily="18" charset="0"/>
                <a:ea typeface="Open Sans Bold" pitchFamily="34" charset="-122"/>
                <a:cs typeface="Open Sans Bold" pitchFamily="34" charset="-120"/>
              </a:rPr>
              <a:t>: педагог-психолог МДОБУ № 7</a:t>
            </a:r>
            <a:endParaRPr lang="ru-RU" sz="1950" dirty="0">
              <a:latin typeface="Bookman Old Style" pitchFamily="18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r">
              <a:lnSpc>
                <a:spcPts val="2700"/>
              </a:lnSpc>
              <a:buNone/>
            </a:pPr>
            <a:r>
              <a:rPr lang="ru-RU" sz="1950" dirty="0" smtClean="0">
                <a:latin typeface="Bookman Old Style" pitchFamily="18" charset="0"/>
                <a:ea typeface="Open Sans Bold" pitchFamily="34" charset="-122"/>
              </a:rPr>
              <a:t>Железнова Марина Владимировна</a:t>
            </a:r>
            <a:endParaRPr lang="en-US" sz="1950" dirty="0">
              <a:latin typeface="Bookman Old Style" pitchFamily="18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6280189" y="658416"/>
            <a:ext cx="7947779" cy="936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ru-RU" sz="1950" b="1" dirty="0" smtClean="0">
                <a:latin typeface="Bookman Old Style" pitchFamily="18" charset="0"/>
                <a:ea typeface="Open Sans Bold" pitchFamily="34" charset="-122"/>
                <a:cs typeface="Open Sans Bold" pitchFamily="34" charset="-120"/>
              </a:rPr>
              <a:t>Муниципальное дошкольное образовательное бюджетное</a:t>
            </a:r>
          </a:p>
          <a:p>
            <a:pPr marL="0" indent="0" algn="ctr">
              <a:lnSpc>
                <a:spcPts val="2700"/>
              </a:lnSpc>
              <a:buNone/>
            </a:pPr>
            <a:r>
              <a:rPr lang="ru-RU" sz="1950" b="1" dirty="0" smtClean="0">
                <a:latin typeface="Bookman Old Style" pitchFamily="18" charset="0"/>
                <a:ea typeface="Open Sans Bold" pitchFamily="34" charset="-122"/>
                <a:cs typeface="Open Sans Bold" pitchFamily="34" charset="-120"/>
              </a:rPr>
              <a:t> учреждение детский сад № 7 «Ласточка» </a:t>
            </a:r>
          </a:p>
          <a:p>
            <a:pPr marL="0" indent="0" algn="ctr">
              <a:lnSpc>
                <a:spcPts val="2700"/>
              </a:lnSpc>
              <a:buNone/>
            </a:pPr>
            <a:r>
              <a:rPr lang="ru-RU" sz="1950" b="1" dirty="0" smtClean="0">
                <a:latin typeface="Bookman Old Style" pitchFamily="18" charset="0"/>
                <a:ea typeface="Open Sans Bold" pitchFamily="34" charset="-122"/>
                <a:cs typeface="Open Sans Bold" pitchFamily="34" charset="-120"/>
              </a:rPr>
              <a:t>станицы Прочноокопской муниципального образования</a:t>
            </a:r>
          </a:p>
          <a:p>
            <a:pPr marL="0" indent="0" algn="ctr">
              <a:lnSpc>
                <a:spcPts val="2700"/>
              </a:lnSpc>
              <a:buNone/>
            </a:pPr>
            <a:r>
              <a:rPr lang="ru-RU" sz="1950" b="1" dirty="0" smtClean="0">
                <a:latin typeface="Bookman Old Style" pitchFamily="18" charset="0"/>
                <a:ea typeface="Open Sans Bold" pitchFamily="34" charset="-122"/>
                <a:cs typeface="Open Sans Bold" pitchFamily="34" charset="-120"/>
              </a:rPr>
              <a:t>Новокубанский район</a:t>
            </a:r>
            <a:endParaRPr lang="ru-RU" sz="1950" dirty="0">
              <a:latin typeface="Bookman Old Style" pitchFamily="18" charset="0"/>
              <a:ea typeface="Open Sans Bold" pitchFamily="34" charset="-122"/>
              <a:cs typeface="Open Sans Bold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3426" y="226368"/>
            <a:ext cx="13158788" cy="1149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Игровые методики для развития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памяти и внимания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35806" y="931406"/>
            <a:ext cx="13158788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200" dirty="0">
                <a:ea typeface="Open Sans" pitchFamily="34" charset="-122"/>
                <a:cs typeface="Open Sans" pitchFamily="34" charset="-120"/>
              </a:rPr>
              <a:t>Для совершенствования памяти и внимания у детей с СДВГ используются различные игровые методики и пособия. Они помогают не только тренировать когнитивные функции, но и развивать способность к произвольному вниманию, что критически важно для школьного обучения.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43426" y="2170217"/>
            <a:ext cx="2299573" cy="2872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 err="1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Игров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о</a:t>
            </a: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 </a:t>
            </a:r>
            <a:r>
              <a:rPr lang="en-US" sz="2400" b="1" dirty="0" err="1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пособи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</a:t>
            </a:r>
            <a:endParaRPr lang="en-US" sz="2400" b="1" dirty="0"/>
          </a:p>
        </p:txBody>
      </p:sp>
      <p:sp>
        <p:nvSpPr>
          <p:cNvPr id="5" name="Text 3"/>
          <p:cNvSpPr/>
          <p:nvPr/>
        </p:nvSpPr>
        <p:spPr>
          <a:xfrm>
            <a:off x="676342" y="2603366"/>
            <a:ext cx="12844090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2400" b="1" dirty="0">
                <a:ea typeface="Open Sans" pitchFamily="34" charset="-122"/>
                <a:cs typeface="Open Sans" pitchFamily="34" charset="-120"/>
              </a:rPr>
              <a:t>"Веселый таракан":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Развивает ориентирование на листе и внимание к деталям.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43426" y="4724875"/>
            <a:ext cx="6354961" cy="8829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endParaRPr lang="en-US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1"/>
          <a:stretch/>
        </p:blipFill>
        <p:spPr>
          <a:xfrm>
            <a:off x="1782464" y="3192011"/>
            <a:ext cx="10631846" cy="480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8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3426" y="226368"/>
            <a:ext cx="13158788" cy="1149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Игровые методики для развития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памяти и внимания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35806" y="931406"/>
            <a:ext cx="13158788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200" dirty="0">
                <a:ea typeface="Open Sans" pitchFamily="34" charset="-122"/>
                <a:cs typeface="Open Sans" pitchFamily="34" charset="-120"/>
              </a:rPr>
              <a:t>Для совершенствования памяти и внимания у детей с СДВГ используются различные игровые методики и пособия. Они помогают не только тренировать когнитивные функции, но и развивать способность к произвольному вниманию, </a:t>
            </a:r>
            <a:r>
              <a:rPr lang="en-US" sz="2200" dirty="0" err="1">
                <a:ea typeface="Open Sans" pitchFamily="34" charset="-122"/>
                <a:cs typeface="Open Sans" pitchFamily="34" charset="-120"/>
              </a:rPr>
              <a:t>что</a:t>
            </a:r>
            <a:r>
              <a:rPr lang="en-US" sz="22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200" dirty="0" smtClean="0">
                <a:ea typeface="Open Sans" pitchFamily="34" charset="-122"/>
                <a:cs typeface="Open Sans" pitchFamily="34" charset="-120"/>
              </a:rPr>
              <a:t>критически </a:t>
            </a:r>
            <a:r>
              <a:rPr lang="en-US" sz="2200" dirty="0">
                <a:ea typeface="Open Sans" pitchFamily="34" charset="-122"/>
                <a:cs typeface="Open Sans" pitchFamily="34" charset="-120"/>
              </a:rPr>
              <a:t>важно для школьного </a:t>
            </a:r>
            <a:r>
              <a:rPr lang="en-US" sz="2200" dirty="0" smtClean="0">
                <a:ea typeface="Open Sans" pitchFamily="34" charset="-122"/>
                <a:cs typeface="Open Sans" pitchFamily="34" charset="-120"/>
              </a:rPr>
              <a:t>обучения.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23860" y="2156519"/>
            <a:ext cx="2299573" cy="2872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 err="1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Игров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о</a:t>
            </a: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 </a:t>
            </a:r>
            <a:r>
              <a:rPr lang="en-US" sz="2400" b="1" dirty="0" err="1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пособи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</a:t>
            </a:r>
            <a:endParaRPr lang="en-US" sz="2400" b="1" dirty="0"/>
          </a:p>
        </p:txBody>
      </p:sp>
      <p:sp>
        <p:nvSpPr>
          <p:cNvPr id="5" name="Text 3"/>
          <p:cNvSpPr/>
          <p:nvPr/>
        </p:nvSpPr>
        <p:spPr>
          <a:xfrm>
            <a:off x="735806" y="2458616"/>
            <a:ext cx="6354961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735806" y="2458617"/>
            <a:ext cx="13166408" cy="1246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2400" b="1" dirty="0">
                <a:ea typeface="Microsoft Sans Serif" pitchFamily="34" charset="0"/>
                <a:cs typeface="Microsoft Sans Serif" pitchFamily="34" charset="0"/>
              </a:rPr>
              <a:t>Сенсорные мешочки (25 пар):</a:t>
            </a:r>
            <a:r>
              <a:rPr lang="en-US" sz="2400" dirty="0">
                <a:ea typeface="Microsoft Sans Serif" pitchFamily="34" charset="0"/>
                <a:cs typeface="Microsoft Sans Serif" pitchFamily="34" charset="0"/>
              </a:rPr>
              <a:t> Учит концентрации на ощущениях и доведению дела до конца, самостоятельному устранению ошибок.</a:t>
            </a:r>
          </a:p>
        </p:txBody>
      </p:sp>
      <p:sp>
        <p:nvSpPr>
          <p:cNvPr id="7" name="Text 5"/>
          <p:cNvSpPr/>
          <p:nvPr/>
        </p:nvSpPr>
        <p:spPr>
          <a:xfrm>
            <a:off x="743426" y="4724875"/>
            <a:ext cx="6354961" cy="8829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834480" y="6017895"/>
            <a:ext cx="6263907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800100" lvl="1" indent="-342900">
              <a:lnSpc>
                <a:spcPts val="2300"/>
              </a:lnSpc>
              <a:buSzPct val="100000"/>
              <a:buChar char="•"/>
            </a:pPr>
            <a:endParaRPr lang="en-US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785" y="3394720"/>
            <a:ext cx="7056784" cy="479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6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3426" y="226368"/>
            <a:ext cx="13158788" cy="1149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Игровые методики для развития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памяти и внимания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35806" y="931406"/>
            <a:ext cx="13158788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200" dirty="0">
                <a:ea typeface="Open Sans" pitchFamily="34" charset="-122"/>
                <a:cs typeface="Open Sans" pitchFamily="34" charset="-120"/>
              </a:rPr>
              <a:t>Для совершенствования памяти и внимания у детей с СДВГ используются различные игровые методики и пособия. Они помогают не только тренировать когнитивные функции, но и развивать способность к произвольному вниманию, что критически важно для школьного обучения.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047089" y="2186629"/>
            <a:ext cx="2412127" cy="4158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 err="1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Игров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о</a:t>
            </a: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 </a:t>
            </a:r>
            <a:r>
              <a:rPr lang="en-US" sz="2400" b="1" dirty="0" err="1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пособи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</a:t>
            </a:r>
            <a:endParaRPr lang="en-US" sz="2400" b="1" dirty="0"/>
          </a:p>
        </p:txBody>
      </p:sp>
      <p:sp>
        <p:nvSpPr>
          <p:cNvPr id="6" name="Text 4"/>
          <p:cNvSpPr/>
          <p:nvPr/>
        </p:nvSpPr>
        <p:spPr>
          <a:xfrm>
            <a:off x="743426" y="3453765"/>
            <a:ext cx="6354961" cy="8829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endParaRPr lang="en-US" sz="2000" dirty="0">
              <a:ea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4650904" y="2583208"/>
            <a:ext cx="4896544" cy="8829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2400" b="1" dirty="0" smtClean="0">
                <a:ea typeface="Open Sans" pitchFamily="34" charset="-122"/>
                <a:cs typeface="Open Sans" pitchFamily="34" charset="-120"/>
              </a:rPr>
              <a:t>Нейродоски</a:t>
            </a:r>
            <a:r>
              <a:rPr lang="ru-RU" sz="2400" b="1" dirty="0" smtClean="0">
                <a:ea typeface="Open Sans" pitchFamily="34" charset="-122"/>
                <a:cs typeface="Open Sans" pitchFamily="34" charset="-120"/>
              </a:rPr>
              <a:t>,</a:t>
            </a:r>
            <a:r>
              <a:rPr lang="en-US" sz="2400" b="1" dirty="0" smtClean="0">
                <a:ea typeface="Open Sans" pitchFamily="34" charset="-122"/>
                <a:cs typeface="Open Sans" pitchFamily="34" charset="-120"/>
              </a:rPr>
              <a:t>тренажер </a:t>
            </a:r>
            <a:r>
              <a:rPr lang="en-US" sz="2400" b="1" dirty="0" err="1" smtClean="0">
                <a:ea typeface="Open Sans" pitchFamily="34" charset="-122"/>
                <a:cs typeface="Open Sans" pitchFamily="34" charset="-120"/>
              </a:rPr>
              <a:t>Бильгоу</a:t>
            </a:r>
            <a:r>
              <a:rPr lang="en-US" sz="2400" b="1" dirty="0" smtClean="0">
                <a:ea typeface="Open Sans" pitchFamily="34" charset="-122"/>
                <a:cs typeface="Open Sans" pitchFamily="34" charset="-120"/>
              </a:rPr>
              <a:t>:</a:t>
            </a:r>
            <a:r>
              <a:rPr lang="en-US" sz="2400" dirty="0" smtClean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Налаживает межполушарные связи, усиливает сосредоточение и успокаивает эмоциональный фон.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743426" y="6017895"/>
            <a:ext cx="6354961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endParaRPr lang="en-US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98" y="2186629"/>
            <a:ext cx="4090909" cy="54545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8" r="9822"/>
          <a:stretch/>
        </p:blipFill>
        <p:spPr>
          <a:xfrm>
            <a:off x="735805" y="2306691"/>
            <a:ext cx="3819569" cy="52889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" t="4500" r="66013" b="50876"/>
          <a:stretch/>
        </p:blipFill>
        <p:spPr>
          <a:xfrm>
            <a:off x="5773428" y="5907751"/>
            <a:ext cx="2304256" cy="213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3426" y="226368"/>
            <a:ext cx="13158788" cy="1149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Игровые методики для развития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памяти и внимания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35806" y="931406"/>
            <a:ext cx="13158788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200" dirty="0">
                <a:ea typeface="Open Sans" pitchFamily="34" charset="-122"/>
                <a:cs typeface="Open Sans" pitchFamily="34" charset="-120"/>
              </a:rPr>
              <a:t>Для совершенствования памяти и внимания у детей с СДВГ используются различные игровые методики и пособия. Они помогают не только тренировать когнитивные функции, но и развивать способность к произвольному вниманию, что критически важно для школьного обучения.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43426" y="2319413"/>
            <a:ext cx="2299573" cy="2872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Игров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о</a:t>
            </a: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 пособи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</a:t>
            </a:r>
            <a:endParaRPr lang="en-US" sz="2400" b="1" dirty="0"/>
          </a:p>
        </p:txBody>
      </p:sp>
      <p:sp>
        <p:nvSpPr>
          <p:cNvPr id="5" name="Text 3"/>
          <p:cNvSpPr/>
          <p:nvPr/>
        </p:nvSpPr>
        <p:spPr>
          <a:xfrm>
            <a:off x="735806" y="2458616"/>
            <a:ext cx="6354961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endParaRPr lang="en-US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9" t="18281" r="20961" b="27031"/>
          <a:stretch/>
        </p:blipFill>
        <p:spPr>
          <a:xfrm>
            <a:off x="1698576" y="3754760"/>
            <a:ext cx="10142216" cy="426143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43426" y="2703898"/>
            <a:ext cx="13158788" cy="686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300"/>
              </a:lnSpc>
              <a:buSzPct val="100000"/>
              <a:buChar char="•"/>
            </a:pPr>
            <a:r>
              <a:rPr lang="en-US" sz="2400" b="1" dirty="0" err="1">
                <a:ea typeface="Open Sans" pitchFamily="34" charset="-122"/>
                <a:cs typeface="Open Sans" pitchFamily="34" charset="-120"/>
              </a:rPr>
              <a:t>Ритмический</a:t>
            </a:r>
            <a:r>
              <a:rPr lang="en-US" sz="2400" b="1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b="1" dirty="0" err="1">
                <a:ea typeface="Open Sans" pitchFamily="34" charset="-122"/>
                <a:cs typeface="Open Sans" pitchFamily="34" charset="-120"/>
              </a:rPr>
              <a:t>стакан</a:t>
            </a:r>
            <a:r>
              <a:rPr lang="en-US" sz="2400" b="1" dirty="0">
                <a:ea typeface="Open Sans" pitchFamily="34" charset="-122"/>
                <a:cs typeface="Open Sans" pitchFamily="34" charset="-120"/>
              </a:rPr>
              <a:t>":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Развивает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слуховое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внимание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расширяет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его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объем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через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создание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запоминание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ритмов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06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186" y="302568"/>
            <a:ext cx="13158788" cy="1149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Игровые методики для развития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памяти и внимания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92628" y="1157912"/>
            <a:ext cx="13158788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300"/>
              </a:lnSpc>
              <a:buNone/>
            </a:pPr>
            <a:r>
              <a:rPr lang="ru-RU" sz="2000" dirty="0" smtClean="0">
                <a:ea typeface="Open Sans" pitchFamily="34" charset="-122"/>
                <a:cs typeface="Open Sans" pitchFamily="34" charset="-120"/>
              </a:rPr>
              <a:t>Эффективным инструментом, помогающим детям с СДВГ удерживать в голове инструкции, запоминать правила и усваивать новый материал являются мнемотехники.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7747248" y="2131895"/>
            <a:ext cx="2299573" cy="2872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Мнемотехники</a:t>
            </a:r>
            <a:endParaRPr lang="en-US" sz="2400" b="1" dirty="0"/>
          </a:p>
        </p:txBody>
      </p:sp>
      <p:sp>
        <p:nvSpPr>
          <p:cNvPr id="10" name="Text 8"/>
          <p:cNvSpPr/>
          <p:nvPr/>
        </p:nvSpPr>
        <p:spPr>
          <a:xfrm>
            <a:off x="6211879" y="2594176"/>
            <a:ext cx="7992888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"Кубики":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Составление связных историй по картинкам, развивает ассоциативное мышление и память.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6160469" y="3754760"/>
            <a:ext cx="7675095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"Поезд памяти":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Запоминание расположения изображений в цветных вагонах, тренирует зрительную память.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160469" y="5050904"/>
            <a:ext cx="7676415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"Мнемопары":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Поиск парных картинок, улучшает концентрацию и способность к сопоставлению.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198122" y="6163056"/>
            <a:ext cx="7667506" cy="588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3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"Мнемотаблицы":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Запоминание стихов и последовательности действий с помощью схематических изображений.</a:t>
            </a:r>
            <a:endParaRPr lang="en-US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186" y="2033833"/>
            <a:ext cx="4974767" cy="2645893"/>
          </a:xfrm>
          <a:prstGeom prst="rect">
            <a:avLst/>
          </a:prstGeom>
        </p:spPr>
      </p:pic>
      <p:pic>
        <p:nvPicPr>
          <p:cNvPr id="14" name="Рисунок 13" descr="C:\Users\User\Downloads\IMG_20250326_13043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97" y="4847654"/>
            <a:ext cx="4933315" cy="3219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7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75873" y="298252"/>
            <a:ext cx="12078653" cy="5656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Арт-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т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ерапия </a:t>
            </a:r>
            <a:r>
              <a:rPr lang="en-US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и 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н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ейро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прописи</a:t>
            </a:r>
            <a:r>
              <a:rPr lang="en-US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: 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к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омплексное </a:t>
            </a:r>
            <a:r>
              <a:rPr lang="ru-RU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р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азвитие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13890" y="874396"/>
            <a:ext cx="13609513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Помимо целенаправленных игр на внимание, арт-терапия и нейропрописи являются мощными инструментами в развитии детей с СДВГ. Они способствуют не только эмоциональной регуляции, но и улучшению когнитивных функций и моторной координации.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689252" y="1954560"/>
            <a:ext cx="2715458" cy="3394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Арт-</a:t>
            </a:r>
            <a:r>
              <a:rPr lang="ru-RU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т</a:t>
            </a:r>
            <a:r>
              <a:rPr lang="en-US" sz="24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ерапия</a:t>
            </a:r>
            <a:endParaRPr lang="en-US" sz="2400" b="1" dirty="0"/>
          </a:p>
        </p:txBody>
      </p:sp>
      <p:sp>
        <p:nvSpPr>
          <p:cNvPr id="5" name="Text 3"/>
          <p:cNvSpPr/>
          <p:nvPr/>
        </p:nvSpPr>
        <p:spPr>
          <a:xfrm>
            <a:off x="513890" y="2451736"/>
            <a:ext cx="6370439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Использование нетрадиционных техник самовыражения помогает детям с СДВГ справиться со стрессом, улучшить самооценку и развить навыки сосредоточения и распределения внимания. Примеры техник: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724019" y="4042410"/>
            <a:ext cx="6370439" cy="289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Рисование пальцами, палочками,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algn="l">
              <a:lnSpc>
                <a:spcPts val="2250"/>
              </a:lnSpc>
              <a:buSzPct val="100000"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стирающимися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фломастерами.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24019" y="4804886"/>
            <a:ext cx="6370439" cy="289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Лепка из воздушного пластилина, фольги,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algn="l">
              <a:lnSpc>
                <a:spcPts val="2250"/>
              </a:lnSpc>
              <a:buSzPct val="100000"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кинетического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песка.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732313" y="5606416"/>
            <a:ext cx="6370439" cy="289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Создание композиций под музыку.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13889" y="6215568"/>
            <a:ext cx="6370439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Арт-терапия стимулирует творческие способности, позволяя ребенку выражать эмоции в безопасной и продуктивной форме.</a:t>
            </a:r>
            <a:endParaRPr lang="en-US" sz="2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0" r="10639"/>
          <a:stretch/>
        </p:blipFill>
        <p:spPr>
          <a:xfrm>
            <a:off x="8755360" y="1594520"/>
            <a:ext cx="4040924" cy="29791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2" t="36875" b="11501"/>
          <a:stretch/>
        </p:blipFill>
        <p:spPr>
          <a:xfrm>
            <a:off x="8755360" y="4804886"/>
            <a:ext cx="4098618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06393" y="442392"/>
            <a:ext cx="12078653" cy="5656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ru-RU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Н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ейро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прописи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и тренажеры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762471" y="1274448"/>
            <a:ext cx="13102631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ru-RU" sz="2000" dirty="0" smtClean="0">
                <a:ea typeface="Open Sans" pitchFamily="34" charset="-122"/>
                <a:cs typeface="Open Sans" pitchFamily="34" charset="-120"/>
              </a:rPr>
              <a:t>Пособия</a:t>
            </a: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направлены на тренировку связи руки и головного мозга, которая зачастую нарушена из-за дополнительных стимулов у детей с СДВГ. Они совершенствуют способность к произвольному вниманию, необходимому для школьного обучения. Нейропрописи помогают: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7494663" y="2602632"/>
            <a:ext cx="6370439" cy="289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Улучшить мелкую моторику.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7543562" y="3322712"/>
            <a:ext cx="6370439" cy="289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Развить координацию движений.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7543562" y="3970784"/>
            <a:ext cx="6370439" cy="579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Сформировать устойчивое внимание при выполнении монотонных задач.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7506456" y="4978896"/>
            <a:ext cx="6370439" cy="1158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Все эти упражнения и методы направлены на тренировку и развитие внимания, а также формирование умения контролировать свое поведение. С правильной помощью ребенок с СДВГ может раскрыть свой потенциал и достичь успеха в жизни.</a:t>
            </a:r>
            <a:endParaRPr lang="en-US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914" y="2235643"/>
            <a:ext cx="3689781" cy="2767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0" b="50000"/>
          <a:stretch/>
        </p:blipFill>
        <p:spPr>
          <a:xfrm>
            <a:off x="1854922" y="5208173"/>
            <a:ext cx="3407764" cy="298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8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2"/>
          <p:cNvSpPr/>
          <p:nvPr/>
        </p:nvSpPr>
        <p:spPr>
          <a:xfrm>
            <a:off x="473829" y="4742642"/>
            <a:ext cx="493937" cy="486257"/>
          </a:xfrm>
          <a:prstGeom prst="roundRect">
            <a:avLst>
              <a:gd name="adj" fmla="val 6668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</p:sp>
      <p:sp>
        <p:nvSpPr>
          <p:cNvPr id="32" name="Shape 2"/>
          <p:cNvSpPr/>
          <p:nvPr/>
        </p:nvSpPr>
        <p:spPr>
          <a:xfrm>
            <a:off x="467254" y="3660864"/>
            <a:ext cx="493937" cy="486257"/>
          </a:xfrm>
          <a:prstGeom prst="roundRect">
            <a:avLst>
              <a:gd name="adj" fmla="val 6668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</p:sp>
      <p:sp>
        <p:nvSpPr>
          <p:cNvPr id="28" name="Shape 2"/>
          <p:cNvSpPr/>
          <p:nvPr/>
        </p:nvSpPr>
        <p:spPr>
          <a:xfrm>
            <a:off x="467254" y="2570374"/>
            <a:ext cx="493937" cy="486257"/>
          </a:xfrm>
          <a:prstGeom prst="roundRect">
            <a:avLst>
              <a:gd name="adj" fmla="val 6668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</p:sp>
      <p:sp>
        <p:nvSpPr>
          <p:cNvPr id="2" name="Text 0"/>
          <p:cNvSpPr/>
          <p:nvPr/>
        </p:nvSpPr>
        <p:spPr>
          <a:xfrm>
            <a:off x="1038230" y="226368"/>
            <a:ext cx="12144513" cy="8462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950"/>
              </a:lnSpc>
              <a:buNone/>
            </a:pPr>
            <a:r>
              <a:rPr lang="en-US" sz="3200" b="1" dirty="0">
                <a:solidFill>
                  <a:srgbClr val="0033CC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Ключевые </a:t>
            </a:r>
            <a:r>
              <a:rPr lang="en-US" sz="3200" b="1" dirty="0" smtClean="0">
                <a:solidFill>
                  <a:srgbClr val="0033CC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факторы успешной адаптации</a:t>
            </a:r>
            <a:r>
              <a:rPr lang="ru-RU" sz="3200" b="1" dirty="0" smtClean="0">
                <a:solidFill>
                  <a:srgbClr val="0033CC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</a:t>
            </a:r>
          </a:p>
          <a:p>
            <a:pPr marL="0" indent="0" algn="ctr">
              <a:lnSpc>
                <a:spcPts val="3950"/>
              </a:lnSpc>
              <a:buNone/>
            </a:pPr>
            <a:r>
              <a:rPr lang="ru-RU" sz="3200" b="1" dirty="0" smtClean="0">
                <a:solidFill>
                  <a:srgbClr val="0033CC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ребенка с СДВ к школе:</a:t>
            </a:r>
            <a:endParaRPr lang="en-US" sz="3200" b="1" dirty="0">
              <a:solidFill>
                <a:srgbClr val="0033CC"/>
              </a:solidFill>
              <a:latin typeface="Bookman Old Style" pitchFamily="18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467254" y="1378495"/>
            <a:ext cx="493937" cy="486257"/>
          </a:xfrm>
          <a:prstGeom prst="roundRect">
            <a:avLst>
              <a:gd name="adj" fmla="val 6668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</p:sp>
      <p:sp>
        <p:nvSpPr>
          <p:cNvPr id="5" name="Text 3"/>
          <p:cNvSpPr/>
          <p:nvPr/>
        </p:nvSpPr>
        <p:spPr>
          <a:xfrm>
            <a:off x="540983" y="1470830"/>
            <a:ext cx="346475" cy="3015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b="1" dirty="0"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1</a:t>
            </a:r>
            <a:endParaRPr lang="en-US" sz="1850" b="1" dirty="0">
              <a:latin typeface="Bookman Old Style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220034" y="1451839"/>
            <a:ext cx="2319099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Раннее</a:t>
            </a:r>
            <a:r>
              <a:rPr lang="en-US" sz="2000" b="1" dirty="0">
                <a:ea typeface="Libre Baskerville" pitchFamily="34" charset="-122"/>
                <a:cs typeface="Libre Baskerville" pitchFamily="34" charset="-120"/>
              </a:rPr>
              <a:t>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вмешательство</a:t>
            </a:r>
            <a:endParaRPr lang="en-US" sz="2000" b="1" dirty="0"/>
          </a:p>
        </p:txBody>
      </p:sp>
      <p:sp>
        <p:nvSpPr>
          <p:cNvPr id="7" name="Text 5"/>
          <p:cNvSpPr/>
          <p:nvPr/>
        </p:nvSpPr>
        <p:spPr>
          <a:xfrm>
            <a:off x="1157516" y="1777887"/>
            <a:ext cx="12821245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Акцент на развитие в "зоне ближайшего развития" </a:t>
            </a: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позволяет</a:t>
            </a:r>
            <a:r>
              <a:rPr lang="ru-RU" sz="20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своевременно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скорректировать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возникающие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трудности, предотвращая их усугубление.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490258" y="2696044"/>
            <a:ext cx="477508" cy="331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b="1" dirty="0"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2</a:t>
            </a:r>
            <a:endParaRPr lang="en-US" sz="1850" b="1" dirty="0">
              <a:latin typeface="Bookman Old Style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16092" y="2570374"/>
            <a:ext cx="2134791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Комплексный</a:t>
            </a:r>
            <a:r>
              <a:rPr lang="ru-RU" sz="2400" b="1" dirty="0" smtClean="0">
                <a:latin typeface="Californian FB" pitchFamily="18" charset="0"/>
                <a:ea typeface="Libre Baskerville" pitchFamily="34" charset="-122"/>
                <a:cs typeface="Libre Baskerville" pitchFamily="34" charset="-120"/>
              </a:rPr>
              <a:t> </a:t>
            </a:r>
            <a:r>
              <a:rPr lang="ru-RU" sz="2400" b="1" dirty="0" smtClean="0">
                <a:ea typeface="Libre Baskerville" pitchFamily="34" charset="-122"/>
                <a:cs typeface="Libre Baskerville" pitchFamily="34" charset="-120"/>
              </a:rPr>
              <a:t>подход</a:t>
            </a:r>
            <a:endParaRPr lang="en-US" sz="2400" b="1" dirty="0"/>
          </a:p>
        </p:txBody>
      </p:sp>
      <p:sp>
        <p:nvSpPr>
          <p:cNvPr id="11" name="Text 9"/>
          <p:cNvSpPr/>
          <p:nvPr/>
        </p:nvSpPr>
        <p:spPr>
          <a:xfrm>
            <a:off x="1116092" y="2850679"/>
            <a:ext cx="12821245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Включает медицинские, психологические и педагогические аспекты, обеспечивая </a:t>
            </a: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всестороннюю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поддержку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ребенка.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80871" y="3784755"/>
            <a:ext cx="241221" cy="3015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b="1" dirty="0"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3</a:t>
            </a:r>
            <a:endParaRPr lang="en-US" sz="1850" b="1" dirty="0">
              <a:latin typeface="Bookman Old Style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116092" y="3646579"/>
            <a:ext cx="2388513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Поведенческая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терапия</a:t>
            </a:r>
            <a:endParaRPr lang="en-US" sz="2400" b="1" dirty="0"/>
          </a:p>
        </p:txBody>
      </p:sp>
      <p:sp>
        <p:nvSpPr>
          <p:cNvPr id="15" name="Text 13"/>
          <p:cNvSpPr/>
          <p:nvPr/>
        </p:nvSpPr>
        <p:spPr>
          <a:xfrm>
            <a:off x="1116092" y="3957693"/>
            <a:ext cx="12821245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Развитие навыков саморегуляции и адекватного поведения через целенаправленные упражнения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и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методики.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568656" y="4834977"/>
            <a:ext cx="241221" cy="3015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b="1" dirty="0"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4</a:t>
            </a:r>
            <a:endParaRPr lang="en-US" sz="1850" b="1" dirty="0">
              <a:latin typeface="Bookman Old Style" pitchFamily="18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116092" y="4646676"/>
            <a:ext cx="2085023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Обучение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родителей</a:t>
            </a:r>
            <a:endParaRPr lang="en-US" sz="2400" b="1" dirty="0"/>
          </a:p>
        </p:txBody>
      </p:sp>
      <p:sp>
        <p:nvSpPr>
          <p:cNvPr id="19" name="Text 17"/>
          <p:cNvSpPr/>
          <p:nvPr/>
        </p:nvSpPr>
        <p:spPr>
          <a:xfrm>
            <a:off x="1116091" y="4953776"/>
            <a:ext cx="12821245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Вовлечение родителей в процесс коррекции, предоставление им знаний и инструментов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для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поддержки ребенка дома.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1116092" y="5687728"/>
            <a:ext cx="2010608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Коррекция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среды</a:t>
            </a:r>
            <a:endParaRPr lang="en-US" sz="2400" b="1" dirty="0"/>
          </a:p>
        </p:txBody>
      </p:sp>
      <p:sp>
        <p:nvSpPr>
          <p:cNvPr id="23" name="Text 21"/>
          <p:cNvSpPr/>
          <p:nvPr/>
        </p:nvSpPr>
        <p:spPr>
          <a:xfrm>
            <a:off x="1116092" y="6069624"/>
            <a:ext cx="12821245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Создание благоприятной и структурированной среды в классе и дома, минимизирующей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отвлекающие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факторы.</a:t>
            </a:r>
            <a:endParaRPr lang="en-US" sz="2000" dirty="0"/>
          </a:p>
        </p:txBody>
      </p:sp>
      <p:sp>
        <p:nvSpPr>
          <p:cNvPr id="26" name="Text 24"/>
          <p:cNvSpPr/>
          <p:nvPr/>
        </p:nvSpPr>
        <p:spPr>
          <a:xfrm>
            <a:off x="1165860" y="6826978"/>
            <a:ext cx="2812018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Индивидуализация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помощи</a:t>
            </a:r>
            <a:endParaRPr lang="en-US" sz="2400" b="1" dirty="0"/>
          </a:p>
        </p:txBody>
      </p:sp>
      <p:sp>
        <p:nvSpPr>
          <p:cNvPr id="27" name="Text 25"/>
          <p:cNvSpPr/>
          <p:nvPr/>
        </p:nvSpPr>
        <p:spPr>
          <a:xfrm>
            <a:off x="1149212" y="7144941"/>
            <a:ext cx="12821245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Учет уникальных особенностей каждого ребенка, адаптация стратегий и методов под его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специфические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потребности.</a:t>
            </a:r>
            <a:endParaRPr lang="en-US" sz="2000" dirty="0"/>
          </a:p>
        </p:txBody>
      </p:sp>
      <p:sp>
        <p:nvSpPr>
          <p:cNvPr id="29" name="Shape 2"/>
          <p:cNvSpPr/>
          <p:nvPr/>
        </p:nvSpPr>
        <p:spPr>
          <a:xfrm>
            <a:off x="490258" y="6826978"/>
            <a:ext cx="493937" cy="486257"/>
          </a:xfrm>
          <a:prstGeom prst="roundRect">
            <a:avLst>
              <a:gd name="adj" fmla="val 6668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</p:sp>
      <p:sp>
        <p:nvSpPr>
          <p:cNvPr id="30" name="Shape 2"/>
          <p:cNvSpPr/>
          <p:nvPr/>
        </p:nvSpPr>
        <p:spPr>
          <a:xfrm>
            <a:off x="490258" y="5746898"/>
            <a:ext cx="493937" cy="486257"/>
          </a:xfrm>
          <a:prstGeom prst="roundRect">
            <a:avLst>
              <a:gd name="adj" fmla="val 6668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</p:sp>
      <p:sp>
        <p:nvSpPr>
          <p:cNvPr id="21" name="Text 19"/>
          <p:cNvSpPr/>
          <p:nvPr/>
        </p:nvSpPr>
        <p:spPr>
          <a:xfrm>
            <a:off x="568655" y="5839234"/>
            <a:ext cx="241221" cy="3015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b="1" dirty="0"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5</a:t>
            </a:r>
            <a:endParaRPr lang="en-US" sz="1850" b="1" dirty="0">
              <a:latin typeface="Bookman Old Style" pitchFamily="18" charset="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582929" y="6919313"/>
            <a:ext cx="241221" cy="3015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b="1" dirty="0"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6</a:t>
            </a:r>
            <a:endParaRPr lang="en-US" sz="185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98376"/>
            <a:ext cx="130428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850"/>
              </a:lnSpc>
              <a:buNone/>
            </a:pPr>
            <a:r>
              <a:rPr lang="en-US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Понимание 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синдрома дефицита внимания и гиперактивности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02432" y="1934409"/>
            <a:ext cx="1375352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СДВГ – </a:t>
            </a: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нейробиологическое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состояние, которое проявляется в виде трудностей с концентрацией внимания, импульсивности и иногда чрезмерной активности. Мозг ребенка с СДВГ работает по-особому, быстро оперируя множеством стимулов одновременно. Это может приводить к ощущению хаоса, затруднению в понимании заданий и вопросов, а также к эмоциональной нестабильности.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793790" y="3394720"/>
            <a:ext cx="6279356" cy="1868557"/>
          </a:xfrm>
          <a:prstGeom prst="roundRect">
            <a:avLst>
              <a:gd name="adj" fmla="val 1933"/>
            </a:avLst>
          </a:prstGeom>
          <a:solidFill>
            <a:srgbClr val="EAE8F3"/>
          </a:solidFill>
          <a:ln/>
        </p:spPr>
      </p:sp>
      <p:sp>
        <p:nvSpPr>
          <p:cNvPr id="5" name="Text 3"/>
          <p:cNvSpPr/>
          <p:nvPr/>
        </p:nvSpPr>
        <p:spPr>
          <a:xfrm>
            <a:off x="992148" y="3567886"/>
            <a:ext cx="3440668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Трудности с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концентрацией</a:t>
            </a:r>
            <a:endParaRPr lang="en-US" sz="2400" b="1" dirty="0"/>
          </a:p>
        </p:txBody>
      </p:sp>
      <p:sp>
        <p:nvSpPr>
          <p:cNvPr id="6" name="Text 4"/>
          <p:cNvSpPr/>
          <p:nvPr/>
        </p:nvSpPr>
        <p:spPr>
          <a:xfrm>
            <a:off x="992148" y="4076402"/>
            <a:ext cx="588264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Детям сложно долго удерживать внимание на одной задаче, они легко отвлекаются на внешние стимулы.</a:t>
            </a:r>
            <a:endParaRPr lang="en-US" sz="2000" dirty="0"/>
          </a:p>
        </p:txBody>
      </p:sp>
      <p:sp>
        <p:nvSpPr>
          <p:cNvPr id="7" name="Shape 5"/>
          <p:cNvSpPr/>
          <p:nvPr/>
        </p:nvSpPr>
        <p:spPr>
          <a:xfrm>
            <a:off x="793790" y="5461634"/>
            <a:ext cx="6279356" cy="1857851"/>
          </a:xfrm>
          <a:prstGeom prst="roundRect">
            <a:avLst>
              <a:gd name="adj" fmla="val 1933"/>
            </a:avLst>
          </a:prstGeom>
          <a:solidFill>
            <a:srgbClr val="EAE8F3"/>
          </a:solidFill>
          <a:ln/>
        </p:spPr>
      </p:sp>
      <p:sp>
        <p:nvSpPr>
          <p:cNvPr id="8" name="Text 6"/>
          <p:cNvSpPr/>
          <p:nvPr/>
        </p:nvSpPr>
        <p:spPr>
          <a:xfrm>
            <a:off x="992148" y="5659993"/>
            <a:ext cx="3219212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Импульсивное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поведение</a:t>
            </a:r>
            <a:endParaRPr lang="en-US" sz="2400" b="1" dirty="0"/>
          </a:p>
        </p:txBody>
      </p:sp>
      <p:sp>
        <p:nvSpPr>
          <p:cNvPr id="9" name="Text 7"/>
          <p:cNvSpPr/>
          <p:nvPr/>
        </p:nvSpPr>
        <p:spPr>
          <a:xfrm>
            <a:off x="992148" y="6168509"/>
            <a:ext cx="588264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Проявляется в необдуманных действиях и высказываниях, без учета последствий.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7564874" y="3394720"/>
            <a:ext cx="6279356" cy="1868557"/>
          </a:xfrm>
          <a:prstGeom prst="roundRect">
            <a:avLst>
              <a:gd name="adj" fmla="val 1933"/>
            </a:avLst>
          </a:prstGeom>
          <a:solidFill>
            <a:srgbClr val="EAE8F3"/>
          </a:solidFill>
          <a:ln/>
        </p:spPr>
      </p:sp>
      <p:sp>
        <p:nvSpPr>
          <p:cNvPr id="11" name="Text 9"/>
          <p:cNvSpPr/>
          <p:nvPr/>
        </p:nvSpPr>
        <p:spPr>
          <a:xfrm>
            <a:off x="7763232" y="3593127"/>
            <a:ext cx="2948702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Чрезмерная</a:t>
            </a:r>
            <a:r>
              <a:rPr lang="en-US" sz="2400" b="1" dirty="0">
                <a:solidFill>
                  <a:srgbClr val="49495A"/>
                </a:solidFill>
                <a:ea typeface="Libre Baskerville" pitchFamily="34" charset="-122"/>
                <a:cs typeface="Libre Baskerville" pitchFamily="34" charset="-120"/>
              </a:rPr>
              <a:t>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активность</a:t>
            </a:r>
            <a:endParaRPr lang="en-US" sz="2400" b="1" dirty="0"/>
          </a:p>
        </p:txBody>
      </p:sp>
      <p:sp>
        <p:nvSpPr>
          <p:cNvPr id="12" name="Text 10"/>
          <p:cNvSpPr/>
          <p:nvPr/>
        </p:nvSpPr>
        <p:spPr>
          <a:xfrm>
            <a:off x="7763232" y="4076402"/>
            <a:ext cx="588264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Постоянное двигательное беспокойство, невозможность усидеть на месте, частая смена деятельности.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7564874" y="5461635"/>
            <a:ext cx="6279356" cy="1857851"/>
          </a:xfrm>
          <a:prstGeom prst="roundRect">
            <a:avLst>
              <a:gd name="adj" fmla="val 1602"/>
            </a:avLst>
          </a:prstGeom>
          <a:solidFill>
            <a:srgbClr val="EAE8F3"/>
          </a:solidFill>
          <a:ln/>
        </p:spPr>
      </p:sp>
      <p:sp>
        <p:nvSpPr>
          <p:cNvPr id="14" name="Text 12"/>
          <p:cNvSpPr/>
          <p:nvPr/>
        </p:nvSpPr>
        <p:spPr>
          <a:xfrm>
            <a:off x="7763232" y="5659993"/>
            <a:ext cx="401264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b="1" dirty="0"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Эмоциональная </a:t>
            </a:r>
            <a:r>
              <a:rPr lang="en-US" sz="2400" b="1" dirty="0" smtClean="0"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нестабильность</a:t>
            </a:r>
            <a:endParaRPr lang="en-US" sz="2400" b="1" dirty="0"/>
          </a:p>
        </p:txBody>
      </p:sp>
      <p:sp>
        <p:nvSpPr>
          <p:cNvPr id="15" name="Text 13"/>
          <p:cNvSpPr/>
          <p:nvPr/>
        </p:nvSpPr>
        <p:spPr>
          <a:xfrm>
            <a:off x="7763232" y="6168509"/>
            <a:ext cx="5882640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Трудности с контролем эмоций, резкие перепады настроения, что может приводить к "выпадению" из реальности.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2827" y="575771"/>
            <a:ext cx="6676073" cy="7655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Готовность к 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школе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-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 вызовы для детей с СДВГ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:</a:t>
            </a:r>
            <a:endParaRPr lang="en-US" sz="3200" b="1" dirty="0">
              <a:latin typeface="Bookman Old Style" pitchFamily="18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087" y="554771"/>
            <a:ext cx="6676073" cy="4567833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823" y="2214977"/>
            <a:ext cx="612338" cy="73473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90624" y="2119310"/>
            <a:ext cx="2044303" cy="191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Концентрация и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внимание</a:t>
            </a:r>
            <a:endParaRPr lang="en-US" sz="2400" b="1" dirty="0"/>
          </a:p>
        </p:txBody>
      </p:sp>
      <p:sp>
        <p:nvSpPr>
          <p:cNvPr id="7" name="Text 3"/>
          <p:cNvSpPr/>
          <p:nvPr/>
        </p:nvSpPr>
        <p:spPr>
          <a:xfrm>
            <a:off x="1445283" y="2289566"/>
            <a:ext cx="4002410" cy="347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Способность сосредоточиться на задании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и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не отвлекаться.</a:t>
            </a:r>
            <a:endParaRPr lang="en-US" sz="20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23" y="3374592"/>
            <a:ext cx="612338" cy="73473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490624" y="3413788"/>
            <a:ext cx="1963936" cy="191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Самоконтроль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импульсов</a:t>
            </a:r>
            <a:endParaRPr lang="en-US" sz="2400" b="1" dirty="0"/>
          </a:p>
        </p:txBody>
      </p:sp>
      <p:sp>
        <p:nvSpPr>
          <p:cNvPr id="10" name="Text 5"/>
          <p:cNvSpPr/>
          <p:nvPr/>
        </p:nvSpPr>
        <p:spPr>
          <a:xfrm>
            <a:off x="1482552" y="3741960"/>
            <a:ext cx="5683344" cy="6806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Умение управлять своим поведением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и 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эмоциями.</a:t>
            </a:r>
            <a:endParaRPr lang="en-US" sz="20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823" y="4717052"/>
            <a:ext cx="612338" cy="73473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482552" y="4717052"/>
            <a:ext cx="1825228" cy="191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Адекватная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самооценка</a:t>
            </a:r>
            <a:endParaRPr lang="en-US" sz="2400" b="1" dirty="0"/>
          </a:p>
        </p:txBody>
      </p:sp>
      <p:sp>
        <p:nvSpPr>
          <p:cNvPr id="13" name="Text 7"/>
          <p:cNvSpPr/>
          <p:nvPr/>
        </p:nvSpPr>
        <p:spPr>
          <a:xfrm>
            <a:off x="1482552" y="5167669"/>
            <a:ext cx="6458009" cy="3753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Чувство спокойствия и уверенности в своих силах, не боязнь ошибок.</a:t>
            </a:r>
            <a:endParaRPr lang="en-US" sz="200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23" y="5803324"/>
            <a:ext cx="612338" cy="734735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490624" y="5987008"/>
            <a:ext cx="1530787" cy="191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Навыки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общения</a:t>
            </a:r>
            <a:endParaRPr lang="en-US" sz="2400" b="1" dirty="0"/>
          </a:p>
        </p:txBody>
      </p:sp>
      <p:sp>
        <p:nvSpPr>
          <p:cNvPr id="16" name="Text 9"/>
          <p:cNvSpPr/>
          <p:nvPr/>
        </p:nvSpPr>
        <p:spPr>
          <a:xfrm>
            <a:off x="1481053" y="6354375"/>
            <a:ext cx="12916019" cy="367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Способность к конструктивному взаимодействию с другими.</a:t>
            </a:r>
            <a:endParaRPr lang="en-US" sz="2000" dirty="0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647" y="6902647"/>
            <a:ext cx="612338" cy="734735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481053" y="7174349"/>
            <a:ext cx="1530787" cy="191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Учебная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мотивация</a:t>
            </a:r>
            <a:endParaRPr lang="en-US" sz="2400" b="1" dirty="0"/>
          </a:p>
        </p:txBody>
      </p:sp>
      <p:sp>
        <p:nvSpPr>
          <p:cNvPr id="19" name="Text 11"/>
          <p:cNvSpPr/>
          <p:nvPr/>
        </p:nvSpPr>
        <p:spPr>
          <a:xfrm>
            <a:off x="1465109" y="7451228"/>
            <a:ext cx="12663492" cy="503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Вера в свои силы и понимание своих сильных и слабых сторон.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8183" y="357238"/>
            <a:ext cx="13149787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850"/>
              </a:lnSpc>
              <a:buNone/>
            </a:pPr>
            <a:r>
              <a:rPr lang="en-US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Влияние СДВГ на </a:t>
            </a: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учебный процесс </a:t>
            </a:r>
          </a:p>
          <a:p>
            <a:pPr marL="0" indent="0" algn="ctr">
              <a:lnSpc>
                <a:spcPts val="485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(в контексте дошкольного образования):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53721" y="2011789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Трудности с адаптацией в детском саду: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Сложности с соблюдением правил, участием в групповых занятиях и взаимодействием с другими детьми.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7557214" y="2008029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Замедленное развитие навыков: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Из-за трудностей с концентрацией внимания ребенок может медленнее осваивать рисование, лепку, чтение.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7540406" y="3911837"/>
            <a:ext cx="6598745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Проблемы с социализацией: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Импульсивность и гиперактивность могут приводить к конфликтам и трудностям в установлении дружеских отношений.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53766" y="5842992"/>
            <a:ext cx="6279356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Сложности с подготовкой к школе: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Трудности с освоением необходимых навыков, таких как умение слушать, следовать инструкциям и концентрироваться на задании.</a:t>
            </a:r>
            <a:endParaRPr lang="en-US" sz="2000" dirty="0"/>
          </a:p>
        </p:txBody>
      </p:sp>
      <p:sp>
        <p:nvSpPr>
          <p:cNvPr id="8" name="AutoShape 2" descr="C:\Users\%D0%9E%D0%BB%D1%8C%D0%B3%D0%B0\Desktop\y3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21" y="3911837"/>
            <a:ext cx="539934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1" t="12813" r="24899" b="18282"/>
          <a:stretch/>
        </p:blipFill>
        <p:spPr>
          <a:xfrm>
            <a:off x="8683352" y="2131076"/>
            <a:ext cx="5385515" cy="3084431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829793" y="43122"/>
            <a:ext cx="130428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Стратегии </a:t>
            </a:r>
            <a:r>
              <a:rPr lang="en-US" sz="320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снижения импульсивности: техники самоконтроля и дыхательные упражнения</a:t>
            </a:r>
            <a:endParaRPr lang="en-US" sz="3200" b="1" dirty="0">
              <a:latin typeface="Bookman Old Style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61944" y="982083"/>
            <a:ext cx="13766024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2060"/>
                </a:solidFill>
                <a:ea typeface="Open Sans" pitchFamily="34" charset="-122"/>
                <a:cs typeface="Open Sans" pitchFamily="34" charset="-120"/>
              </a:rPr>
              <a:t>Целенаправленная работа позволяет добиться снижения импульсивности у детей с СДВГ в более ранние сроки. Для этого эффективно используются техники самоконтроля и дыхательные упражнения, которые помогают детям управлять своим телом и эмоциональным состоянием.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4" name="Text 2"/>
          <p:cNvSpPr/>
          <p:nvPr/>
        </p:nvSpPr>
        <p:spPr>
          <a:xfrm>
            <a:off x="442271" y="1942119"/>
            <a:ext cx="7200800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Техника </a:t>
            </a:r>
            <a:r>
              <a:rPr lang="en-US" sz="23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усиления самоконтроля </a:t>
            </a:r>
            <a:r>
              <a:rPr lang="ru-RU" sz="2300" b="1" dirty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 </a:t>
            </a:r>
            <a:r>
              <a:rPr lang="en-US" sz="23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"</a:t>
            </a:r>
            <a:r>
              <a:rPr lang="en-US" sz="2300" b="1" dirty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5 </a:t>
            </a:r>
            <a:r>
              <a:rPr lang="en-US" sz="23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пальцев"</a:t>
            </a:r>
            <a:endParaRPr lang="en-US" sz="2300" b="1" dirty="0"/>
          </a:p>
        </p:txBody>
      </p:sp>
      <p:sp>
        <p:nvSpPr>
          <p:cNvPr id="5" name="Text 3"/>
          <p:cNvSpPr/>
          <p:nvPr/>
        </p:nvSpPr>
        <p:spPr>
          <a:xfrm>
            <a:off x="380472" y="2404048"/>
            <a:ext cx="627935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Font typeface="+mj-lt"/>
              <a:buAutoNum type="arabicPeriod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Посмотреть на пальцы ведущей руки.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394639" y="2884241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Font typeface="+mj-lt"/>
              <a:buAutoNum type="arabicPeriod" startAt="2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Пальцами другой руки промассировать каждый палец, начиная с большого.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402818" y="3556437"/>
            <a:ext cx="627935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Font typeface="+mj-lt"/>
              <a:buAutoNum type="arabicPeriod" startAt="3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Соединить ладони (без хлопка).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411265" y="4016807"/>
            <a:ext cx="627935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Font typeface="+mj-lt"/>
              <a:buAutoNum type="arabicPeriod" startAt="4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Посмотреть на другую руку и также </a:t>
            </a:r>
            <a:endParaRPr lang="ru-RU" sz="2000" dirty="0" smtClean="0">
              <a:ea typeface="Open Sans" pitchFamily="34" charset="-122"/>
              <a:cs typeface="Open Sans" pitchFamily="34" charset="-120"/>
            </a:endParaRPr>
          </a:p>
          <a:p>
            <a:pPr algn="l">
              <a:lnSpc>
                <a:spcPts val="2500"/>
              </a:lnSpc>
              <a:buSzPct val="100000"/>
            </a:pPr>
            <a:r>
              <a:rPr lang="en-US" sz="2000" dirty="0" smtClean="0">
                <a:ea typeface="Open Sans" pitchFamily="34" charset="-122"/>
                <a:cs typeface="Open Sans" pitchFamily="34" charset="-120"/>
              </a:rPr>
              <a:t>промассировать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.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395922" y="4638292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Font typeface="+mj-lt"/>
              <a:buAutoNum type="arabicPeriod" startAt="5"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Соединить руки в замок, положить на колени, пока не почувствуется спокойствие.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436932" y="5459406"/>
            <a:ext cx="3907274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Дыхательные </a:t>
            </a:r>
            <a:r>
              <a:rPr lang="en-US" sz="2300" b="1" dirty="0" smtClean="0">
                <a:solidFill>
                  <a:srgbClr val="403CCF"/>
                </a:solidFill>
                <a:ea typeface="Libre Baskerville" pitchFamily="34" charset="-122"/>
                <a:cs typeface="Libre Baskerville" pitchFamily="34" charset="-120"/>
              </a:rPr>
              <a:t>упражнения</a:t>
            </a:r>
            <a:endParaRPr lang="en-US" sz="2300" b="1" dirty="0"/>
          </a:p>
        </p:txBody>
      </p:sp>
      <p:sp>
        <p:nvSpPr>
          <p:cNvPr id="11" name="Text 9"/>
          <p:cNvSpPr/>
          <p:nvPr/>
        </p:nvSpPr>
        <p:spPr>
          <a:xfrm>
            <a:off x="402818" y="5915000"/>
            <a:ext cx="13710633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Дыхательные упражнения способствуют практически мгновенному расслаблению, помогая высвободить энергию и выработать нейротрансмиттеры дофамин и серотонин. Примеры таких упражнений включают: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70743" y="6966809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Дыхание по квадрату: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Вдох, задержка, выдох, задержка – все на равный счет.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7727307" y="6966808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2000" b="1" dirty="0">
                <a:ea typeface="Open Sans" pitchFamily="34" charset="-122"/>
                <a:cs typeface="Open Sans" pitchFamily="34" charset="-120"/>
              </a:rPr>
              <a:t>Дыхание "Лев":</a:t>
            </a:r>
            <a:r>
              <a:rPr lang="en-US" sz="2000" dirty="0">
                <a:ea typeface="Open Sans" pitchFamily="34" charset="-122"/>
                <a:cs typeface="Open Sans" pitchFamily="34" charset="-120"/>
              </a:rPr>
              <a:t> Глубокий вдох, затем резкий выдох с открытым ртом и высунутым языком, имитируя рык льва.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972" y="49367"/>
            <a:ext cx="5095428" cy="764314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0652" y="226367"/>
            <a:ext cx="9073008" cy="983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850"/>
              </a:lnSpc>
              <a:buNone/>
            </a:pPr>
            <a:r>
              <a:rPr lang="en-US" sz="305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Когнитивно</a:t>
            </a:r>
            <a:r>
              <a:rPr lang="ru-RU" sz="305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-</a:t>
            </a:r>
            <a:r>
              <a:rPr lang="en-US" sz="305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поведенческая терапия (</a:t>
            </a:r>
            <a:r>
              <a:rPr lang="en-US" sz="3050" b="1" dirty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КПТ) для </a:t>
            </a:r>
            <a:r>
              <a:rPr lang="en-US" sz="305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дошкольников с СДВГ</a:t>
            </a:r>
            <a:r>
              <a:rPr lang="ru-RU" sz="3050" b="1" dirty="0" smtClean="0">
                <a:solidFill>
                  <a:srgbClr val="403CCF"/>
                </a:solidFill>
                <a:latin typeface="Bookman Old Style" pitchFamily="18" charset="0"/>
                <a:ea typeface="Libre Baskerville" pitchFamily="34" charset="-122"/>
                <a:cs typeface="Libre Baskerville" pitchFamily="34" charset="-120"/>
              </a:rPr>
              <a:t>:</a:t>
            </a:r>
            <a:endParaRPr lang="en-US" sz="3050" b="1" dirty="0">
              <a:latin typeface="Bookman Old Style" pitchFamily="18" charset="0"/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026" y="1451680"/>
            <a:ext cx="432048" cy="43204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058586" y="1544712"/>
            <a:ext cx="3547348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Контроль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стимулов </a:t>
            </a:r>
            <a:endParaRPr lang="ru-RU" sz="2400" b="1" dirty="0" smtClean="0">
              <a:ea typeface="Libre Baskerville" pitchFamily="34" charset="-122"/>
              <a:cs typeface="Libre Baskerville" pitchFamily="34" charset="-120"/>
            </a:endParaRPr>
          </a:p>
          <a:p>
            <a:pPr marL="0" indent="0" algn="l">
              <a:lnSpc>
                <a:spcPts val="1900"/>
              </a:lnSpc>
              <a:buNone/>
            </a:pP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и самоконтроль</a:t>
            </a:r>
            <a:endParaRPr lang="en-US" sz="2400" b="1" dirty="0"/>
          </a:p>
        </p:txBody>
      </p:sp>
      <p:sp>
        <p:nvSpPr>
          <p:cNvPr id="7" name="Text 3"/>
          <p:cNvSpPr/>
          <p:nvPr/>
        </p:nvSpPr>
        <p:spPr>
          <a:xfrm>
            <a:off x="559858" y="2098576"/>
            <a:ext cx="3843695" cy="7558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Снижение просмотра гаджетов и соревновательных моментов, обучение осознанности и управлению вниманием.</a:t>
            </a:r>
            <a:endParaRPr lang="en-US" sz="20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0346" y="1451681"/>
            <a:ext cx="432048" cy="43204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298976" y="1544711"/>
            <a:ext cx="3770114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Навыки </a:t>
            </a: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организации </a:t>
            </a:r>
            <a:endParaRPr lang="ru-RU" sz="2400" b="1" dirty="0" smtClean="0">
              <a:ea typeface="Libre Baskerville" pitchFamily="34" charset="-122"/>
              <a:cs typeface="Libre Baskerville" pitchFamily="34" charset="-120"/>
            </a:endParaRPr>
          </a:p>
          <a:p>
            <a:pPr marL="0" indent="0" algn="l">
              <a:lnSpc>
                <a:spcPts val="1900"/>
              </a:lnSpc>
              <a:buNone/>
            </a:pP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и планирования</a:t>
            </a:r>
            <a:endParaRPr lang="en-US" sz="2400" b="1" dirty="0"/>
          </a:p>
        </p:txBody>
      </p:sp>
      <p:sp>
        <p:nvSpPr>
          <p:cNvPr id="10" name="Text 5"/>
          <p:cNvSpPr/>
          <p:nvPr/>
        </p:nvSpPr>
        <p:spPr>
          <a:xfrm>
            <a:off x="5102394" y="2098576"/>
            <a:ext cx="4229030" cy="7558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Обучение ребенка структурированию пространства и времени, выполнению рутинных действий.</a:t>
            </a:r>
            <a:endParaRPr lang="en-US" sz="20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116" y="4590990"/>
            <a:ext cx="570364" cy="57036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292255" y="4552304"/>
            <a:ext cx="3403283" cy="4919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Модификация </a:t>
            </a:r>
            <a:endParaRPr lang="ru-RU" sz="2400" b="1" dirty="0" smtClean="0">
              <a:ea typeface="Libre Baskerville" pitchFamily="34" charset="-122"/>
              <a:cs typeface="Libre Baskerville" pitchFamily="34" charset="-120"/>
            </a:endParaRPr>
          </a:p>
          <a:p>
            <a:pPr marL="0" indent="0" algn="l">
              <a:lnSpc>
                <a:spcPts val="1900"/>
              </a:lnSpc>
              <a:buNone/>
            </a:pP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окружающей среды</a:t>
            </a:r>
            <a:endParaRPr lang="en-US" sz="2400" b="1" dirty="0"/>
          </a:p>
        </p:txBody>
      </p:sp>
      <p:sp>
        <p:nvSpPr>
          <p:cNvPr id="13" name="Text 7"/>
          <p:cNvSpPr/>
          <p:nvPr/>
        </p:nvSpPr>
        <p:spPr>
          <a:xfrm>
            <a:off x="583588" y="5136377"/>
            <a:ext cx="3843695" cy="7558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Создание благоприятной среды с обеспечением движения, перерывов и специальных развивающих игрушек.</a:t>
            </a:r>
            <a:endParaRPr lang="en-US" sz="200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6312" y="4545919"/>
            <a:ext cx="498356" cy="498356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5724470" y="4596986"/>
            <a:ext cx="3038237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b="1" dirty="0">
                <a:ea typeface="Libre Baskerville" pitchFamily="34" charset="-122"/>
                <a:cs typeface="Libre Baskerville" pitchFamily="34" charset="-120"/>
              </a:rPr>
              <a:t>Когнитивная </a:t>
            </a:r>
            <a:endParaRPr lang="ru-RU" sz="2400" b="1" dirty="0" smtClean="0">
              <a:ea typeface="Libre Baskerville" pitchFamily="34" charset="-122"/>
              <a:cs typeface="Libre Baskerville" pitchFamily="34" charset="-120"/>
            </a:endParaRPr>
          </a:p>
          <a:p>
            <a:pPr marL="0" indent="0" algn="l">
              <a:lnSpc>
                <a:spcPts val="1900"/>
              </a:lnSpc>
              <a:buNone/>
            </a:pPr>
            <a:r>
              <a:rPr lang="en-US" sz="2400" b="1" dirty="0" smtClean="0">
                <a:ea typeface="Libre Baskerville" pitchFamily="34" charset="-122"/>
                <a:cs typeface="Libre Baskerville" pitchFamily="34" charset="-120"/>
              </a:rPr>
              <a:t>реструктуризация</a:t>
            </a:r>
            <a:endParaRPr lang="en-US" sz="2400" b="1" dirty="0"/>
          </a:p>
        </p:txBody>
      </p:sp>
      <p:sp>
        <p:nvSpPr>
          <p:cNvPr id="16" name="Text 9"/>
          <p:cNvSpPr/>
          <p:nvPr/>
        </p:nvSpPr>
        <p:spPr>
          <a:xfrm>
            <a:off x="5101650" y="5136378"/>
            <a:ext cx="3843814" cy="7558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000" dirty="0">
                <a:ea typeface="Open Sans" pitchFamily="34" charset="-122"/>
                <a:cs typeface="Open Sans" pitchFamily="34" charset="-120"/>
              </a:rPr>
              <a:t>Изменение негативных мыслей на более полезные и реалистичные, что помогает преодолевать тревогу и трудности.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3426" y="226368"/>
            <a:ext cx="13158788" cy="1149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500"/>
              </a:lnSpc>
              <a:buNone/>
            </a:pPr>
            <a:r>
              <a:rPr lang="ru-RU" sz="3200" b="1" dirty="0" smtClean="0">
                <a:solidFill>
                  <a:srgbClr val="403CCF"/>
                </a:solidFill>
                <a:latin typeface="Bookman Old Style" pitchFamily="18" charset="0"/>
              </a:rPr>
              <a:t>Шаги в обучении когнитивной реструктуризации ребенка 6 – 7 лет с СДВГ:</a:t>
            </a:r>
            <a:endParaRPr lang="en-US" sz="3200" b="1" dirty="0">
              <a:latin typeface="Bookman Old Style" pitchFamily="18" charset="0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166701250"/>
              </p:ext>
            </p:extLst>
          </p:nvPr>
        </p:nvGraphicFramePr>
        <p:xfrm>
          <a:off x="743426" y="863600"/>
          <a:ext cx="13340526" cy="650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48" b="1160"/>
          <a:stretch/>
        </p:blipFill>
        <p:spPr>
          <a:xfrm>
            <a:off x="10416984" y="2242592"/>
            <a:ext cx="3716769" cy="53285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6" b="3626"/>
          <a:stretch/>
        </p:blipFill>
        <p:spPr>
          <a:xfrm>
            <a:off x="5290990" y="2242592"/>
            <a:ext cx="4382262" cy="51125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448" y="240757"/>
            <a:ext cx="13033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  <a:ea typeface="Calibri" panose="020F0502020204030204" pitchFamily="34" charset="0"/>
              </a:rPr>
              <a:t>Программа </a:t>
            </a:r>
            <a:r>
              <a:rPr lang="ru-RU" sz="3200" b="1" dirty="0">
                <a:solidFill>
                  <a:srgbClr val="002060"/>
                </a:solidFill>
                <a:latin typeface="Bookman Old Style" pitchFamily="18" charset="0"/>
                <a:ea typeface="Calibri" panose="020F0502020204030204" pitchFamily="34" charset="0"/>
              </a:rPr>
              <a:t>«Телесно-ориентированные подходы к </a:t>
            </a:r>
            <a:r>
              <a:rPr lang="ru-RU" sz="3200" b="1" dirty="0" err="1" smtClean="0">
                <a:solidFill>
                  <a:srgbClr val="002060"/>
                </a:solidFill>
                <a:latin typeface="Bookman Old Style" pitchFamily="18" charset="0"/>
                <a:ea typeface="Calibri" panose="020F0502020204030204" pitchFamily="34" charset="0"/>
              </a:rPr>
              <a:t>психо</a:t>
            </a:r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  <a:ea typeface="Calibri" panose="020F0502020204030204" pitchFamily="34" charset="0"/>
              </a:rPr>
              <a:t>-коррекционной </a:t>
            </a:r>
            <a:r>
              <a:rPr lang="ru-RU" sz="3200" b="1" dirty="0">
                <a:solidFill>
                  <a:srgbClr val="002060"/>
                </a:solidFill>
                <a:latin typeface="Bookman Old Style" pitchFamily="18" charset="0"/>
                <a:ea typeface="Calibri" panose="020F0502020204030204" pitchFamily="34" charset="0"/>
              </a:rPr>
              <a:t>и развивающей работе с детьми» </a:t>
            </a:r>
            <a:endParaRPr lang="ru-RU" sz="3200" b="1" dirty="0" smtClean="0">
              <a:solidFill>
                <a:srgbClr val="002060"/>
              </a:solidFill>
              <a:latin typeface="Bookman Old Style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  <a:latin typeface="Bookman Old Style" pitchFamily="18" charset="0"/>
                <a:ea typeface="Calibri" panose="020F0502020204030204" pitchFamily="34" charset="0"/>
              </a:rPr>
              <a:t>И.В.Ганичевой</a:t>
            </a:r>
            <a:endParaRPr lang="ru-RU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176" y="5562311"/>
            <a:ext cx="3833797" cy="2373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8" t="25500" r="36875"/>
          <a:stretch/>
        </p:blipFill>
        <p:spPr>
          <a:xfrm>
            <a:off x="929176" y="2239785"/>
            <a:ext cx="2343336" cy="321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33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1342</Words>
  <Application>Microsoft Office PowerPoint</Application>
  <PresentationFormat>Произвольный</PresentationFormat>
  <Paragraphs>153</Paragraphs>
  <Slides>16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Bookman Old Style</vt:lpstr>
      <vt:lpstr>Calibri</vt:lpstr>
      <vt:lpstr>Californian FB</vt:lpstr>
      <vt:lpstr>Century Gothic</vt:lpstr>
      <vt:lpstr>Libre Baskerville</vt:lpstr>
      <vt:lpstr>Microsoft Sans Serif</vt:lpstr>
      <vt:lpstr>Open Sans</vt:lpstr>
      <vt:lpstr>Open Sans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67</cp:revision>
  <dcterms:modified xsi:type="dcterms:W3CDTF">2025-06-23T08:11:17Z</dcterms:modified>
</cp:coreProperties>
</file>