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media/image9.jpg" ContentType="image/jp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6" r:id="rId2"/>
    <p:sldMasterId id="2147483678" r:id="rId3"/>
  </p:sldMasterIdLst>
  <p:sldIdLst>
    <p:sldId id="266" r:id="rId4"/>
    <p:sldId id="257" r:id="rId5"/>
    <p:sldId id="260" r:id="rId6"/>
    <p:sldId id="261" r:id="rId7"/>
    <p:sldId id="267" r:id="rId8"/>
    <p:sldId id="263" r:id="rId9"/>
    <p:sldId id="268" r:id="rId10"/>
    <p:sldId id="269" r:id="rId11"/>
    <p:sldId id="270" r:id="rId12"/>
    <p:sldId id="271" r:id="rId13"/>
    <p:sldId id="272" r:id="rId14"/>
    <p:sldId id="265" r:id="rId15"/>
    <p:sldId id="273" r:id="rId16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367" autoAdjust="0"/>
    <p:restoredTop sz="94660"/>
  </p:normalViewPr>
  <p:slideViewPr>
    <p:cSldViewPr>
      <p:cViewPr varScale="1">
        <p:scale>
          <a:sx n="109" d="100"/>
          <a:sy n="109" d="100"/>
        </p:scale>
        <p:origin x="1296" y="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10/10/2024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4B184816-4367-48B6-9627-873E57D94E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10.10.2024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723DA406-69C0-4B0B-AA01-8DF1AE6715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91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4B184816-4367-48B6-9627-873E57D94E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10.10.2024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723DA406-69C0-4B0B-AA01-8DF1AE6715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5122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4B184816-4367-48B6-9627-873E57D94E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10.10.2024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723DA406-69C0-4B0B-AA01-8DF1AE6715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41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4B184816-4367-48B6-9627-873E57D94E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10.10.2024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723DA406-69C0-4B0B-AA01-8DF1AE6715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8114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4B184816-4367-48B6-9627-873E57D94E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10.10.2024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723DA406-69C0-4B0B-AA01-8DF1AE6715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7907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4B184816-4367-48B6-9627-873E57D94E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10.10.2024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723DA406-69C0-4B0B-AA01-8DF1AE6715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826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4B184816-4367-48B6-9627-873E57D94E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10.10.2024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723DA406-69C0-4B0B-AA01-8DF1AE6715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4325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4B184816-4367-48B6-9627-873E57D94E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10.10.2024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723DA406-69C0-4B0B-AA01-8DF1AE6715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1077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4B184816-4367-48B6-9627-873E57D94E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10.10.2024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723DA406-69C0-4B0B-AA01-8DF1AE6715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3312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4B184816-4367-48B6-9627-873E57D94E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10.10.2024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723DA406-69C0-4B0B-AA01-8DF1AE6715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338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1600200"/>
            <a:ext cx="9144000" cy="51054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404040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404040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10/10/2024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4B184816-4367-48B6-9627-873E57D94E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10.10.2024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723DA406-69C0-4B0B-AA01-8DF1AE6715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2139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4B184816-4367-48B6-9627-873E57D94E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10.10.2024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723DA406-69C0-4B0B-AA01-8DF1AE6715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4409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4B184816-4367-48B6-9627-873E57D94E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10.10.2024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723DA406-69C0-4B0B-AA01-8DF1AE6715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5815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4B184816-4367-48B6-9627-873E57D94E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10.10.2024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723DA406-69C0-4B0B-AA01-8DF1AE6715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8346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4B184816-4367-48B6-9627-873E57D94E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10.10.2024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723DA406-69C0-4B0B-AA01-8DF1AE6715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6457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4B184816-4367-48B6-9627-873E57D94E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10.10.2024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723DA406-69C0-4B0B-AA01-8DF1AE6715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2556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4B184816-4367-48B6-9627-873E57D94E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10.10.2024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723DA406-69C0-4B0B-AA01-8DF1AE6715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6872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4B184816-4367-48B6-9627-873E57D94E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10.10.2024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723DA406-69C0-4B0B-AA01-8DF1AE6715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868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1600200"/>
            <a:ext cx="9144000" cy="51054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404040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10/10/2024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404040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10/10/2024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1600200"/>
            <a:ext cx="9144000" cy="51054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10/10/2024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4B184816-4367-48B6-9627-873E57D94E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10.10.2024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723DA406-69C0-4B0B-AA01-8DF1AE6715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179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4B184816-4367-48B6-9627-873E57D94E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10.10.2024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723DA406-69C0-4B0B-AA01-8DF1AE6715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760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4B184816-4367-48B6-9627-873E57D94E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10.10.2024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723DA406-69C0-4B0B-AA01-8DF1AE6715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343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4B184816-4367-48B6-9627-873E57D94E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10.10.2024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723DA406-69C0-4B0B-AA01-8DF1AE6715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214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6.jp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image" Target="../media/image6.jpg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92937" y="1417142"/>
            <a:ext cx="7706359" cy="1346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rgbClr val="404040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92937" y="2737866"/>
            <a:ext cx="7990840" cy="422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rgbClr val="404040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10/10/2024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4B184816-4367-48B6-9627-873E57D94E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10.10.2024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723DA406-69C0-4B0B-AA01-8DF1AE6715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210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4B184816-4367-48B6-9627-873E57D94E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10.10.2024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723DA406-69C0-4B0B-AA01-8DF1AE6715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818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vk.com/psy_myvmeste" TargetMode="Externa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653600"/>
            <a:ext cx="7395902" cy="1899695"/>
          </a:xfrm>
        </p:spPr>
        <p:txBody>
          <a:bodyPr>
            <a:noAutofit/>
          </a:bodyPr>
          <a:lstStyle/>
          <a:p>
            <a:pPr>
              <a:lnSpc>
                <a:spcPct val="114000"/>
              </a:lnSpc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«Обеспечение безопасной образовательной среды – профилактика буллинга и скулшутинга»</a:t>
            </a:r>
            <a:r>
              <a:rPr lang="ru-RU" sz="3000" dirty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30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sz="3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28800" y="174341"/>
            <a:ext cx="6482129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/>
            <a:r>
              <a:rPr lang="ru-RU" sz="1350" b="1" dirty="0">
                <a:solidFill>
                  <a:srgbClr val="4472C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учреждение, осуществляющее психолого-педагогическую и медико-социальную помощь  </a:t>
            </a:r>
          </a:p>
          <a:p>
            <a:pPr algn="ctr" defTabSz="685800"/>
            <a:r>
              <a:rPr lang="ru-RU" sz="1350" b="1" dirty="0">
                <a:solidFill>
                  <a:srgbClr val="4472C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«Центр диагностики и консультирования» Краснодарского края</a:t>
            </a:r>
            <a:endParaRPr lang="ru-RU" sz="1350" dirty="0">
              <a:solidFill>
                <a:srgbClr val="4472C4">
                  <a:lumMod val="75000"/>
                </a:srgbClr>
              </a:solidFill>
              <a:latin typeface="Calibri" panose="020F0502020204030204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81600" y="5394696"/>
            <a:ext cx="351291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Брагина Татьяна Вячеславовна,</a:t>
            </a:r>
          </a:p>
          <a:p>
            <a:pPr defTabSz="685800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 </a:t>
            </a:r>
          </a:p>
          <a:p>
            <a:pPr defTabSz="685800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ГБУ «Центр диагностики и консультирования» КК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b="46689"/>
          <a:stretch/>
        </p:blipFill>
        <p:spPr>
          <a:xfrm>
            <a:off x="152400" y="149263"/>
            <a:ext cx="1571277" cy="1069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39846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95400" y="1385070"/>
            <a:ext cx="6590030" cy="4533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800" dirty="0">
                <a:solidFill>
                  <a:srgbClr val="000000"/>
                </a:solidFill>
              </a:rPr>
              <a:t>Диагностические</a:t>
            </a:r>
            <a:r>
              <a:rPr sz="2800" spc="-75" dirty="0">
                <a:solidFill>
                  <a:srgbClr val="000000"/>
                </a:solidFill>
              </a:rPr>
              <a:t> </a:t>
            </a:r>
            <a:r>
              <a:rPr sz="2800" spc="5" dirty="0">
                <a:solidFill>
                  <a:srgbClr val="000000"/>
                </a:solidFill>
              </a:rPr>
              <a:t>методики</a:t>
            </a:r>
            <a:r>
              <a:rPr sz="2800" spc="-55" dirty="0">
                <a:solidFill>
                  <a:srgbClr val="000000"/>
                </a:solidFill>
              </a:rPr>
              <a:t> </a:t>
            </a:r>
            <a:r>
              <a:rPr sz="2800" dirty="0">
                <a:solidFill>
                  <a:srgbClr val="000000"/>
                </a:solidFill>
              </a:rPr>
              <a:t>экспертизы</a:t>
            </a:r>
            <a:endParaRPr sz="2800" dirty="0"/>
          </a:p>
        </p:txBody>
      </p:sp>
      <p:pic>
        <p:nvPicPr>
          <p:cNvPr id="24" name="object 2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0081" y="3081022"/>
            <a:ext cx="3822319" cy="145795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grpSp>
        <p:nvGrpSpPr>
          <p:cNvPr id="40" name="object 40"/>
          <p:cNvGrpSpPr/>
          <p:nvPr/>
        </p:nvGrpSpPr>
        <p:grpSpPr>
          <a:xfrm>
            <a:off x="3940215" y="3810000"/>
            <a:ext cx="5039566" cy="2667000"/>
            <a:chOff x="3922471" y="1603294"/>
            <a:chExt cx="5105400" cy="4186640"/>
          </a:xfrm>
        </p:grpSpPr>
        <p:sp>
          <p:nvSpPr>
            <p:cNvPr id="41" name="object 41"/>
            <p:cNvSpPr/>
            <p:nvPr/>
          </p:nvSpPr>
          <p:spPr>
            <a:xfrm>
              <a:off x="4716017" y="3253651"/>
              <a:ext cx="4191000" cy="454025"/>
            </a:xfrm>
            <a:custGeom>
              <a:avLst/>
              <a:gdLst/>
              <a:ahLst/>
              <a:cxnLst/>
              <a:rect l="l" t="t" r="r" b="b"/>
              <a:pathLst>
                <a:path w="4191000" h="454025">
                  <a:moveTo>
                    <a:pt x="4190618" y="0"/>
                  </a:moveTo>
                  <a:lnTo>
                    <a:pt x="0" y="0"/>
                  </a:lnTo>
                  <a:lnTo>
                    <a:pt x="0" y="453605"/>
                  </a:lnTo>
                  <a:lnTo>
                    <a:pt x="4190618" y="453605"/>
                  </a:lnTo>
                  <a:lnTo>
                    <a:pt x="4190618" y="0"/>
                  </a:lnTo>
                  <a:close/>
                </a:path>
              </a:pathLst>
            </a:cu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3" name="object 4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22471" y="1603294"/>
              <a:ext cx="5105400" cy="418664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pic>
      </p:grpSp>
      <p:sp>
        <p:nvSpPr>
          <p:cNvPr id="55" name="Прямоугольник 54"/>
          <p:cNvSpPr/>
          <p:nvPr/>
        </p:nvSpPr>
        <p:spPr>
          <a:xfrm>
            <a:off x="140081" y="217109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Поле диагностического исследования (изучаемые критерии и показатели)</a:t>
            </a:r>
            <a:endParaRPr lang="ru-RU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5257800" y="3075235"/>
            <a:ext cx="2944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Диагностические методики</a:t>
            </a:r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723793" y="3429000"/>
            <a:ext cx="26548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Администрация</a:t>
            </a:r>
            <a:endParaRPr lang="ru-RU" sz="2800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4343400" y="4086999"/>
            <a:ext cx="43371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Тест "Стиль управления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коллективом«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Методика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«Оценка восприятия риска» (вариант для руководителя образовательной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организации)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Анализ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ситуаций. Методы психолого-педагогической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экспертизы образовательной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среды (авт. В. А. </a:t>
            </a:r>
            <a:r>
              <a:rPr lang="ru-RU" sz="16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Ясвин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97" y="356883"/>
            <a:ext cx="1572904" cy="1072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02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95400" y="1649681"/>
            <a:ext cx="6590030" cy="4533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800" dirty="0">
                <a:solidFill>
                  <a:srgbClr val="000000"/>
                </a:solidFill>
              </a:rPr>
              <a:t>Диагностические</a:t>
            </a:r>
            <a:r>
              <a:rPr sz="2800" spc="-75" dirty="0">
                <a:solidFill>
                  <a:srgbClr val="000000"/>
                </a:solidFill>
              </a:rPr>
              <a:t> </a:t>
            </a:r>
            <a:r>
              <a:rPr sz="2800" spc="5" dirty="0">
                <a:solidFill>
                  <a:srgbClr val="000000"/>
                </a:solidFill>
              </a:rPr>
              <a:t>методики</a:t>
            </a:r>
            <a:r>
              <a:rPr sz="2800" spc="-55" dirty="0">
                <a:solidFill>
                  <a:srgbClr val="000000"/>
                </a:solidFill>
              </a:rPr>
              <a:t> </a:t>
            </a:r>
            <a:r>
              <a:rPr sz="2800" dirty="0">
                <a:solidFill>
                  <a:srgbClr val="000000"/>
                </a:solidFill>
              </a:rPr>
              <a:t>экспертизы</a:t>
            </a:r>
            <a:endParaRPr sz="2800" dirty="0"/>
          </a:p>
        </p:txBody>
      </p:sp>
      <p:pic>
        <p:nvPicPr>
          <p:cNvPr id="24" name="object 2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5967" y="3254894"/>
            <a:ext cx="3822319" cy="145795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grpSp>
        <p:nvGrpSpPr>
          <p:cNvPr id="40" name="object 40"/>
          <p:cNvGrpSpPr/>
          <p:nvPr/>
        </p:nvGrpSpPr>
        <p:grpSpPr>
          <a:xfrm>
            <a:off x="3962400" y="4435851"/>
            <a:ext cx="5039566" cy="1447800"/>
            <a:chOff x="3922471" y="1603294"/>
            <a:chExt cx="5105400" cy="4186640"/>
          </a:xfrm>
        </p:grpSpPr>
        <p:sp>
          <p:nvSpPr>
            <p:cNvPr id="41" name="object 41"/>
            <p:cNvSpPr/>
            <p:nvPr/>
          </p:nvSpPr>
          <p:spPr>
            <a:xfrm>
              <a:off x="4716017" y="3253651"/>
              <a:ext cx="4191000" cy="454025"/>
            </a:xfrm>
            <a:custGeom>
              <a:avLst/>
              <a:gdLst/>
              <a:ahLst/>
              <a:cxnLst/>
              <a:rect l="l" t="t" r="r" b="b"/>
              <a:pathLst>
                <a:path w="4191000" h="454025">
                  <a:moveTo>
                    <a:pt x="4190618" y="0"/>
                  </a:moveTo>
                  <a:lnTo>
                    <a:pt x="0" y="0"/>
                  </a:lnTo>
                  <a:lnTo>
                    <a:pt x="0" y="453605"/>
                  </a:lnTo>
                  <a:lnTo>
                    <a:pt x="4190618" y="453605"/>
                  </a:lnTo>
                  <a:lnTo>
                    <a:pt x="4190618" y="0"/>
                  </a:lnTo>
                  <a:close/>
                </a:path>
              </a:pathLst>
            </a:cu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3" name="object 4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22471" y="1603294"/>
              <a:ext cx="5105400" cy="418664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pic>
      </p:grpSp>
      <p:sp>
        <p:nvSpPr>
          <p:cNvPr id="55" name="Прямоугольник 54"/>
          <p:cNvSpPr/>
          <p:nvPr/>
        </p:nvSpPr>
        <p:spPr>
          <a:xfrm>
            <a:off x="173713" y="244006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Поле диагностического исследования (изучаемые критерии и показатели)</a:t>
            </a:r>
            <a:endParaRPr lang="ru-RU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5181600" y="3715776"/>
            <a:ext cx="2944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Диагностические методики</a:t>
            </a:r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421526" y="3657600"/>
            <a:ext cx="32112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Педагоги-психологи</a:t>
            </a:r>
            <a:endParaRPr lang="ru-RU" sz="2800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4313609" y="4669573"/>
            <a:ext cx="43371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Методика "Психологическая диагностика безопасности образовательной среды школы"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(И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А. Баева).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967" y="266582"/>
            <a:ext cx="1572904" cy="1072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41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/>
          <a:srcRect b="46689"/>
          <a:stretch/>
        </p:blipFill>
        <p:spPr>
          <a:xfrm>
            <a:off x="-217194" y="79656"/>
            <a:ext cx="2095036" cy="1152526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600200" y="489899"/>
            <a:ext cx="7257692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Телефоны «Горячих линий» по оказанию психологической помощи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object 3"/>
          <p:cNvSpPr txBox="1"/>
          <p:nvPr/>
        </p:nvSpPr>
        <p:spPr>
          <a:xfrm>
            <a:off x="307331" y="1465595"/>
            <a:ext cx="3637291" cy="1951816"/>
          </a:xfrm>
          <a:prstGeom prst="rect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vert="horz" wrap="square" lIns="0" tIns="12700" rIns="0" bIns="0" rtlCol="0">
            <a:spAutoFit/>
          </a:bodyPr>
          <a:lstStyle/>
          <a:p>
            <a:pPr marL="12700" marR="508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Горячая кризисная линия по </a:t>
            </a:r>
            <a:r>
              <a:rPr kumimoji="0" sz="1800" b="0" i="0" u="none" strike="noStrike" kern="0" cap="none" spc="-5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оказанию </a:t>
            </a:r>
            <a:r>
              <a:rPr kumimoji="0" sz="1800" b="0" i="0" u="none" strike="noStrike" kern="0" cap="none" spc="-81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sz="1800" b="0" i="0" u="none" strike="noStrike" kern="0" cap="none" spc="-1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психологической</a:t>
            </a:r>
            <a:r>
              <a:rPr kumimoji="0" sz="1800" b="0" i="0" u="none" strike="noStrike" kern="0" cap="none" spc="-5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помощи</a:t>
            </a:r>
          </a:p>
          <a:p>
            <a:pPr marL="132715" marR="126364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0" cap="none" spc="-5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несовершеннолетним </a:t>
            </a:r>
            <a:r>
              <a:rPr kumimoji="0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 их </a:t>
            </a:r>
            <a:r>
              <a:rPr kumimoji="0" sz="1800" b="0" i="0" u="none" strike="noStrike" kern="0" cap="none" spc="-2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родителям </a:t>
            </a:r>
            <a:r>
              <a:rPr kumimoji="0" sz="1800" b="0" i="0" u="none" strike="noStrike" kern="0" cap="none" spc="-81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sz="1800" b="0" i="0" u="none" strike="noStrike" kern="0" cap="none" spc="-15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(законным</a:t>
            </a:r>
            <a:r>
              <a:rPr kumimoji="0" sz="1800" b="0" i="0" u="none" strike="noStrike" kern="0" cap="none" spc="-1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представителям)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0" cap="none" spc="-1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Министерства</a:t>
            </a:r>
            <a:r>
              <a:rPr kumimoji="0" sz="1800" b="0" i="0" u="none" strike="noStrike" kern="0" cap="none" spc="5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просвещения</a:t>
            </a:r>
            <a:r>
              <a:rPr kumimoji="0" sz="1800" b="0" i="0" u="none" strike="noStrike" kern="0" cap="none" spc="-15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РФ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89000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8-800-600-31-14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331" y="4495800"/>
            <a:ext cx="3127519" cy="183505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9665" y="1041247"/>
            <a:ext cx="2560921" cy="167091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3161" y="1379779"/>
            <a:ext cx="1470454" cy="1382031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4038600" y="2926140"/>
            <a:ext cx="3235439" cy="156966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childhelpline.ru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Сайт «Детский телефон доверия» ФКЦ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МГППУ для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детей, подростков, родителей (законных  представителей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педагогических работников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800600" y="4951662"/>
            <a:ext cx="3254095" cy="923330"/>
          </a:xfrm>
          <a:prstGeom prst="rect">
            <a:avLst/>
          </a:prstGeom>
          <a:gradFill rotWithShape="1">
            <a:gsLst>
              <a:gs pos="0">
                <a:srgbClr val="5B9BD5">
                  <a:lumMod val="110000"/>
                  <a:satMod val="105000"/>
                  <a:tint val="67000"/>
                </a:srgbClr>
              </a:gs>
              <a:gs pos="50000">
                <a:srgbClr val="5B9BD5">
                  <a:lumMod val="105000"/>
                  <a:satMod val="103000"/>
                  <a:tint val="73000"/>
                </a:srgbClr>
              </a:gs>
              <a:gs pos="100000">
                <a:srgbClr val="5B9BD5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Чат-бот по оказанию психологической помощи 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6"/>
              </a:rPr>
              <a:t>https://vk.com/psy_myvmeste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979307" y="388828"/>
            <a:ext cx="816469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>
              <a:defRPr/>
            </a:pPr>
            <a:r>
              <a:rPr lang="ru-RU" sz="2100" b="1" kern="0" dirty="0">
                <a:ln w="1905"/>
                <a:solidFill>
                  <a:srgbClr val="1F497D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учреждение, </a:t>
            </a:r>
          </a:p>
          <a:p>
            <a:pPr algn="ctr" defTabSz="685800">
              <a:defRPr/>
            </a:pPr>
            <a:r>
              <a:rPr lang="ru-RU" sz="2100" b="1" kern="0" dirty="0">
                <a:ln w="1905"/>
                <a:solidFill>
                  <a:srgbClr val="1F497D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осуществляющее психолого-педагогическую                          </a:t>
            </a:r>
          </a:p>
          <a:p>
            <a:pPr algn="ctr" defTabSz="685800">
              <a:defRPr/>
            </a:pPr>
            <a:r>
              <a:rPr lang="ru-RU" sz="2100" b="1" kern="0" dirty="0">
                <a:ln w="1905"/>
                <a:solidFill>
                  <a:srgbClr val="1F497D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и медико-социальную помощь                                                              «Центр диагностики и консультирования» Краснодарского края</a:t>
            </a:r>
            <a:endParaRPr lang="ru-RU" sz="2100" b="1" kern="0" dirty="0">
              <a:solidFill>
                <a:srgbClr val="1F497D"/>
              </a:solidFill>
              <a:latin typeface="Calibri" panose="020F0502020204030204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58829" y="4724400"/>
            <a:ext cx="6005648" cy="918102"/>
          </a:xfrm>
          <a:prstGeom prst="rect">
            <a:avLst/>
          </a:prstGeom>
          <a:solidFill>
            <a:schemeClr val="bg1"/>
          </a:solidFill>
          <a:ln w="15875" cap="flat" cmpd="sng" algn="ctr">
            <a:solidFill>
              <a:srgbClr val="4E67C8">
                <a:shade val="50000"/>
                <a:shade val="75000"/>
                <a:satMod val="125000"/>
                <a:lumMod val="75000"/>
              </a:srgbClr>
            </a:solidFill>
            <a:prstDash val="solid"/>
          </a:ln>
          <a:effectLst>
            <a:softEdge rad="127000"/>
          </a:effectLst>
        </p:spPr>
        <p:txBody>
          <a:bodyPr anchor="ctr"/>
          <a:lstStyle/>
          <a:p>
            <a:pPr algn="ctr" defTabSz="685800">
              <a:defRPr/>
            </a:pPr>
            <a:r>
              <a:rPr lang="ru-RU" altLang="ru-RU" sz="2700" b="1" kern="0" dirty="0">
                <a:solidFill>
                  <a:srgbClr val="212745"/>
                </a:solidFill>
                <a:latin typeface="Times New Roman" pitchFamily="18" charset="0"/>
                <a:cs typeface="Times New Roman" pitchFamily="18" charset="0"/>
              </a:rPr>
              <a:t>тел. 8(861) 992-66-73</a:t>
            </a:r>
            <a:r>
              <a:rPr lang="en-US" altLang="ru-RU" sz="2700" b="1" kern="0" dirty="0">
                <a:solidFill>
                  <a:srgbClr val="21274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700" b="1" kern="0" dirty="0">
              <a:solidFill>
                <a:srgbClr val="212745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685800">
              <a:defRPr/>
            </a:pPr>
            <a:r>
              <a:rPr lang="en-US" altLang="ru-RU" sz="2700" b="1" kern="0" dirty="0">
                <a:solidFill>
                  <a:srgbClr val="212745"/>
                </a:solidFill>
                <a:latin typeface="Times New Roman" pitchFamily="18" charset="0"/>
                <a:cs typeface="Times New Roman" pitchFamily="18" charset="0"/>
              </a:rPr>
              <a:t>http://cdik-center.ru/</a:t>
            </a:r>
            <a:r>
              <a:rPr lang="ru-RU" altLang="ru-RU" sz="2700" b="1" kern="0" dirty="0">
                <a:solidFill>
                  <a:srgbClr val="212745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defTabSz="685800">
              <a:defRPr/>
            </a:pPr>
            <a:r>
              <a:rPr lang="ru-RU" altLang="ru-RU" sz="2700" b="1" kern="0" dirty="0">
                <a:solidFill>
                  <a:srgbClr val="212745"/>
                </a:solidFill>
                <a:latin typeface="Times New Roman" pitchFamily="18" charset="0"/>
                <a:cs typeface="Times New Roman" pitchFamily="18" charset="0"/>
              </a:rPr>
              <a:t>эл. почта: </a:t>
            </a:r>
            <a:r>
              <a:rPr lang="en-US" altLang="ru-RU" sz="2700" b="1" kern="0" dirty="0" err="1">
                <a:solidFill>
                  <a:srgbClr val="212745"/>
                </a:solidFill>
                <a:latin typeface="Times New Roman" pitchFamily="18" charset="0"/>
                <a:cs typeface="Times New Roman" pitchFamily="18" charset="0"/>
              </a:rPr>
              <a:t>diagn.prof</a:t>
            </a:r>
            <a:r>
              <a:rPr lang="ru-RU" altLang="ru-RU" sz="2700" b="1" kern="0" dirty="0">
                <a:solidFill>
                  <a:srgbClr val="212745"/>
                </a:solidFill>
                <a:latin typeface="Times New Roman" pitchFamily="18" charset="0"/>
                <a:cs typeface="Times New Roman" pitchFamily="18" charset="0"/>
              </a:rPr>
              <a:t>@</a:t>
            </a:r>
            <a:r>
              <a:rPr lang="en-US" altLang="ru-RU" sz="2700" b="1" kern="0" dirty="0">
                <a:solidFill>
                  <a:srgbClr val="212745"/>
                </a:solidFill>
                <a:latin typeface="Times New Roman" pitchFamily="18" charset="0"/>
                <a:cs typeface="Times New Roman" pitchFamily="18" charset="0"/>
              </a:rPr>
              <a:t>bk</a:t>
            </a:r>
            <a:r>
              <a:rPr lang="ru-RU" altLang="ru-RU" sz="2700" b="1" kern="0" dirty="0">
                <a:solidFill>
                  <a:srgbClr val="212745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ru-RU" sz="2700" b="1" kern="0" dirty="0">
                <a:solidFill>
                  <a:srgbClr val="212745"/>
                </a:solidFill>
                <a:latin typeface="Times New Roman" pitchFamily="18" charset="0"/>
                <a:cs typeface="Times New Roman" pitchFamily="18" charset="0"/>
              </a:rPr>
              <a:t>ru</a:t>
            </a:r>
            <a:endParaRPr lang="ru-RU" altLang="ru-RU" sz="2700" b="1" kern="0" dirty="0">
              <a:solidFill>
                <a:srgbClr val="21274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14" descr="http://1bezposrednikov.ru/var/uploads/ann/photo/approved/139976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730" y="2184179"/>
            <a:ext cx="4779038" cy="2268252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b="46689"/>
          <a:stretch/>
        </p:blipFill>
        <p:spPr>
          <a:xfrm>
            <a:off x="-56918" y="227253"/>
            <a:ext cx="2095036" cy="1152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915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9144000" cy="685799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1600200"/>
              <a:ext cx="9144000" cy="5105400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690168" y="432054"/>
            <a:ext cx="7477759" cy="339708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0"/>
              </a:spcBef>
            </a:pPr>
            <a:r>
              <a:rPr sz="2000" b="1" u="heavy" spc="-5" dirty="0" err="1">
                <a:solidFill>
                  <a:srgbClr val="30479F"/>
                </a:solidFill>
                <a:uFill>
                  <a:solidFill>
                    <a:srgbClr val="30479F"/>
                  </a:solidFill>
                </a:uFill>
                <a:latin typeface="Trebuchet MS"/>
                <a:cs typeface="Trebuchet MS"/>
              </a:rPr>
              <a:t>Образовательная</a:t>
            </a:r>
            <a:r>
              <a:rPr sz="2000" b="1" u="heavy" spc="-5" dirty="0">
                <a:solidFill>
                  <a:srgbClr val="30479F"/>
                </a:solidFill>
                <a:uFill>
                  <a:solidFill>
                    <a:srgbClr val="30479F"/>
                  </a:solidFill>
                </a:uFill>
                <a:latin typeface="Trebuchet MS"/>
                <a:cs typeface="Trebuchet MS"/>
              </a:rPr>
              <a:t> </a:t>
            </a:r>
            <a:r>
              <a:rPr sz="2000" b="1" u="heavy" spc="-5" dirty="0" err="1" smtClean="0">
                <a:solidFill>
                  <a:srgbClr val="30479F"/>
                </a:solidFill>
                <a:uFill>
                  <a:solidFill>
                    <a:srgbClr val="30479F"/>
                  </a:solidFill>
                </a:uFill>
                <a:latin typeface="Trebuchet MS"/>
                <a:cs typeface="Trebuchet MS"/>
              </a:rPr>
              <a:t>среда</a:t>
            </a:r>
            <a:r>
              <a:rPr sz="2000" b="1" u="heavy" spc="-5" dirty="0" smtClean="0">
                <a:solidFill>
                  <a:srgbClr val="30479F"/>
                </a:solidFill>
                <a:uFill>
                  <a:solidFill>
                    <a:srgbClr val="30479F"/>
                  </a:solidFill>
                </a:uFill>
                <a:latin typeface="Trebuchet MS"/>
                <a:cs typeface="Trebuchet MS"/>
              </a:rPr>
              <a:t> </a:t>
            </a:r>
            <a:endParaRPr sz="2050" dirty="0" smtClean="0">
              <a:latin typeface="Trebuchet MS"/>
              <a:cs typeface="Trebuchet MS"/>
            </a:endParaRPr>
          </a:p>
          <a:p>
            <a:pPr marL="12700" marR="6350" algn="just">
              <a:lnSpc>
                <a:spcPct val="100000"/>
              </a:lnSpc>
            </a:pPr>
            <a:endParaRPr lang="ru-RU" sz="2000" b="1" u="heavy" spc="-10" dirty="0" smtClean="0">
              <a:solidFill>
                <a:srgbClr val="30479F"/>
              </a:solidFill>
              <a:uFill>
                <a:solidFill>
                  <a:srgbClr val="30479F"/>
                </a:solidFill>
              </a:uFill>
              <a:latin typeface="Trebuchet MS"/>
              <a:cs typeface="Trebuchet MS"/>
            </a:endParaRPr>
          </a:p>
          <a:p>
            <a:pPr marL="12700" marR="6350" algn="just">
              <a:lnSpc>
                <a:spcPct val="100000"/>
              </a:lnSpc>
            </a:pPr>
            <a:endParaRPr lang="ru-RU" sz="2000" b="1" u="heavy" spc="-10" dirty="0">
              <a:solidFill>
                <a:srgbClr val="30479F"/>
              </a:solidFill>
              <a:uFill>
                <a:solidFill>
                  <a:srgbClr val="30479F"/>
                </a:solidFill>
              </a:uFill>
              <a:latin typeface="Trebuchet MS"/>
              <a:cs typeface="Trebuchet MS"/>
            </a:endParaRPr>
          </a:p>
          <a:p>
            <a:pPr marL="12700" marR="6350" algn="just">
              <a:lnSpc>
                <a:spcPct val="100000"/>
              </a:lnSpc>
            </a:pPr>
            <a:endParaRPr lang="ru-RU" sz="2000" b="1" u="heavy" spc="-10" dirty="0" smtClean="0">
              <a:solidFill>
                <a:srgbClr val="30479F"/>
              </a:solidFill>
              <a:uFill>
                <a:solidFill>
                  <a:srgbClr val="30479F"/>
                </a:solidFill>
              </a:uFill>
              <a:latin typeface="Trebuchet MS"/>
              <a:cs typeface="Trebuchet MS"/>
            </a:endParaRPr>
          </a:p>
          <a:p>
            <a:pPr marL="12700" marR="6350" algn="just">
              <a:lnSpc>
                <a:spcPct val="100000"/>
              </a:lnSpc>
            </a:pPr>
            <a:endParaRPr lang="ru-RU" sz="2000" b="1" u="heavy" spc="-10" dirty="0">
              <a:solidFill>
                <a:srgbClr val="30479F"/>
              </a:solidFill>
              <a:uFill>
                <a:solidFill>
                  <a:srgbClr val="30479F"/>
                </a:solidFill>
              </a:uFill>
              <a:latin typeface="Trebuchet MS"/>
              <a:cs typeface="Trebuchet MS"/>
            </a:endParaRPr>
          </a:p>
          <a:p>
            <a:pPr marL="12700" marR="6350" algn="just">
              <a:lnSpc>
                <a:spcPct val="100000"/>
              </a:lnSpc>
            </a:pPr>
            <a:endParaRPr lang="ru-RU" sz="2000" b="1" u="heavy" spc="-10" dirty="0" smtClean="0">
              <a:solidFill>
                <a:srgbClr val="30479F"/>
              </a:solidFill>
              <a:uFill>
                <a:solidFill>
                  <a:srgbClr val="30479F"/>
                </a:solidFill>
              </a:uFill>
              <a:latin typeface="Trebuchet MS"/>
              <a:cs typeface="Trebuchet MS"/>
            </a:endParaRPr>
          </a:p>
          <a:p>
            <a:pPr marL="12700" marR="6350" algn="just">
              <a:lnSpc>
                <a:spcPct val="100000"/>
              </a:lnSpc>
            </a:pPr>
            <a:endParaRPr lang="ru-RU" sz="2000" b="1" u="heavy" spc="-10" dirty="0">
              <a:solidFill>
                <a:srgbClr val="30479F"/>
              </a:solidFill>
              <a:uFill>
                <a:solidFill>
                  <a:srgbClr val="30479F"/>
                </a:solidFill>
              </a:uFill>
              <a:latin typeface="Trebuchet MS"/>
              <a:cs typeface="Trebuchet MS"/>
            </a:endParaRPr>
          </a:p>
          <a:p>
            <a:pPr marL="12700" marR="6350" algn="just">
              <a:lnSpc>
                <a:spcPct val="100000"/>
              </a:lnSpc>
            </a:pPr>
            <a:endParaRPr lang="ru-RU" sz="2000" b="1" u="heavy" spc="-10" dirty="0" smtClean="0">
              <a:solidFill>
                <a:srgbClr val="30479F"/>
              </a:solidFill>
              <a:uFill>
                <a:solidFill>
                  <a:srgbClr val="30479F"/>
                </a:solidFill>
              </a:uFill>
              <a:latin typeface="Trebuchet MS"/>
              <a:cs typeface="Trebuchet MS"/>
            </a:endParaRPr>
          </a:p>
          <a:p>
            <a:pPr marL="12700" marR="6350" algn="just">
              <a:lnSpc>
                <a:spcPct val="100000"/>
              </a:lnSpc>
            </a:pPr>
            <a:endParaRPr lang="ru-RU" sz="2000" b="1" u="heavy" spc="-10" dirty="0">
              <a:solidFill>
                <a:srgbClr val="30479F"/>
              </a:solidFill>
              <a:uFill>
                <a:solidFill>
                  <a:srgbClr val="30479F"/>
                </a:solidFill>
              </a:uFill>
              <a:latin typeface="Trebuchet MS"/>
              <a:cs typeface="Trebuchet MS"/>
            </a:endParaRPr>
          </a:p>
          <a:p>
            <a:pPr marL="12700" marR="6350" algn="just">
              <a:lnSpc>
                <a:spcPct val="100000"/>
              </a:lnSpc>
            </a:pPr>
            <a:endParaRPr lang="ru-RU" sz="2000" b="1" u="heavy" spc="-10" dirty="0" smtClean="0">
              <a:solidFill>
                <a:srgbClr val="30479F"/>
              </a:solidFill>
              <a:uFill>
                <a:solidFill>
                  <a:srgbClr val="30479F"/>
                </a:solidFill>
              </a:uFill>
              <a:latin typeface="Trebuchet MS"/>
              <a:cs typeface="Trebuchet MS"/>
            </a:endParaRPr>
          </a:p>
          <a:p>
            <a:pPr marL="12700" marR="6350" algn="ctr">
              <a:lnSpc>
                <a:spcPct val="100000"/>
              </a:lnSpc>
            </a:pPr>
            <a:r>
              <a:rPr sz="2000" b="1" u="heavy" spc="-10" dirty="0" err="1" smtClean="0">
                <a:solidFill>
                  <a:srgbClr val="30479F"/>
                </a:solidFill>
                <a:uFill>
                  <a:solidFill>
                    <a:srgbClr val="30479F"/>
                  </a:solidFill>
                </a:uFill>
                <a:latin typeface="Trebuchet MS"/>
                <a:cs typeface="Trebuchet MS"/>
              </a:rPr>
              <a:t>Психологическая</a:t>
            </a:r>
            <a:r>
              <a:rPr sz="2000" b="1" u="heavy" spc="-5" dirty="0" smtClean="0">
                <a:solidFill>
                  <a:srgbClr val="30479F"/>
                </a:solidFill>
                <a:uFill>
                  <a:solidFill>
                    <a:srgbClr val="30479F"/>
                  </a:solidFill>
                </a:uFill>
                <a:latin typeface="Trebuchet MS"/>
                <a:cs typeface="Trebuchet MS"/>
              </a:rPr>
              <a:t> </a:t>
            </a:r>
            <a:r>
              <a:rPr sz="2000" b="1" u="heavy" spc="-5" dirty="0" err="1" smtClean="0">
                <a:solidFill>
                  <a:srgbClr val="30479F"/>
                </a:solidFill>
                <a:uFill>
                  <a:solidFill>
                    <a:srgbClr val="30479F"/>
                  </a:solidFill>
                </a:uFill>
                <a:latin typeface="Trebuchet MS"/>
                <a:cs typeface="Trebuchet MS"/>
              </a:rPr>
              <a:t>безопасность</a:t>
            </a:r>
            <a:endParaRPr sz="2000" dirty="0">
              <a:latin typeface="Trebuchet MS"/>
              <a:cs typeface="Trebuchet MS"/>
            </a:endParaRPr>
          </a:p>
        </p:txBody>
      </p:sp>
      <p:pic>
        <p:nvPicPr>
          <p:cNvPr id="10" name="object 1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219200" y="1219200"/>
            <a:ext cx="5943600" cy="220979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5972" y="4343488"/>
            <a:ext cx="3486150" cy="21717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/>
          <a:srcRect b="46689"/>
          <a:stretch/>
        </p:blipFill>
        <p:spPr>
          <a:xfrm>
            <a:off x="152400" y="149263"/>
            <a:ext cx="1571277" cy="10699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вал 10"/>
          <p:cNvSpPr/>
          <p:nvPr/>
        </p:nvSpPr>
        <p:spPr>
          <a:xfrm>
            <a:off x="684838" y="990600"/>
            <a:ext cx="7696200" cy="141357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1270" algn="ctr">
              <a:lnSpc>
                <a:spcPct val="100000"/>
              </a:lnSpc>
              <a:spcBef>
                <a:spcPts val="110"/>
              </a:spcBef>
            </a:pPr>
            <a:r>
              <a:rPr lang="ru-RU" sz="2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Направления экспертизы</a:t>
            </a:r>
          </a:p>
          <a:p>
            <a:pPr marL="12065" marR="5080" algn="ctr">
              <a:lnSpc>
                <a:spcPct val="100000"/>
              </a:lnSpc>
            </a:pPr>
            <a:r>
              <a:rPr lang="ru-RU" sz="2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психологической безопасности </a:t>
            </a:r>
            <a:br>
              <a:rPr lang="ru-RU" sz="2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</a:br>
            <a:r>
              <a:rPr lang="ru-RU" sz="2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образовательной  среды</a:t>
            </a:r>
          </a:p>
        </p:txBody>
      </p:sp>
      <p:sp>
        <p:nvSpPr>
          <p:cNvPr id="13" name="Прямоугольник с двумя усеченными соседними углами 12"/>
          <p:cNvSpPr/>
          <p:nvPr/>
        </p:nvSpPr>
        <p:spPr>
          <a:xfrm>
            <a:off x="61732" y="2590800"/>
            <a:ext cx="2180381" cy="3740328"/>
          </a:xfrm>
          <a:prstGeom prst="snip2Same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8735" algn="ctr">
              <a:lnSpc>
                <a:spcPts val="1800"/>
              </a:lnSpc>
              <a:spcBef>
                <a:spcPts val="110"/>
              </a:spcBef>
            </a:pPr>
            <a:r>
              <a:rPr lang="ru-RU" sz="1200" b="1" spc="5" dirty="0">
                <a:solidFill>
                  <a:srgbClr val="22735D"/>
                </a:solidFill>
                <a:latin typeface="Trebuchet MS"/>
                <a:cs typeface="Trebuchet MS"/>
              </a:rPr>
              <a:t>Качество</a:t>
            </a:r>
            <a:endParaRPr lang="ru-RU" sz="1200" dirty="0">
              <a:latin typeface="Trebuchet MS"/>
              <a:cs typeface="Trebuchet MS"/>
            </a:endParaRPr>
          </a:p>
          <a:p>
            <a:pPr marL="182880" marR="138430" algn="ctr">
              <a:lnSpc>
                <a:spcPts val="1660"/>
              </a:lnSpc>
              <a:spcBef>
                <a:spcPts val="150"/>
              </a:spcBef>
            </a:pPr>
            <a:r>
              <a:rPr lang="ru-RU" sz="1200" b="1" spc="-5" dirty="0">
                <a:solidFill>
                  <a:srgbClr val="22735D"/>
                </a:solidFill>
                <a:latin typeface="Trebuchet MS"/>
                <a:cs typeface="Trebuchet MS"/>
              </a:rPr>
              <a:t>м</a:t>
            </a:r>
            <a:r>
              <a:rPr lang="ru-RU" sz="1200" b="1" spc="5" dirty="0">
                <a:solidFill>
                  <a:srgbClr val="22735D"/>
                </a:solidFill>
                <a:latin typeface="Trebuchet MS"/>
                <a:cs typeface="Trebuchet MS"/>
              </a:rPr>
              <a:t>еж</a:t>
            </a:r>
            <a:r>
              <a:rPr lang="ru-RU" sz="1200" b="1" spc="-10" dirty="0">
                <a:solidFill>
                  <a:srgbClr val="22735D"/>
                </a:solidFill>
                <a:latin typeface="Trebuchet MS"/>
                <a:cs typeface="Trebuchet MS"/>
              </a:rPr>
              <a:t>ли</a:t>
            </a:r>
            <a:r>
              <a:rPr lang="ru-RU" sz="1200" b="1" dirty="0">
                <a:solidFill>
                  <a:srgbClr val="22735D"/>
                </a:solidFill>
                <a:latin typeface="Trebuchet MS"/>
                <a:cs typeface="Trebuchet MS"/>
              </a:rPr>
              <a:t>ч</a:t>
            </a:r>
            <a:r>
              <a:rPr lang="ru-RU" sz="1200" b="1" spc="5" dirty="0">
                <a:solidFill>
                  <a:srgbClr val="22735D"/>
                </a:solidFill>
                <a:latin typeface="Trebuchet MS"/>
                <a:cs typeface="Trebuchet MS"/>
              </a:rPr>
              <a:t>н</a:t>
            </a:r>
            <a:r>
              <a:rPr lang="ru-RU" sz="1200" b="1" dirty="0">
                <a:solidFill>
                  <a:srgbClr val="22735D"/>
                </a:solidFill>
                <a:latin typeface="Trebuchet MS"/>
                <a:cs typeface="Trebuchet MS"/>
              </a:rPr>
              <a:t>о</a:t>
            </a:r>
            <a:r>
              <a:rPr lang="ru-RU" sz="1200" b="1" spc="5" dirty="0">
                <a:solidFill>
                  <a:srgbClr val="22735D"/>
                </a:solidFill>
                <a:latin typeface="Trebuchet MS"/>
                <a:cs typeface="Trebuchet MS"/>
              </a:rPr>
              <a:t>стн</a:t>
            </a:r>
            <a:r>
              <a:rPr lang="ru-RU" sz="1200" b="1" spc="-5" dirty="0">
                <a:solidFill>
                  <a:srgbClr val="22735D"/>
                </a:solidFill>
                <a:latin typeface="Trebuchet MS"/>
                <a:cs typeface="Trebuchet MS"/>
              </a:rPr>
              <a:t>ых  </a:t>
            </a:r>
            <a:r>
              <a:rPr lang="ru-RU" sz="1200" b="1" dirty="0">
                <a:solidFill>
                  <a:srgbClr val="22735D"/>
                </a:solidFill>
                <a:latin typeface="Trebuchet MS"/>
                <a:cs typeface="Trebuchet MS"/>
              </a:rPr>
              <a:t>отношений:</a:t>
            </a:r>
            <a:endParaRPr lang="ru-RU" sz="1200" dirty="0">
              <a:latin typeface="Trebuchet MS"/>
              <a:cs typeface="Trebuchet MS"/>
            </a:endParaRPr>
          </a:p>
          <a:p>
            <a:pPr marL="85725">
              <a:lnSpc>
                <a:spcPct val="100000"/>
              </a:lnSpc>
              <a:spcBef>
                <a:spcPts val="430"/>
              </a:spcBef>
            </a:pPr>
            <a:r>
              <a:rPr lang="ru-RU" sz="1200" b="1" spc="-10" dirty="0">
                <a:latin typeface="Trebuchet MS"/>
                <a:cs typeface="Trebuchet MS"/>
              </a:rPr>
              <a:t>Позитивные</a:t>
            </a:r>
            <a:r>
              <a:rPr lang="ru-RU" sz="1200" b="1" spc="20" dirty="0">
                <a:latin typeface="Trebuchet MS"/>
                <a:cs typeface="Trebuchet MS"/>
              </a:rPr>
              <a:t> </a:t>
            </a:r>
            <a:r>
              <a:rPr lang="ru-RU" sz="1200" b="1" spc="-10" dirty="0">
                <a:latin typeface="Trebuchet MS"/>
                <a:cs typeface="Trebuchet MS"/>
              </a:rPr>
              <a:t>факторы</a:t>
            </a:r>
            <a:r>
              <a:rPr lang="ru-RU" sz="1200" spc="-10" dirty="0">
                <a:latin typeface="Trebuchet MS"/>
                <a:cs typeface="Trebuchet MS"/>
              </a:rPr>
              <a:t>:</a:t>
            </a:r>
            <a:endParaRPr lang="ru-RU" sz="1200" dirty="0">
              <a:latin typeface="Trebuchet MS"/>
              <a:cs typeface="Trebuchet MS"/>
            </a:endParaRPr>
          </a:p>
          <a:p>
            <a:pPr marL="128270" indent="-116205">
              <a:lnSpc>
                <a:spcPct val="100000"/>
              </a:lnSpc>
              <a:spcBef>
                <a:spcPts val="359"/>
              </a:spcBef>
              <a:buChar char="•"/>
              <a:tabLst>
                <a:tab pos="128905" algn="l"/>
              </a:tabLst>
            </a:pPr>
            <a:r>
              <a:rPr lang="ru-RU" sz="1200" spc="-10" dirty="0">
                <a:latin typeface="Trebuchet MS"/>
                <a:cs typeface="Trebuchet MS"/>
              </a:rPr>
              <a:t>доверие</a:t>
            </a:r>
            <a:endParaRPr lang="ru-RU" sz="1200" dirty="0">
              <a:latin typeface="Trebuchet MS"/>
              <a:cs typeface="Trebuchet MS"/>
            </a:endParaRPr>
          </a:p>
          <a:p>
            <a:pPr marL="128270" indent="-116205">
              <a:lnSpc>
                <a:spcPct val="100000"/>
              </a:lnSpc>
              <a:spcBef>
                <a:spcPts val="20"/>
              </a:spcBef>
              <a:buChar char="•"/>
              <a:tabLst>
                <a:tab pos="128905" algn="l"/>
              </a:tabLst>
            </a:pPr>
            <a:r>
              <a:rPr lang="ru-RU" sz="1200" spc="-10" dirty="0">
                <a:latin typeface="Trebuchet MS"/>
                <a:cs typeface="Trebuchet MS"/>
              </a:rPr>
              <a:t>доброжелательность</a:t>
            </a:r>
            <a:endParaRPr lang="ru-RU" sz="1200" dirty="0">
              <a:latin typeface="Trebuchet MS"/>
              <a:cs typeface="Trebuchet MS"/>
            </a:endParaRPr>
          </a:p>
          <a:p>
            <a:pPr marL="128270" indent="-116205">
              <a:lnSpc>
                <a:spcPct val="100000"/>
              </a:lnSpc>
              <a:spcBef>
                <a:spcPts val="30"/>
              </a:spcBef>
              <a:buChar char="•"/>
              <a:tabLst>
                <a:tab pos="128905" algn="l"/>
              </a:tabLst>
            </a:pPr>
            <a:r>
              <a:rPr lang="ru-RU" sz="1200" spc="-15" dirty="0">
                <a:latin typeface="Trebuchet MS"/>
                <a:cs typeface="Trebuchet MS"/>
              </a:rPr>
              <a:t>принятие</a:t>
            </a:r>
            <a:endParaRPr lang="ru-RU" sz="1200" dirty="0">
              <a:latin typeface="Trebuchet MS"/>
              <a:cs typeface="Trebuchet MS"/>
            </a:endParaRPr>
          </a:p>
          <a:p>
            <a:pPr marL="128270" indent="-116205">
              <a:lnSpc>
                <a:spcPts val="1570"/>
              </a:lnSpc>
              <a:spcBef>
                <a:spcPts val="20"/>
              </a:spcBef>
              <a:buChar char="•"/>
              <a:tabLst>
                <a:tab pos="128905" algn="l"/>
              </a:tabLst>
            </a:pPr>
            <a:r>
              <a:rPr lang="ru-RU" sz="1200" spc="-10" dirty="0">
                <a:latin typeface="Trebuchet MS"/>
                <a:cs typeface="Trebuchet MS"/>
              </a:rPr>
              <a:t>толерантность</a:t>
            </a:r>
            <a:endParaRPr lang="ru-RU" sz="1200" dirty="0">
              <a:latin typeface="Trebuchet MS"/>
              <a:cs typeface="Trebuchet MS"/>
            </a:endParaRPr>
          </a:p>
          <a:p>
            <a:pPr marL="128270">
              <a:lnSpc>
                <a:spcPts val="1570"/>
              </a:lnSpc>
            </a:pPr>
            <a:r>
              <a:rPr lang="ru-RU" sz="1200" b="1" spc="-10" dirty="0">
                <a:latin typeface="Trebuchet MS"/>
                <a:cs typeface="Trebuchet MS"/>
              </a:rPr>
              <a:t>Негативные факторы:</a:t>
            </a:r>
            <a:endParaRPr lang="ru-RU" sz="1200" b="1" dirty="0">
              <a:latin typeface="Trebuchet MS"/>
              <a:cs typeface="Trebuchet MS"/>
            </a:endParaRPr>
          </a:p>
          <a:p>
            <a:pPr marL="241300" lvl="1" indent="-113030">
              <a:lnSpc>
                <a:spcPct val="100000"/>
              </a:lnSpc>
              <a:spcBef>
                <a:spcPts val="25"/>
              </a:spcBef>
              <a:buChar char="•"/>
              <a:tabLst>
                <a:tab pos="241300" algn="l"/>
              </a:tabLst>
            </a:pPr>
            <a:r>
              <a:rPr lang="ru-RU" sz="1200" spc="-10" dirty="0">
                <a:latin typeface="Trebuchet MS"/>
                <a:cs typeface="Trebuchet MS"/>
              </a:rPr>
              <a:t>агрессивность</a:t>
            </a:r>
            <a:endParaRPr lang="ru-RU" sz="1200" dirty="0">
              <a:latin typeface="Trebuchet MS"/>
              <a:cs typeface="Trebuchet MS"/>
            </a:endParaRPr>
          </a:p>
          <a:p>
            <a:pPr marL="241300" lvl="1" indent="-113030">
              <a:lnSpc>
                <a:spcPct val="100000"/>
              </a:lnSpc>
              <a:spcBef>
                <a:spcPts val="30"/>
              </a:spcBef>
              <a:buChar char="•"/>
              <a:tabLst>
                <a:tab pos="241300" algn="l"/>
              </a:tabLst>
            </a:pPr>
            <a:r>
              <a:rPr lang="ru-RU" sz="1200" spc="-10" dirty="0">
                <a:latin typeface="Trebuchet MS"/>
                <a:cs typeface="Trebuchet MS"/>
              </a:rPr>
              <a:t>конфликтность</a:t>
            </a:r>
            <a:endParaRPr lang="ru-RU" sz="1200" dirty="0">
              <a:latin typeface="Trebuchet MS"/>
              <a:cs typeface="Trebuchet MS"/>
            </a:endParaRPr>
          </a:p>
          <a:p>
            <a:pPr marL="241300" lvl="1" indent="-113030">
              <a:lnSpc>
                <a:spcPct val="100000"/>
              </a:lnSpc>
              <a:spcBef>
                <a:spcPts val="20"/>
              </a:spcBef>
              <a:buChar char="•"/>
              <a:tabLst>
                <a:tab pos="241300" algn="l"/>
              </a:tabLst>
            </a:pPr>
            <a:r>
              <a:rPr lang="ru-RU" sz="1200" spc="-10" dirty="0">
                <a:latin typeface="Trebuchet MS"/>
                <a:cs typeface="Trebuchet MS"/>
              </a:rPr>
              <a:t>враждебность</a:t>
            </a:r>
            <a:endParaRPr lang="ru-RU" sz="1200" dirty="0">
              <a:latin typeface="Trebuchet MS"/>
              <a:cs typeface="Trebuchet MS"/>
            </a:endParaRPr>
          </a:p>
          <a:p>
            <a:pPr marL="241300" lvl="1" indent="-113030">
              <a:lnSpc>
                <a:spcPct val="100000"/>
              </a:lnSpc>
              <a:spcBef>
                <a:spcPts val="50"/>
              </a:spcBef>
              <a:buChar char="•"/>
              <a:tabLst>
                <a:tab pos="241300" algn="l"/>
              </a:tabLst>
            </a:pPr>
            <a:r>
              <a:rPr lang="ru-RU" sz="1200" spc="-10" dirty="0">
                <a:latin typeface="Trebuchet MS"/>
                <a:cs typeface="Trebuchet MS"/>
              </a:rPr>
              <a:t>манипулятивность</a:t>
            </a:r>
            <a:endParaRPr lang="ru-RU" sz="1200" dirty="0">
              <a:latin typeface="Trebuchet MS"/>
              <a:cs typeface="Trebuchet MS"/>
            </a:endParaRPr>
          </a:p>
        </p:txBody>
      </p:sp>
      <p:sp>
        <p:nvSpPr>
          <p:cNvPr id="14" name="Прямоугольник с двумя усеченными соседними углами 13"/>
          <p:cNvSpPr/>
          <p:nvPr/>
        </p:nvSpPr>
        <p:spPr>
          <a:xfrm>
            <a:off x="2307708" y="2590800"/>
            <a:ext cx="2118167" cy="3740328"/>
          </a:xfrm>
          <a:prstGeom prst="snip2Same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149860" marR="21590" indent="-2540" algn="ctr">
              <a:lnSpc>
                <a:spcPct val="86900"/>
              </a:lnSpc>
              <a:spcBef>
                <a:spcPts val="360"/>
              </a:spcBef>
            </a:pPr>
            <a:r>
              <a:rPr lang="ru-RU" sz="1200" b="1" dirty="0">
                <a:solidFill>
                  <a:srgbClr val="22735D"/>
                </a:solidFill>
                <a:latin typeface="Trebuchet MS"/>
                <a:cs typeface="Trebuchet MS"/>
              </a:rPr>
              <a:t>Комфортность </a:t>
            </a:r>
            <a:r>
              <a:rPr lang="ru-RU" sz="1200" b="1" spc="5" dirty="0">
                <a:solidFill>
                  <a:srgbClr val="22735D"/>
                </a:solidFill>
                <a:latin typeface="Trebuchet MS"/>
                <a:cs typeface="Trebuchet MS"/>
              </a:rPr>
              <a:t>в </a:t>
            </a:r>
            <a:r>
              <a:rPr lang="ru-RU" sz="1200" b="1" spc="10" dirty="0">
                <a:solidFill>
                  <a:srgbClr val="22735D"/>
                </a:solidFill>
                <a:latin typeface="Trebuchet MS"/>
                <a:cs typeface="Trebuchet MS"/>
              </a:rPr>
              <a:t> </a:t>
            </a:r>
            <a:r>
              <a:rPr lang="ru-RU" sz="1200" b="1" dirty="0">
                <a:solidFill>
                  <a:srgbClr val="22735D"/>
                </a:solidFill>
                <a:latin typeface="Trebuchet MS"/>
                <a:cs typeface="Trebuchet MS"/>
              </a:rPr>
              <a:t>о</a:t>
            </a:r>
            <a:r>
              <a:rPr lang="ru-RU" sz="1200" b="1" spc="-10" dirty="0">
                <a:solidFill>
                  <a:srgbClr val="22735D"/>
                </a:solidFill>
                <a:latin typeface="Trebuchet MS"/>
                <a:cs typeface="Trebuchet MS"/>
              </a:rPr>
              <a:t>б</a:t>
            </a:r>
            <a:r>
              <a:rPr lang="ru-RU" sz="1200" b="1" dirty="0">
                <a:solidFill>
                  <a:srgbClr val="22735D"/>
                </a:solidFill>
                <a:latin typeface="Trebuchet MS"/>
                <a:cs typeface="Trebuchet MS"/>
              </a:rPr>
              <a:t>ра</a:t>
            </a:r>
            <a:r>
              <a:rPr lang="ru-RU" sz="1200" b="1" spc="-10" dirty="0">
                <a:solidFill>
                  <a:srgbClr val="22735D"/>
                </a:solidFill>
                <a:latin typeface="Trebuchet MS"/>
                <a:cs typeface="Trebuchet MS"/>
              </a:rPr>
              <a:t>з</a:t>
            </a:r>
            <a:r>
              <a:rPr lang="ru-RU" sz="1200" b="1" dirty="0">
                <a:solidFill>
                  <a:srgbClr val="22735D"/>
                </a:solidFill>
                <a:latin typeface="Trebuchet MS"/>
                <a:cs typeface="Trebuchet MS"/>
              </a:rPr>
              <a:t>о</a:t>
            </a:r>
            <a:r>
              <a:rPr lang="ru-RU" sz="1200" b="1" spc="5" dirty="0">
                <a:solidFill>
                  <a:srgbClr val="22735D"/>
                </a:solidFill>
                <a:latin typeface="Trebuchet MS"/>
                <a:cs typeface="Trebuchet MS"/>
              </a:rPr>
              <a:t>в</a:t>
            </a:r>
            <a:r>
              <a:rPr lang="ru-RU" sz="1200" b="1" dirty="0">
                <a:solidFill>
                  <a:srgbClr val="22735D"/>
                </a:solidFill>
                <a:latin typeface="Trebuchet MS"/>
                <a:cs typeface="Trebuchet MS"/>
              </a:rPr>
              <a:t>а</a:t>
            </a:r>
            <a:r>
              <a:rPr lang="ru-RU" sz="1200" b="1" spc="5" dirty="0">
                <a:solidFill>
                  <a:srgbClr val="22735D"/>
                </a:solidFill>
                <a:latin typeface="Trebuchet MS"/>
                <a:cs typeface="Trebuchet MS"/>
              </a:rPr>
              <a:t>т</a:t>
            </a:r>
            <a:r>
              <a:rPr lang="ru-RU" sz="1200" b="1" dirty="0">
                <a:solidFill>
                  <a:srgbClr val="22735D"/>
                </a:solidFill>
                <a:latin typeface="Trebuchet MS"/>
                <a:cs typeface="Trebuchet MS"/>
              </a:rPr>
              <a:t>е</a:t>
            </a:r>
            <a:r>
              <a:rPr lang="ru-RU" sz="1200" b="1" spc="-5" dirty="0">
                <a:solidFill>
                  <a:srgbClr val="22735D"/>
                </a:solidFill>
                <a:latin typeface="Trebuchet MS"/>
                <a:cs typeface="Trebuchet MS"/>
              </a:rPr>
              <a:t>л</a:t>
            </a:r>
            <a:r>
              <a:rPr lang="ru-RU" sz="1200" b="1" spc="-10" dirty="0">
                <a:solidFill>
                  <a:srgbClr val="22735D"/>
                </a:solidFill>
                <a:latin typeface="Trebuchet MS"/>
                <a:cs typeface="Trebuchet MS"/>
              </a:rPr>
              <a:t>ь</a:t>
            </a:r>
            <a:r>
              <a:rPr lang="ru-RU" sz="1200" b="1" spc="5" dirty="0">
                <a:solidFill>
                  <a:srgbClr val="22735D"/>
                </a:solidFill>
                <a:latin typeface="Trebuchet MS"/>
                <a:cs typeface="Trebuchet MS"/>
              </a:rPr>
              <a:t>н</a:t>
            </a:r>
            <a:r>
              <a:rPr lang="ru-RU" sz="1200" b="1" dirty="0">
                <a:solidFill>
                  <a:srgbClr val="22735D"/>
                </a:solidFill>
                <a:latin typeface="Trebuchet MS"/>
                <a:cs typeface="Trebuchet MS"/>
              </a:rPr>
              <a:t>ой  </a:t>
            </a:r>
            <a:r>
              <a:rPr lang="ru-RU" sz="1200" b="1" spc="5" dirty="0">
                <a:solidFill>
                  <a:srgbClr val="22735D"/>
                </a:solidFill>
                <a:latin typeface="Trebuchet MS"/>
                <a:cs typeface="Trebuchet MS"/>
              </a:rPr>
              <a:t>среде</a:t>
            </a:r>
            <a:endParaRPr lang="ru-RU" sz="1200" dirty="0">
              <a:latin typeface="Trebuchet MS"/>
              <a:cs typeface="Trebuchet MS"/>
            </a:endParaRPr>
          </a:p>
          <a:p>
            <a:pPr marL="128270" marR="5080" indent="-116205">
              <a:lnSpc>
                <a:spcPct val="87200"/>
              </a:lnSpc>
              <a:spcBef>
                <a:spcPts val="660"/>
              </a:spcBef>
              <a:buChar char="•"/>
              <a:tabLst>
                <a:tab pos="128905" algn="l"/>
              </a:tabLst>
            </a:pPr>
            <a:r>
              <a:rPr lang="ru-RU" sz="1200" spc="-10" dirty="0">
                <a:latin typeface="Trebuchet MS"/>
                <a:cs typeface="Trebuchet MS"/>
              </a:rPr>
              <a:t>Рассматривается </a:t>
            </a:r>
            <a:r>
              <a:rPr lang="ru-RU" sz="1200" spc="-5" dirty="0">
                <a:latin typeface="Trebuchet MS"/>
                <a:cs typeface="Trebuchet MS"/>
              </a:rPr>
              <a:t> через </a:t>
            </a:r>
            <a:r>
              <a:rPr lang="ru-RU" sz="1200" spc="-10" dirty="0">
                <a:latin typeface="Trebuchet MS"/>
                <a:cs typeface="Trebuchet MS"/>
              </a:rPr>
              <a:t>оценку эмоций </a:t>
            </a:r>
            <a:r>
              <a:rPr lang="ru-RU" sz="1200" spc="-409" dirty="0">
                <a:latin typeface="Trebuchet MS"/>
                <a:cs typeface="Trebuchet MS"/>
              </a:rPr>
              <a:t> </a:t>
            </a:r>
            <a:r>
              <a:rPr lang="ru-RU" sz="1200" spc="-5" dirty="0">
                <a:latin typeface="Trebuchet MS"/>
                <a:cs typeface="Trebuchet MS"/>
              </a:rPr>
              <a:t>и </a:t>
            </a:r>
            <a:r>
              <a:rPr lang="ru-RU" sz="1200" spc="-10" dirty="0">
                <a:latin typeface="Trebuchet MS"/>
                <a:cs typeface="Trebuchet MS"/>
              </a:rPr>
              <a:t>чувств</a:t>
            </a:r>
            <a:r>
              <a:rPr lang="ru-RU" sz="1200" dirty="0">
                <a:latin typeface="Trebuchet MS"/>
                <a:cs typeface="Trebuchet MS"/>
              </a:rPr>
              <a:t> </a:t>
            </a:r>
            <a:r>
              <a:rPr lang="ru-RU" sz="1200" spc="-5" dirty="0">
                <a:latin typeface="Trebuchet MS"/>
                <a:cs typeface="Trebuchet MS"/>
              </a:rPr>
              <a:t>и </a:t>
            </a:r>
            <a:r>
              <a:rPr lang="ru-RU" sz="1200" dirty="0">
                <a:latin typeface="Trebuchet MS"/>
                <a:cs typeface="Trebuchet MS"/>
              </a:rPr>
              <a:t> </a:t>
            </a:r>
            <a:r>
              <a:rPr lang="ru-RU" sz="1200" spc="-10" dirty="0">
                <a:latin typeface="Trebuchet MS"/>
                <a:cs typeface="Trebuchet MS"/>
              </a:rPr>
              <a:t>доминирующие </a:t>
            </a:r>
            <a:r>
              <a:rPr lang="ru-RU" sz="1200" spc="-5" dirty="0">
                <a:latin typeface="Trebuchet MS"/>
                <a:cs typeface="Trebuchet MS"/>
              </a:rPr>
              <a:t> </a:t>
            </a:r>
            <a:r>
              <a:rPr lang="ru-RU" sz="1200" spc="-10" dirty="0">
                <a:latin typeface="Trebuchet MS"/>
                <a:cs typeface="Trebuchet MS"/>
              </a:rPr>
              <a:t>переживания</a:t>
            </a:r>
            <a:r>
              <a:rPr lang="ru-RU" sz="1200" spc="35" dirty="0">
                <a:latin typeface="Trebuchet MS"/>
                <a:cs typeface="Trebuchet MS"/>
              </a:rPr>
              <a:t> </a:t>
            </a:r>
            <a:r>
              <a:rPr lang="ru-RU" sz="1200" spc="-5" dirty="0">
                <a:latin typeface="Trebuchet MS"/>
                <a:cs typeface="Trebuchet MS"/>
              </a:rPr>
              <a:t>в </a:t>
            </a:r>
            <a:r>
              <a:rPr lang="ru-RU" sz="1200" dirty="0">
                <a:latin typeface="Trebuchet MS"/>
                <a:cs typeface="Trebuchet MS"/>
              </a:rPr>
              <a:t> </a:t>
            </a:r>
            <a:r>
              <a:rPr lang="ru-RU" sz="1200" spc="-10" dirty="0">
                <a:latin typeface="Trebuchet MS"/>
                <a:cs typeface="Trebuchet MS"/>
              </a:rPr>
              <a:t>процессе </a:t>
            </a:r>
            <a:r>
              <a:rPr lang="ru-RU" sz="1200" spc="-5" dirty="0">
                <a:latin typeface="Trebuchet MS"/>
                <a:cs typeface="Trebuchet MS"/>
              </a:rPr>
              <a:t> </a:t>
            </a:r>
            <a:r>
              <a:rPr lang="ru-RU" sz="1200" spc="-10" dirty="0">
                <a:latin typeface="Trebuchet MS"/>
                <a:cs typeface="Trebuchet MS"/>
              </a:rPr>
              <a:t>взаимодействия </a:t>
            </a:r>
            <a:r>
              <a:rPr lang="ru-RU" sz="1200" spc="-5" dirty="0">
                <a:latin typeface="Trebuchet MS"/>
                <a:cs typeface="Trebuchet MS"/>
              </a:rPr>
              <a:t> </a:t>
            </a:r>
            <a:r>
              <a:rPr lang="ru-RU" sz="1200" spc="-10" dirty="0">
                <a:latin typeface="Trebuchet MS"/>
                <a:cs typeface="Trebuchet MS"/>
              </a:rPr>
              <a:t>взрослых </a:t>
            </a:r>
            <a:r>
              <a:rPr lang="ru-RU" sz="1200" spc="-5" dirty="0">
                <a:latin typeface="Trebuchet MS"/>
                <a:cs typeface="Trebuchet MS"/>
              </a:rPr>
              <a:t>и детей в </a:t>
            </a:r>
            <a:r>
              <a:rPr lang="ru-RU" sz="1200" dirty="0">
                <a:latin typeface="Trebuchet MS"/>
                <a:cs typeface="Trebuchet MS"/>
              </a:rPr>
              <a:t> </a:t>
            </a:r>
            <a:r>
              <a:rPr lang="ru-RU" sz="1200" spc="-10" dirty="0">
                <a:latin typeface="Trebuchet MS"/>
                <a:cs typeface="Trebuchet MS"/>
              </a:rPr>
              <a:t>образовательной </a:t>
            </a:r>
            <a:r>
              <a:rPr lang="ru-RU" sz="1200" spc="-5" dirty="0">
                <a:latin typeface="Trebuchet MS"/>
                <a:cs typeface="Trebuchet MS"/>
              </a:rPr>
              <a:t> </a:t>
            </a:r>
            <a:r>
              <a:rPr lang="ru-RU" sz="1200" spc="-10" dirty="0">
                <a:latin typeface="Trebuchet MS"/>
                <a:cs typeface="Trebuchet MS"/>
              </a:rPr>
              <a:t>среде</a:t>
            </a:r>
            <a:r>
              <a:rPr lang="ru-RU" sz="1200" dirty="0">
                <a:latin typeface="Trebuchet MS"/>
                <a:cs typeface="Trebuchet MS"/>
              </a:rPr>
              <a:t> </a:t>
            </a:r>
            <a:r>
              <a:rPr lang="ru-RU" sz="1200" spc="-5" dirty="0">
                <a:latin typeface="Trebuchet MS"/>
                <a:cs typeface="Trebuchet MS"/>
              </a:rPr>
              <a:t>школы</a:t>
            </a:r>
            <a:endParaRPr lang="ru-RU" sz="1200" dirty="0">
              <a:latin typeface="Trebuchet MS"/>
              <a:cs typeface="Trebuchet MS"/>
            </a:endParaRPr>
          </a:p>
        </p:txBody>
      </p:sp>
      <p:sp>
        <p:nvSpPr>
          <p:cNvPr id="15" name="Прямоугольник с двумя усеченными соседними углами 14"/>
          <p:cNvSpPr/>
          <p:nvPr/>
        </p:nvSpPr>
        <p:spPr>
          <a:xfrm>
            <a:off x="4455776" y="2590800"/>
            <a:ext cx="2471676" cy="3740328"/>
          </a:xfrm>
          <a:prstGeom prst="snip2Same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4765" marR="5080" algn="ctr">
              <a:lnSpc>
                <a:spcPct val="86900"/>
              </a:lnSpc>
              <a:spcBef>
                <a:spcPts val="360"/>
              </a:spcBef>
            </a:pPr>
            <a:r>
              <a:rPr lang="ru-RU" sz="1200" b="1" spc="10" dirty="0">
                <a:solidFill>
                  <a:srgbClr val="22735D"/>
                </a:solidFill>
                <a:latin typeface="Trebuchet MS"/>
                <a:cs typeface="Trebuchet MS"/>
              </a:rPr>
              <a:t>У</a:t>
            </a:r>
            <a:r>
              <a:rPr lang="ru-RU" sz="1200" b="1" spc="5" dirty="0">
                <a:solidFill>
                  <a:srgbClr val="22735D"/>
                </a:solidFill>
                <a:latin typeface="Trebuchet MS"/>
                <a:cs typeface="Trebuchet MS"/>
              </a:rPr>
              <a:t>дов</a:t>
            </a:r>
            <a:r>
              <a:rPr lang="ru-RU" sz="1200" b="1" dirty="0">
                <a:solidFill>
                  <a:srgbClr val="22735D"/>
                </a:solidFill>
                <a:latin typeface="Trebuchet MS"/>
                <a:cs typeface="Trebuchet MS"/>
              </a:rPr>
              <a:t>ле</a:t>
            </a:r>
            <a:r>
              <a:rPr lang="ru-RU" sz="1200" b="1" spc="10" dirty="0">
                <a:solidFill>
                  <a:srgbClr val="22735D"/>
                </a:solidFill>
                <a:latin typeface="Trebuchet MS"/>
                <a:cs typeface="Trebuchet MS"/>
              </a:rPr>
              <a:t>тв</a:t>
            </a:r>
            <a:r>
              <a:rPr lang="ru-RU" sz="1200" b="1" spc="-5" dirty="0">
                <a:solidFill>
                  <a:srgbClr val="22735D"/>
                </a:solidFill>
                <a:latin typeface="Trebuchet MS"/>
                <a:cs typeface="Trebuchet MS"/>
              </a:rPr>
              <a:t>ор</a:t>
            </a:r>
            <a:r>
              <a:rPr lang="ru-RU" sz="1200" b="1" spc="-15" dirty="0">
                <a:solidFill>
                  <a:srgbClr val="22735D"/>
                </a:solidFill>
                <a:latin typeface="Trebuchet MS"/>
                <a:cs typeface="Trebuchet MS"/>
              </a:rPr>
              <a:t>е</a:t>
            </a:r>
            <a:r>
              <a:rPr lang="ru-RU" sz="1200" b="1" spc="5" dirty="0">
                <a:solidFill>
                  <a:srgbClr val="22735D"/>
                </a:solidFill>
                <a:latin typeface="Trebuchet MS"/>
                <a:cs typeface="Trebuchet MS"/>
              </a:rPr>
              <a:t>н</a:t>
            </a:r>
            <a:r>
              <a:rPr lang="ru-RU" sz="1200" b="1" spc="-15" dirty="0">
                <a:solidFill>
                  <a:srgbClr val="22735D"/>
                </a:solidFill>
                <a:latin typeface="Trebuchet MS"/>
                <a:cs typeface="Trebuchet MS"/>
              </a:rPr>
              <a:t>н</a:t>
            </a:r>
            <a:r>
              <a:rPr lang="ru-RU" sz="1200" b="1" spc="-5" dirty="0">
                <a:solidFill>
                  <a:srgbClr val="22735D"/>
                </a:solidFill>
                <a:latin typeface="Trebuchet MS"/>
                <a:cs typeface="Trebuchet MS"/>
              </a:rPr>
              <a:t>о</a:t>
            </a:r>
            <a:r>
              <a:rPr lang="ru-RU" sz="1200" b="1" spc="10" dirty="0">
                <a:solidFill>
                  <a:srgbClr val="22735D"/>
                </a:solidFill>
                <a:latin typeface="Trebuchet MS"/>
                <a:cs typeface="Trebuchet MS"/>
              </a:rPr>
              <a:t>с</a:t>
            </a:r>
            <a:r>
              <a:rPr lang="ru-RU" sz="1200" b="1" spc="-15" dirty="0">
                <a:solidFill>
                  <a:srgbClr val="22735D"/>
                </a:solidFill>
                <a:latin typeface="Trebuchet MS"/>
                <a:cs typeface="Trebuchet MS"/>
              </a:rPr>
              <a:t>т</a:t>
            </a:r>
            <a:r>
              <a:rPr lang="ru-RU" sz="1200" b="1" dirty="0">
                <a:solidFill>
                  <a:srgbClr val="22735D"/>
                </a:solidFill>
                <a:latin typeface="Trebuchet MS"/>
                <a:cs typeface="Trebuchet MS"/>
              </a:rPr>
              <a:t>ь  образовательной </a:t>
            </a:r>
            <a:r>
              <a:rPr lang="ru-RU" sz="1200" b="1" spc="5" dirty="0">
                <a:solidFill>
                  <a:srgbClr val="22735D"/>
                </a:solidFill>
                <a:latin typeface="Trebuchet MS"/>
                <a:cs typeface="Trebuchet MS"/>
              </a:rPr>
              <a:t> средой</a:t>
            </a:r>
            <a:endParaRPr lang="ru-RU" sz="1200" dirty="0">
              <a:latin typeface="Trebuchet MS"/>
              <a:cs typeface="Trebuchet MS"/>
            </a:endParaRPr>
          </a:p>
          <a:p>
            <a:pPr marL="128270" marR="113664" indent="-116205">
              <a:lnSpc>
                <a:spcPts val="1460"/>
              </a:lnSpc>
              <a:spcBef>
                <a:spcPts val="675"/>
              </a:spcBef>
              <a:buChar char="•"/>
              <a:tabLst>
                <a:tab pos="128905" algn="l"/>
              </a:tabLst>
            </a:pPr>
            <a:r>
              <a:rPr lang="ru-RU" sz="1200" spc="-10" dirty="0">
                <a:latin typeface="Trebuchet MS"/>
                <a:cs typeface="Trebuchet MS"/>
              </a:rPr>
              <a:t>Анализируется</a:t>
            </a:r>
            <a:r>
              <a:rPr lang="ru-RU" sz="1200" spc="-5" dirty="0">
                <a:latin typeface="Trebuchet MS"/>
                <a:cs typeface="Trebuchet MS"/>
              </a:rPr>
              <a:t> через </a:t>
            </a:r>
            <a:r>
              <a:rPr lang="ru-RU" sz="1200" spc="-409" dirty="0">
                <a:latin typeface="Trebuchet MS"/>
                <a:cs typeface="Trebuchet MS"/>
              </a:rPr>
              <a:t> </a:t>
            </a:r>
            <a:r>
              <a:rPr lang="ru-RU" sz="1200" spc="-10" dirty="0">
                <a:latin typeface="Trebuchet MS"/>
                <a:cs typeface="Trebuchet MS"/>
              </a:rPr>
              <a:t>возможности </a:t>
            </a:r>
            <a:r>
              <a:rPr lang="ru-RU" sz="1200" spc="-5" dirty="0">
                <a:latin typeface="Trebuchet MS"/>
                <a:cs typeface="Trebuchet MS"/>
              </a:rPr>
              <a:t> </a:t>
            </a:r>
            <a:r>
              <a:rPr lang="ru-RU" sz="1200" spc="-10" dirty="0">
                <a:latin typeface="Trebuchet MS"/>
                <a:cs typeface="Trebuchet MS"/>
              </a:rPr>
              <a:t>удовлетворения</a:t>
            </a:r>
            <a:endParaRPr lang="ru-RU" sz="1200" dirty="0">
              <a:latin typeface="Trebuchet MS"/>
              <a:cs typeface="Trebuchet MS"/>
            </a:endParaRPr>
          </a:p>
          <a:p>
            <a:pPr marL="128270">
              <a:lnSpc>
                <a:spcPts val="1355"/>
              </a:lnSpc>
            </a:pPr>
            <a:r>
              <a:rPr lang="ru-RU" sz="1200" spc="-10" dirty="0">
                <a:latin typeface="Trebuchet MS"/>
                <a:cs typeface="Trebuchet MS"/>
              </a:rPr>
              <a:t>базовых</a:t>
            </a:r>
            <a:r>
              <a:rPr lang="ru-RU" sz="1200" spc="-15" dirty="0">
                <a:latin typeface="Trebuchet MS"/>
                <a:cs typeface="Trebuchet MS"/>
              </a:rPr>
              <a:t> </a:t>
            </a:r>
            <a:r>
              <a:rPr lang="ru-RU" sz="1200" spc="-10" dirty="0">
                <a:latin typeface="Trebuchet MS"/>
                <a:cs typeface="Trebuchet MS"/>
              </a:rPr>
              <a:t>потребностей</a:t>
            </a:r>
            <a:endParaRPr lang="ru-RU" sz="1200" dirty="0">
              <a:latin typeface="Trebuchet MS"/>
              <a:cs typeface="Trebuchet MS"/>
            </a:endParaRPr>
          </a:p>
          <a:p>
            <a:pPr marL="128270">
              <a:lnSpc>
                <a:spcPts val="1575"/>
              </a:lnSpc>
            </a:pPr>
            <a:r>
              <a:rPr lang="ru-RU" sz="1200" spc="-10" dirty="0">
                <a:latin typeface="Trebuchet MS"/>
                <a:cs typeface="Trebuchet MS"/>
              </a:rPr>
              <a:t>ребенка:</a:t>
            </a:r>
            <a:endParaRPr lang="ru-RU" sz="1200" dirty="0">
              <a:latin typeface="Trebuchet MS"/>
              <a:cs typeface="Trebuchet MS"/>
            </a:endParaRPr>
          </a:p>
          <a:p>
            <a:pPr marL="241300" marR="790575" lvl="1" indent="-113030">
              <a:lnSpc>
                <a:spcPts val="1460"/>
              </a:lnSpc>
              <a:spcBef>
                <a:spcPts val="254"/>
              </a:spcBef>
              <a:buChar char="•"/>
              <a:tabLst>
                <a:tab pos="241300" algn="l"/>
              </a:tabLst>
            </a:pPr>
            <a:r>
              <a:rPr lang="ru-RU" sz="1200" spc="-5" dirty="0">
                <a:latin typeface="Trebuchet MS"/>
                <a:cs typeface="Trebuchet MS"/>
              </a:rPr>
              <a:t>В</a:t>
            </a:r>
            <a:r>
              <a:rPr lang="ru-RU" sz="1200" spc="-30" dirty="0">
                <a:latin typeface="Trebuchet MS"/>
                <a:cs typeface="Trebuchet MS"/>
              </a:rPr>
              <a:t> </a:t>
            </a:r>
            <a:r>
              <a:rPr lang="ru-RU" sz="1200" spc="-10" dirty="0">
                <a:latin typeface="Trebuchet MS"/>
                <a:cs typeface="Trebuchet MS"/>
              </a:rPr>
              <a:t>помощи</a:t>
            </a:r>
            <a:r>
              <a:rPr lang="ru-RU" sz="1200" spc="-30" dirty="0">
                <a:latin typeface="Trebuchet MS"/>
                <a:cs typeface="Trebuchet MS"/>
              </a:rPr>
              <a:t> </a:t>
            </a:r>
            <a:r>
              <a:rPr lang="ru-RU" sz="1200" spc="-5" dirty="0">
                <a:latin typeface="Trebuchet MS"/>
                <a:cs typeface="Trebuchet MS"/>
              </a:rPr>
              <a:t>и </a:t>
            </a:r>
            <a:r>
              <a:rPr lang="ru-RU" sz="1200" spc="-10" dirty="0" smtClean="0">
                <a:latin typeface="Trebuchet MS"/>
                <a:cs typeface="Trebuchet MS"/>
              </a:rPr>
              <a:t>поддержке</a:t>
            </a:r>
            <a:endParaRPr lang="ru-RU" sz="1200" dirty="0">
              <a:latin typeface="Trebuchet MS"/>
              <a:cs typeface="Trebuchet MS"/>
            </a:endParaRPr>
          </a:p>
          <a:p>
            <a:pPr marL="241300" marR="473709" lvl="1" indent="-113030" algn="just">
              <a:lnSpc>
                <a:spcPts val="1460"/>
              </a:lnSpc>
              <a:spcBef>
                <a:spcPts val="250"/>
              </a:spcBef>
              <a:buChar char="•"/>
              <a:tabLst>
                <a:tab pos="241300" algn="l"/>
              </a:tabLst>
            </a:pPr>
            <a:r>
              <a:rPr lang="ru-RU" sz="1200" spc="-5" dirty="0">
                <a:latin typeface="Trebuchet MS"/>
                <a:cs typeface="Trebuchet MS"/>
              </a:rPr>
              <a:t>В </a:t>
            </a:r>
            <a:r>
              <a:rPr lang="ru-RU" sz="1200" spc="-10" dirty="0">
                <a:latin typeface="Trebuchet MS"/>
                <a:cs typeface="Trebuchet MS"/>
              </a:rPr>
              <a:t>сохранении </a:t>
            </a:r>
            <a:r>
              <a:rPr lang="ru-RU" sz="1200" spc="-5" dirty="0">
                <a:latin typeface="Trebuchet MS"/>
                <a:cs typeface="Trebuchet MS"/>
              </a:rPr>
              <a:t>и </a:t>
            </a:r>
            <a:r>
              <a:rPr lang="ru-RU" sz="1200" spc="-409" dirty="0">
                <a:latin typeface="Trebuchet MS"/>
                <a:cs typeface="Trebuchet MS"/>
              </a:rPr>
              <a:t> </a:t>
            </a:r>
            <a:r>
              <a:rPr lang="ru-RU" sz="1200" spc="-10" dirty="0">
                <a:latin typeface="Trebuchet MS"/>
                <a:cs typeface="Trebuchet MS"/>
              </a:rPr>
              <a:t>повышении его </a:t>
            </a:r>
            <a:r>
              <a:rPr lang="ru-RU" sz="1200" spc="-409" dirty="0">
                <a:latin typeface="Trebuchet MS"/>
                <a:cs typeface="Trebuchet MS"/>
              </a:rPr>
              <a:t> </a:t>
            </a:r>
            <a:r>
              <a:rPr lang="ru-RU" sz="1200" spc="-10" dirty="0">
                <a:latin typeface="Trebuchet MS"/>
                <a:cs typeface="Trebuchet MS"/>
              </a:rPr>
              <a:t>самооценки</a:t>
            </a:r>
            <a:endParaRPr lang="ru-RU" sz="1200" dirty="0">
              <a:latin typeface="Trebuchet MS"/>
              <a:cs typeface="Trebuchet MS"/>
            </a:endParaRPr>
          </a:p>
          <a:p>
            <a:pPr marL="241300" marR="442595" lvl="1" indent="-113030">
              <a:lnSpc>
                <a:spcPct val="87200"/>
              </a:lnSpc>
              <a:spcBef>
                <a:spcPts val="235"/>
              </a:spcBef>
              <a:buChar char="•"/>
              <a:tabLst>
                <a:tab pos="241300" algn="l"/>
              </a:tabLst>
            </a:pPr>
            <a:r>
              <a:rPr lang="ru-RU" sz="1200" spc="-5" dirty="0">
                <a:latin typeface="Trebuchet MS"/>
                <a:cs typeface="Trebuchet MS"/>
              </a:rPr>
              <a:t>В</a:t>
            </a:r>
            <a:r>
              <a:rPr lang="ru-RU" sz="1200" spc="-10" dirty="0">
                <a:latin typeface="Trebuchet MS"/>
                <a:cs typeface="Trebuchet MS"/>
              </a:rPr>
              <a:t> познании</a:t>
            </a:r>
            <a:r>
              <a:rPr lang="ru-RU" sz="1200" spc="25" dirty="0">
                <a:latin typeface="Trebuchet MS"/>
                <a:cs typeface="Trebuchet MS"/>
              </a:rPr>
              <a:t> </a:t>
            </a:r>
            <a:r>
              <a:rPr lang="ru-RU" sz="1200" spc="-5" dirty="0">
                <a:latin typeface="Trebuchet MS"/>
                <a:cs typeface="Trebuchet MS"/>
              </a:rPr>
              <a:t>и</a:t>
            </a:r>
            <a:r>
              <a:rPr lang="ru-RU" sz="1200" spc="-20" dirty="0">
                <a:latin typeface="Trebuchet MS"/>
                <a:cs typeface="Trebuchet MS"/>
              </a:rPr>
              <a:t> </a:t>
            </a:r>
            <a:r>
              <a:rPr lang="ru-RU" sz="1200" spc="-5" dirty="0">
                <a:latin typeface="Trebuchet MS"/>
                <a:cs typeface="Trebuchet MS"/>
              </a:rPr>
              <a:t>в </a:t>
            </a:r>
            <a:r>
              <a:rPr lang="ru-RU" sz="1200" dirty="0">
                <a:latin typeface="Trebuchet MS"/>
                <a:cs typeface="Trebuchet MS"/>
              </a:rPr>
              <a:t> п</a:t>
            </a:r>
            <a:r>
              <a:rPr lang="ru-RU" sz="1200" spc="-15" dirty="0">
                <a:latin typeface="Trebuchet MS"/>
                <a:cs typeface="Trebuchet MS"/>
              </a:rPr>
              <a:t>р</a:t>
            </a:r>
            <a:r>
              <a:rPr lang="ru-RU" sz="1200" spc="-5" dirty="0">
                <a:latin typeface="Trebuchet MS"/>
                <a:cs typeface="Trebuchet MS"/>
              </a:rPr>
              <a:t>е</a:t>
            </a:r>
            <a:r>
              <a:rPr lang="ru-RU" sz="1200" spc="-10" dirty="0">
                <a:latin typeface="Trebuchet MS"/>
                <a:cs typeface="Trebuchet MS"/>
              </a:rPr>
              <a:t>о</a:t>
            </a:r>
            <a:r>
              <a:rPr lang="ru-RU" sz="1200" spc="-5" dirty="0">
                <a:latin typeface="Trebuchet MS"/>
                <a:cs typeface="Trebuchet MS"/>
              </a:rPr>
              <a:t>б</a:t>
            </a:r>
            <a:r>
              <a:rPr lang="ru-RU" sz="1200" spc="-15" dirty="0">
                <a:latin typeface="Trebuchet MS"/>
                <a:cs typeface="Trebuchet MS"/>
              </a:rPr>
              <a:t>р</a:t>
            </a:r>
            <a:r>
              <a:rPr lang="ru-RU" sz="1200" spc="-5" dirty="0">
                <a:latin typeface="Trebuchet MS"/>
                <a:cs typeface="Trebuchet MS"/>
              </a:rPr>
              <a:t>а</a:t>
            </a:r>
            <a:r>
              <a:rPr lang="ru-RU" sz="1200" spc="-15" dirty="0">
                <a:latin typeface="Trebuchet MS"/>
                <a:cs typeface="Trebuchet MS"/>
              </a:rPr>
              <a:t>з</a:t>
            </a:r>
            <a:r>
              <a:rPr lang="ru-RU" sz="1200" spc="-10" dirty="0">
                <a:latin typeface="Trebuchet MS"/>
                <a:cs typeface="Trebuchet MS"/>
              </a:rPr>
              <a:t>у</a:t>
            </a:r>
            <a:r>
              <a:rPr lang="ru-RU" sz="1200" spc="-5" dirty="0">
                <a:latin typeface="Trebuchet MS"/>
                <a:cs typeface="Trebuchet MS"/>
              </a:rPr>
              <a:t>ющ</a:t>
            </a:r>
            <a:r>
              <a:rPr lang="ru-RU" sz="1200" dirty="0">
                <a:latin typeface="Trebuchet MS"/>
                <a:cs typeface="Trebuchet MS"/>
              </a:rPr>
              <a:t>е</a:t>
            </a:r>
            <a:r>
              <a:rPr lang="ru-RU" sz="1200" spc="-5" dirty="0">
                <a:latin typeface="Trebuchet MS"/>
                <a:cs typeface="Trebuchet MS"/>
              </a:rPr>
              <a:t>й  </a:t>
            </a:r>
            <a:r>
              <a:rPr lang="ru-RU" sz="1200" spc="-10" dirty="0">
                <a:latin typeface="Trebuchet MS"/>
                <a:cs typeface="Trebuchet MS"/>
              </a:rPr>
              <a:t>деятельности</a:t>
            </a:r>
            <a:endParaRPr lang="ru-RU" sz="1200" dirty="0">
              <a:latin typeface="Trebuchet MS"/>
              <a:cs typeface="Trebuchet MS"/>
            </a:endParaRPr>
          </a:p>
          <a:p>
            <a:pPr marL="241300" lvl="1" indent="-113030">
              <a:lnSpc>
                <a:spcPts val="1570"/>
              </a:lnSpc>
              <a:spcBef>
                <a:spcPts val="25"/>
              </a:spcBef>
              <a:buChar char="•"/>
              <a:tabLst>
                <a:tab pos="241300" algn="l"/>
              </a:tabLst>
            </a:pPr>
            <a:r>
              <a:rPr lang="ru-RU" sz="1200" spc="-5" dirty="0">
                <a:latin typeface="Trebuchet MS"/>
                <a:cs typeface="Trebuchet MS"/>
              </a:rPr>
              <a:t>В</a:t>
            </a:r>
            <a:r>
              <a:rPr lang="ru-RU" sz="1200" spc="-90" dirty="0">
                <a:latin typeface="Trebuchet MS"/>
                <a:cs typeface="Trebuchet MS"/>
              </a:rPr>
              <a:t> </a:t>
            </a:r>
            <a:r>
              <a:rPr lang="ru-RU" sz="1200" spc="-10" dirty="0">
                <a:latin typeface="Trebuchet MS"/>
                <a:cs typeface="Trebuchet MS"/>
              </a:rPr>
              <a:t>развитии</a:t>
            </a:r>
            <a:endParaRPr lang="ru-RU" sz="1200" dirty="0">
              <a:latin typeface="Trebuchet MS"/>
              <a:cs typeface="Trebuchet MS"/>
            </a:endParaRPr>
          </a:p>
          <a:p>
            <a:pPr marL="241300">
              <a:lnSpc>
                <a:spcPts val="1570"/>
              </a:lnSpc>
            </a:pPr>
            <a:r>
              <a:rPr lang="ru-RU" sz="1200" spc="-10" dirty="0">
                <a:latin typeface="Trebuchet MS"/>
                <a:cs typeface="Trebuchet MS"/>
              </a:rPr>
              <a:t>способностей</a:t>
            </a:r>
            <a:endParaRPr lang="ru-RU" sz="1200" dirty="0">
              <a:latin typeface="Trebuchet MS"/>
              <a:cs typeface="Trebuchet MS"/>
            </a:endParaRPr>
          </a:p>
        </p:txBody>
      </p:sp>
      <p:sp>
        <p:nvSpPr>
          <p:cNvPr id="16" name="Прямоугольник с двумя усеченными соседними углами 15"/>
          <p:cNvSpPr/>
          <p:nvPr/>
        </p:nvSpPr>
        <p:spPr>
          <a:xfrm>
            <a:off x="6948672" y="2587906"/>
            <a:ext cx="2140352" cy="3740328"/>
          </a:xfrm>
          <a:prstGeom prst="snip2Same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149225" marR="5080" indent="-5715" algn="ctr">
              <a:lnSpc>
                <a:spcPct val="86900"/>
              </a:lnSpc>
              <a:spcBef>
                <a:spcPts val="360"/>
              </a:spcBef>
            </a:pPr>
            <a:r>
              <a:rPr lang="ru-RU" sz="1200" b="1" dirty="0">
                <a:solidFill>
                  <a:srgbClr val="22735D"/>
                </a:solidFill>
                <a:latin typeface="Trebuchet MS"/>
                <a:cs typeface="Trebuchet MS"/>
              </a:rPr>
              <a:t>Защищенность </a:t>
            </a:r>
            <a:r>
              <a:rPr lang="ru-RU" sz="1200" b="1" spc="5" dirty="0">
                <a:solidFill>
                  <a:srgbClr val="22735D"/>
                </a:solidFill>
                <a:latin typeface="Trebuchet MS"/>
                <a:cs typeface="Trebuchet MS"/>
              </a:rPr>
              <a:t>в </a:t>
            </a:r>
            <a:r>
              <a:rPr lang="ru-RU" sz="1200" b="1" spc="10" dirty="0">
                <a:solidFill>
                  <a:srgbClr val="22735D"/>
                </a:solidFill>
                <a:latin typeface="Trebuchet MS"/>
                <a:cs typeface="Trebuchet MS"/>
              </a:rPr>
              <a:t> </a:t>
            </a:r>
            <a:r>
              <a:rPr lang="ru-RU" sz="1200" b="1" dirty="0">
                <a:solidFill>
                  <a:srgbClr val="22735D"/>
                </a:solidFill>
                <a:latin typeface="Trebuchet MS"/>
                <a:cs typeface="Trebuchet MS"/>
              </a:rPr>
              <a:t>о</a:t>
            </a:r>
            <a:r>
              <a:rPr lang="ru-RU" sz="1200" b="1" spc="-10" dirty="0">
                <a:solidFill>
                  <a:srgbClr val="22735D"/>
                </a:solidFill>
                <a:latin typeface="Trebuchet MS"/>
                <a:cs typeface="Trebuchet MS"/>
              </a:rPr>
              <a:t>б</a:t>
            </a:r>
            <a:r>
              <a:rPr lang="ru-RU" sz="1200" b="1" dirty="0">
                <a:solidFill>
                  <a:srgbClr val="22735D"/>
                </a:solidFill>
                <a:latin typeface="Trebuchet MS"/>
                <a:cs typeface="Trebuchet MS"/>
              </a:rPr>
              <a:t>ра</a:t>
            </a:r>
            <a:r>
              <a:rPr lang="ru-RU" sz="1200" b="1" spc="-10" dirty="0">
                <a:solidFill>
                  <a:srgbClr val="22735D"/>
                </a:solidFill>
                <a:latin typeface="Trebuchet MS"/>
                <a:cs typeface="Trebuchet MS"/>
              </a:rPr>
              <a:t>з</a:t>
            </a:r>
            <a:r>
              <a:rPr lang="ru-RU" sz="1200" b="1" dirty="0">
                <a:solidFill>
                  <a:srgbClr val="22735D"/>
                </a:solidFill>
                <a:latin typeface="Trebuchet MS"/>
                <a:cs typeface="Trebuchet MS"/>
              </a:rPr>
              <a:t>о</a:t>
            </a:r>
            <a:r>
              <a:rPr lang="ru-RU" sz="1200" b="1" spc="5" dirty="0">
                <a:solidFill>
                  <a:srgbClr val="22735D"/>
                </a:solidFill>
                <a:latin typeface="Trebuchet MS"/>
                <a:cs typeface="Trebuchet MS"/>
              </a:rPr>
              <a:t>в</a:t>
            </a:r>
            <a:r>
              <a:rPr lang="ru-RU" sz="1200" b="1" dirty="0">
                <a:solidFill>
                  <a:srgbClr val="22735D"/>
                </a:solidFill>
                <a:latin typeface="Trebuchet MS"/>
                <a:cs typeface="Trebuchet MS"/>
              </a:rPr>
              <a:t>а</a:t>
            </a:r>
            <a:r>
              <a:rPr lang="ru-RU" sz="1200" b="1" spc="5" dirty="0">
                <a:solidFill>
                  <a:srgbClr val="22735D"/>
                </a:solidFill>
                <a:latin typeface="Trebuchet MS"/>
                <a:cs typeface="Trebuchet MS"/>
              </a:rPr>
              <a:t>т</a:t>
            </a:r>
            <a:r>
              <a:rPr lang="ru-RU" sz="1200" b="1" dirty="0">
                <a:solidFill>
                  <a:srgbClr val="22735D"/>
                </a:solidFill>
                <a:latin typeface="Trebuchet MS"/>
                <a:cs typeface="Trebuchet MS"/>
              </a:rPr>
              <a:t>е</a:t>
            </a:r>
            <a:r>
              <a:rPr lang="ru-RU" sz="1200" b="1" spc="-5" dirty="0">
                <a:solidFill>
                  <a:srgbClr val="22735D"/>
                </a:solidFill>
                <a:latin typeface="Trebuchet MS"/>
                <a:cs typeface="Trebuchet MS"/>
              </a:rPr>
              <a:t>л</a:t>
            </a:r>
            <a:r>
              <a:rPr lang="ru-RU" sz="1200" b="1" spc="-10" dirty="0">
                <a:solidFill>
                  <a:srgbClr val="22735D"/>
                </a:solidFill>
                <a:latin typeface="Trebuchet MS"/>
                <a:cs typeface="Trebuchet MS"/>
              </a:rPr>
              <a:t>ь</a:t>
            </a:r>
            <a:r>
              <a:rPr lang="ru-RU" sz="1200" b="1" spc="5" dirty="0">
                <a:solidFill>
                  <a:srgbClr val="22735D"/>
                </a:solidFill>
                <a:latin typeface="Trebuchet MS"/>
                <a:cs typeface="Trebuchet MS"/>
              </a:rPr>
              <a:t>н</a:t>
            </a:r>
            <a:r>
              <a:rPr lang="ru-RU" sz="1200" b="1" dirty="0">
                <a:solidFill>
                  <a:srgbClr val="22735D"/>
                </a:solidFill>
                <a:latin typeface="Trebuchet MS"/>
                <a:cs typeface="Trebuchet MS"/>
              </a:rPr>
              <a:t>ой  </a:t>
            </a:r>
            <a:r>
              <a:rPr lang="ru-RU" sz="1200" b="1" spc="5" dirty="0">
                <a:solidFill>
                  <a:srgbClr val="22735D"/>
                </a:solidFill>
                <a:latin typeface="Trebuchet MS"/>
                <a:cs typeface="Trebuchet MS"/>
              </a:rPr>
              <a:t>среде</a:t>
            </a:r>
            <a:endParaRPr lang="ru-RU" sz="1200" dirty="0">
              <a:latin typeface="Trebuchet MS"/>
              <a:cs typeface="Trebuchet MS"/>
            </a:endParaRPr>
          </a:p>
          <a:p>
            <a:pPr marL="128270" marR="66675" indent="-116205">
              <a:lnSpc>
                <a:spcPct val="87200"/>
              </a:lnSpc>
              <a:spcBef>
                <a:spcPts val="660"/>
              </a:spcBef>
              <a:buChar char="•"/>
              <a:tabLst>
                <a:tab pos="128905" algn="l"/>
              </a:tabLst>
            </a:pPr>
            <a:r>
              <a:rPr lang="ru-RU" sz="1200" spc="-10" dirty="0">
                <a:latin typeface="Trebuchet MS"/>
                <a:cs typeface="Trebuchet MS"/>
              </a:rPr>
              <a:t>Рассматривается </a:t>
            </a:r>
            <a:r>
              <a:rPr lang="ru-RU" sz="1200" spc="-5" dirty="0">
                <a:latin typeface="Trebuchet MS"/>
                <a:cs typeface="Trebuchet MS"/>
              </a:rPr>
              <a:t> через </a:t>
            </a:r>
            <a:r>
              <a:rPr lang="ru-RU" sz="1200" spc="-15" dirty="0">
                <a:latin typeface="Trebuchet MS"/>
                <a:cs typeface="Trebuchet MS"/>
              </a:rPr>
              <a:t>оценку </a:t>
            </a:r>
            <a:r>
              <a:rPr lang="ru-RU" sz="1200" spc="-10" dirty="0">
                <a:latin typeface="Trebuchet MS"/>
                <a:cs typeface="Trebuchet MS"/>
              </a:rPr>
              <a:t> отсутствия </a:t>
            </a:r>
            <a:r>
              <a:rPr lang="ru-RU" sz="1200" spc="-5" dirty="0">
                <a:latin typeface="Trebuchet MS"/>
                <a:cs typeface="Trebuchet MS"/>
              </a:rPr>
              <a:t> </a:t>
            </a:r>
            <a:r>
              <a:rPr lang="ru-RU" sz="1200" spc="-10" dirty="0">
                <a:latin typeface="Trebuchet MS"/>
                <a:cs typeface="Trebuchet MS"/>
              </a:rPr>
              <a:t>психологического </a:t>
            </a:r>
            <a:r>
              <a:rPr lang="ru-RU" sz="1200" spc="-5" dirty="0">
                <a:latin typeface="Trebuchet MS"/>
                <a:cs typeface="Trebuchet MS"/>
              </a:rPr>
              <a:t> </a:t>
            </a:r>
            <a:r>
              <a:rPr lang="ru-RU" sz="1200" spc="-10" dirty="0">
                <a:latin typeface="Trebuchet MS"/>
                <a:cs typeface="Trebuchet MS"/>
              </a:rPr>
              <a:t>насилия</a:t>
            </a:r>
            <a:r>
              <a:rPr lang="ru-RU" sz="1200" dirty="0">
                <a:latin typeface="Trebuchet MS"/>
                <a:cs typeface="Trebuchet MS"/>
              </a:rPr>
              <a:t> </a:t>
            </a:r>
            <a:r>
              <a:rPr lang="ru-RU" sz="1200" spc="-10" dirty="0">
                <a:latin typeface="Trebuchet MS"/>
                <a:cs typeface="Trebuchet MS"/>
              </a:rPr>
              <a:t>во</a:t>
            </a:r>
            <a:r>
              <a:rPr lang="ru-RU" sz="1200" spc="-20" dirty="0">
                <a:latin typeface="Trebuchet MS"/>
                <a:cs typeface="Trebuchet MS"/>
              </a:rPr>
              <a:t> </a:t>
            </a:r>
            <a:r>
              <a:rPr lang="ru-RU" sz="1200" spc="-5" dirty="0">
                <a:latin typeface="Trebuchet MS"/>
                <a:cs typeface="Trebuchet MS"/>
              </a:rPr>
              <a:t>всех </a:t>
            </a:r>
            <a:r>
              <a:rPr lang="ru-RU" sz="1200" spc="-10" dirty="0">
                <a:latin typeface="Trebuchet MS"/>
                <a:cs typeface="Trebuchet MS"/>
              </a:rPr>
              <a:t>его </a:t>
            </a:r>
            <a:r>
              <a:rPr lang="ru-RU" sz="1200" spc="-405" dirty="0">
                <a:latin typeface="Trebuchet MS"/>
                <a:cs typeface="Trebuchet MS"/>
              </a:rPr>
              <a:t> </a:t>
            </a:r>
            <a:r>
              <a:rPr lang="ru-RU" sz="1200" spc="-10" dirty="0">
                <a:latin typeface="Trebuchet MS"/>
                <a:cs typeface="Trebuchet MS"/>
              </a:rPr>
              <a:t>видах </a:t>
            </a:r>
            <a:r>
              <a:rPr lang="ru-RU" sz="1200" spc="-5" dirty="0">
                <a:latin typeface="Trebuchet MS"/>
                <a:cs typeface="Trebuchet MS"/>
              </a:rPr>
              <a:t>и </a:t>
            </a:r>
            <a:r>
              <a:rPr lang="ru-RU" sz="1200" spc="-10" dirty="0">
                <a:latin typeface="Trebuchet MS"/>
                <a:cs typeface="Trebuchet MS"/>
              </a:rPr>
              <a:t>формах </a:t>
            </a:r>
            <a:r>
              <a:rPr lang="ru-RU" sz="1200" spc="-5" dirty="0">
                <a:latin typeface="Trebuchet MS"/>
                <a:cs typeface="Trebuchet MS"/>
              </a:rPr>
              <a:t>для </a:t>
            </a:r>
            <a:r>
              <a:rPr lang="ru-RU" sz="1200" spc="-409" dirty="0">
                <a:latin typeface="Trebuchet MS"/>
                <a:cs typeface="Trebuchet MS"/>
              </a:rPr>
              <a:t> </a:t>
            </a:r>
            <a:r>
              <a:rPr lang="ru-RU" sz="1200" spc="-5" dirty="0">
                <a:latin typeface="Trebuchet MS"/>
                <a:cs typeface="Trebuchet MS"/>
              </a:rPr>
              <a:t>всех </a:t>
            </a:r>
            <a:r>
              <a:rPr lang="ru-RU" sz="1200" spc="-10" dirty="0">
                <a:latin typeface="Trebuchet MS"/>
                <a:cs typeface="Trebuchet MS"/>
              </a:rPr>
              <a:t>участников </a:t>
            </a:r>
            <a:r>
              <a:rPr lang="ru-RU" sz="1200" spc="-5" dirty="0">
                <a:latin typeface="Trebuchet MS"/>
                <a:cs typeface="Trebuchet MS"/>
              </a:rPr>
              <a:t> </a:t>
            </a:r>
            <a:r>
              <a:rPr lang="ru-RU" sz="1200" spc="-10" dirty="0">
                <a:latin typeface="Trebuchet MS"/>
                <a:cs typeface="Trebuchet MS"/>
              </a:rPr>
              <a:t>образовательного </a:t>
            </a:r>
            <a:r>
              <a:rPr lang="ru-RU" sz="1200" spc="-5" dirty="0">
                <a:latin typeface="Trebuchet MS"/>
                <a:cs typeface="Trebuchet MS"/>
              </a:rPr>
              <a:t> </a:t>
            </a:r>
            <a:r>
              <a:rPr lang="ru-RU" sz="1200" spc="-10" dirty="0">
                <a:latin typeface="Trebuchet MS"/>
                <a:cs typeface="Trebuchet MS"/>
              </a:rPr>
              <a:t>пространства</a:t>
            </a:r>
            <a:endParaRPr lang="ru-RU" sz="1200" dirty="0">
              <a:latin typeface="Trebuchet MS"/>
              <a:cs typeface="Trebuchet MS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32" y="267474"/>
            <a:ext cx="1572904" cy="10729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object 7"/>
          <p:cNvGrpSpPr/>
          <p:nvPr/>
        </p:nvGrpSpPr>
        <p:grpSpPr>
          <a:xfrm>
            <a:off x="1143000" y="366911"/>
            <a:ext cx="3657600" cy="852289"/>
            <a:chOff x="155447" y="188976"/>
            <a:chExt cx="8989060" cy="2592705"/>
          </a:xfrm>
        </p:grpSpPr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5447" y="1106423"/>
              <a:ext cx="7815072" cy="682751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9714" y="624585"/>
              <a:ext cx="6680339" cy="630936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62456" y="1929383"/>
              <a:ext cx="5650992" cy="68275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98574" y="1572133"/>
              <a:ext cx="4766691" cy="490600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164451" y="188976"/>
              <a:ext cx="1979549" cy="2592324"/>
            </a:xfrm>
            <a:prstGeom prst="rect">
              <a:avLst/>
            </a:prstGeom>
          </p:spPr>
        </p:pic>
      </p:grpSp>
      <p:sp>
        <p:nvSpPr>
          <p:cNvPr id="13" name="Скругленный прямоугольник 12"/>
          <p:cNvSpPr/>
          <p:nvPr/>
        </p:nvSpPr>
        <p:spPr>
          <a:xfrm>
            <a:off x="992004" y="1323153"/>
            <a:ext cx="3792824" cy="543284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dirty="0" smtClean="0"/>
              <a:t>Повышенные психоэмоциональные нагрузки, приводящие к появлению «синдрома профессионального выгорания»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dirty="0" smtClean="0"/>
              <a:t>Нарушение личных и профессиональных границ педагога («сетевые родители», несанкционированные аудио- и видеозаписи, участником которых становится учитель, другое)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dirty="0" smtClean="0"/>
              <a:t>«Другие» дети в плане возможностей и особенностей познавательной деятельности</a:t>
            </a:r>
          </a:p>
          <a:p>
            <a:pPr algn="just"/>
            <a:endParaRPr lang="ru-RU" dirty="0"/>
          </a:p>
        </p:txBody>
      </p:sp>
      <p:grpSp>
        <p:nvGrpSpPr>
          <p:cNvPr id="14" name="object 11"/>
          <p:cNvGrpSpPr/>
          <p:nvPr/>
        </p:nvGrpSpPr>
        <p:grpSpPr>
          <a:xfrm>
            <a:off x="5109972" y="510107"/>
            <a:ext cx="4005758" cy="653359"/>
            <a:chOff x="0" y="408558"/>
            <a:chExt cx="9116695" cy="1987550"/>
          </a:xfrm>
        </p:grpSpPr>
        <p:pic>
          <p:nvPicPr>
            <p:cNvPr id="15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890015"/>
              <a:ext cx="9116568" cy="682751"/>
            </a:xfrm>
            <a:prstGeom prst="rect">
              <a:avLst/>
            </a:prstGeom>
          </p:spPr>
        </p:pic>
        <p:pic>
          <p:nvPicPr>
            <p:cNvPr id="16" name="object 1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26529" y="408558"/>
              <a:ext cx="8120748" cy="630936"/>
            </a:xfrm>
            <a:prstGeom prst="rect">
              <a:avLst/>
            </a:prstGeom>
          </p:spPr>
        </p:pic>
        <p:pic>
          <p:nvPicPr>
            <p:cNvPr id="17" name="object 1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642616" y="1712975"/>
              <a:ext cx="3956304" cy="682751"/>
            </a:xfrm>
            <a:prstGeom prst="rect">
              <a:avLst/>
            </a:prstGeom>
          </p:spPr>
        </p:pic>
        <p:pic>
          <p:nvPicPr>
            <p:cNvPr id="18" name="object 15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069335" y="1354836"/>
              <a:ext cx="3081781" cy="507618"/>
            </a:xfrm>
            <a:prstGeom prst="rect">
              <a:avLst/>
            </a:prstGeom>
          </p:spPr>
        </p:pic>
      </p:grpSp>
      <p:sp>
        <p:nvSpPr>
          <p:cNvPr id="19" name="Скругленный прямоугольник 18"/>
          <p:cNvSpPr/>
          <p:nvPr/>
        </p:nvSpPr>
        <p:spPr>
          <a:xfrm>
            <a:off x="5028773" y="1371202"/>
            <a:ext cx="3792824" cy="314919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dirty="0" smtClean="0"/>
              <a:t>Психосоматическая ослабленность, сниженная витальтность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dirty="0" smtClean="0"/>
              <a:t>Психологическая «незрелость» семьи, её неготовность решать проблемы ребёнка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dirty="0" smtClean="0"/>
              <a:t>Психологическое насилие со стороны других участников образовательных отношений</a:t>
            </a:r>
          </a:p>
          <a:p>
            <a:pPr algn="just"/>
            <a:endParaRPr lang="ru-RU" dirty="0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780663" y="4724400"/>
            <a:ext cx="2289044" cy="177249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-135538" y="128268"/>
            <a:ext cx="1572904" cy="10729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вал 10"/>
          <p:cNvSpPr/>
          <p:nvPr/>
        </p:nvSpPr>
        <p:spPr>
          <a:xfrm>
            <a:off x="510836" y="838200"/>
            <a:ext cx="7696200" cy="176778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1270" algn="ctr">
              <a:lnSpc>
                <a:spcPct val="100000"/>
              </a:lnSpc>
              <a:spcBef>
                <a:spcPts val="110"/>
              </a:spcBef>
            </a:pPr>
            <a:r>
              <a:rPr lang="ru-RU" sz="2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Направления организации психолого-педагогического сопровождения и обеспечения психологической безопасности </a:t>
            </a:r>
          </a:p>
        </p:txBody>
      </p:sp>
      <p:sp>
        <p:nvSpPr>
          <p:cNvPr id="13" name="Прямоугольник с двумя усеченными соседними углами 12"/>
          <p:cNvSpPr/>
          <p:nvPr/>
        </p:nvSpPr>
        <p:spPr>
          <a:xfrm>
            <a:off x="204159" y="2461644"/>
            <a:ext cx="2180381" cy="1225728"/>
          </a:xfrm>
          <a:prstGeom prst="snip2Same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8735" algn="ctr">
              <a:lnSpc>
                <a:spcPts val="1800"/>
              </a:lnSpc>
              <a:spcBef>
                <a:spcPts val="110"/>
              </a:spcBef>
            </a:pPr>
            <a:r>
              <a:rPr lang="ru-RU" dirty="0"/>
              <a:t>психологическая профилактика</a:t>
            </a:r>
            <a:endParaRPr lang="ru-RU" sz="1200" dirty="0">
              <a:latin typeface="Trebuchet MS"/>
              <a:cs typeface="Trebuchet MS"/>
            </a:endParaRPr>
          </a:p>
        </p:txBody>
      </p:sp>
      <p:sp>
        <p:nvSpPr>
          <p:cNvPr id="14" name="Прямоугольник с двумя усеченными соседними углами 13"/>
          <p:cNvSpPr/>
          <p:nvPr/>
        </p:nvSpPr>
        <p:spPr>
          <a:xfrm>
            <a:off x="966485" y="3835610"/>
            <a:ext cx="2819400" cy="1225728"/>
          </a:xfrm>
          <a:prstGeom prst="snip2Same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149860" marR="21590" indent="-2540" algn="ctr">
              <a:lnSpc>
                <a:spcPct val="86900"/>
              </a:lnSpc>
              <a:spcBef>
                <a:spcPts val="360"/>
              </a:spcBef>
            </a:pPr>
            <a:r>
              <a:rPr lang="ru-RU" dirty="0"/>
              <a:t>психологическое консультирование</a:t>
            </a:r>
            <a:endParaRPr lang="ru-RU" sz="1200" dirty="0">
              <a:latin typeface="Trebuchet MS"/>
              <a:cs typeface="Trebuchet MS"/>
            </a:endParaRPr>
          </a:p>
        </p:txBody>
      </p:sp>
      <p:sp>
        <p:nvSpPr>
          <p:cNvPr id="15" name="Прямоугольник с двумя усеченными соседними углами 14"/>
          <p:cNvSpPr/>
          <p:nvPr/>
        </p:nvSpPr>
        <p:spPr>
          <a:xfrm>
            <a:off x="6161177" y="2461644"/>
            <a:ext cx="2161572" cy="1245984"/>
          </a:xfrm>
          <a:prstGeom prst="snip2Same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4765" marR="5080" algn="ctr">
              <a:lnSpc>
                <a:spcPct val="86900"/>
              </a:lnSpc>
              <a:spcBef>
                <a:spcPts val="360"/>
              </a:spcBef>
            </a:pPr>
            <a:r>
              <a:rPr lang="ru-RU" dirty="0"/>
              <a:t>психологическая коррекция</a:t>
            </a:r>
            <a:endParaRPr lang="ru-RU" sz="1200" dirty="0">
              <a:latin typeface="Trebuchet MS"/>
              <a:cs typeface="Trebuchet MS"/>
            </a:endParaRPr>
          </a:p>
        </p:txBody>
      </p:sp>
      <p:sp>
        <p:nvSpPr>
          <p:cNvPr id="16" name="Прямоугольник с двумя усеченными соседними углами 15"/>
          <p:cNvSpPr/>
          <p:nvPr/>
        </p:nvSpPr>
        <p:spPr>
          <a:xfrm>
            <a:off x="4814518" y="3816318"/>
            <a:ext cx="2718397" cy="1245020"/>
          </a:xfrm>
          <a:prstGeom prst="snip2Same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149225" marR="5080" indent="-5715" algn="ctr">
              <a:lnSpc>
                <a:spcPct val="86900"/>
              </a:lnSpc>
              <a:spcBef>
                <a:spcPts val="360"/>
              </a:spcBef>
            </a:pPr>
            <a:r>
              <a:rPr lang="ru-RU"/>
              <a:t>психологическая реабилитация</a:t>
            </a:r>
            <a:endParaRPr lang="ru-RU" sz="1200" dirty="0">
              <a:latin typeface="Trebuchet MS"/>
              <a:cs typeface="Trebuchet MS"/>
            </a:endParaRPr>
          </a:p>
        </p:txBody>
      </p:sp>
      <p:sp>
        <p:nvSpPr>
          <p:cNvPr id="7" name="Прямоугольник с двумя усеченными соседними углами 6"/>
          <p:cNvSpPr/>
          <p:nvPr/>
        </p:nvSpPr>
        <p:spPr>
          <a:xfrm>
            <a:off x="2279248" y="5257800"/>
            <a:ext cx="4159377" cy="1245020"/>
          </a:xfrm>
          <a:prstGeom prst="snip2Same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149225" marR="5080" indent="-5715" algn="ctr">
              <a:lnSpc>
                <a:spcPct val="86900"/>
              </a:lnSpc>
              <a:spcBef>
                <a:spcPts val="360"/>
              </a:spcBef>
            </a:pPr>
            <a:r>
              <a:rPr lang="ru-RU" dirty="0"/>
              <a:t>социально-психологическое обучение</a:t>
            </a:r>
            <a:endParaRPr lang="ru-RU" sz="1200" dirty="0">
              <a:latin typeface="Trebuchet MS"/>
              <a:cs typeface="Trebuchet MS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32" y="267474"/>
            <a:ext cx="1572904" cy="1072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41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95400" y="952672"/>
            <a:ext cx="6590030" cy="4533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800" dirty="0">
                <a:solidFill>
                  <a:srgbClr val="000000"/>
                </a:solidFill>
              </a:rPr>
              <a:t>Диагностические</a:t>
            </a:r>
            <a:r>
              <a:rPr sz="2800" spc="-75" dirty="0">
                <a:solidFill>
                  <a:srgbClr val="000000"/>
                </a:solidFill>
              </a:rPr>
              <a:t> </a:t>
            </a:r>
            <a:r>
              <a:rPr sz="2800" spc="5" dirty="0">
                <a:solidFill>
                  <a:srgbClr val="000000"/>
                </a:solidFill>
              </a:rPr>
              <a:t>методики</a:t>
            </a:r>
            <a:r>
              <a:rPr sz="2800" spc="-55" dirty="0">
                <a:solidFill>
                  <a:srgbClr val="000000"/>
                </a:solidFill>
              </a:rPr>
              <a:t> </a:t>
            </a:r>
            <a:r>
              <a:rPr sz="2800" dirty="0">
                <a:solidFill>
                  <a:srgbClr val="000000"/>
                </a:solidFill>
              </a:rPr>
              <a:t>экспертизы</a:t>
            </a:r>
            <a:endParaRPr sz="2800" dirty="0"/>
          </a:p>
        </p:txBody>
      </p:sp>
      <p:pic>
        <p:nvPicPr>
          <p:cNvPr id="24" name="object 2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0676" y="2768509"/>
            <a:ext cx="2907919" cy="145795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grpSp>
        <p:nvGrpSpPr>
          <p:cNvPr id="40" name="object 40"/>
          <p:cNvGrpSpPr/>
          <p:nvPr/>
        </p:nvGrpSpPr>
        <p:grpSpPr>
          <a:xfrm>
            <a:off x="3210046" y="1969219"/>
            <a:ext cx="5943600" cy="4888781"/>
            <a:chOff x="3922471" y="1603294"/>
            <a:chExt cx="5105400" cy="4186640"/>
          </a:xfrm>
        </p:grpSpPr>
        <p:sp>
          <p:nvSpPr>
            <p:cNvPr id="41" name="object 41"/>
            <p:cNvSpPr/>
            <p:nvPr/>
          </p:nvSpPr>
          <p:spPr>
            <a:xfrm>
              <a:off x="4716017" y="3253651"/>
              <a:ext cx="4191000" cy="454025"/>
            </a:xfrm>
            <a:custGeom>
              <a:avLst/>
              <a:gdLst/>
              <a:ahLst/>
              <a:cxnLst/>
              <a:rect l="l" t="t" r="r" b="b"/>
              <a:pathLst>
                <a:path w="4191000" h="454025">
                  <a:moveTo>
                    <a:pt x="4190618" y="0"/>
                  </a:moveTo>
                  <a:lnTo>
                    <a:pt x="0" y="0"/>
                  </a:lnTo>
                  <a:lnTo>
                    <a:pt x="0" y="453605"/>
                  </a:lnTo>
                  <a:lnTo>
                    <a:pt x="4190618" y="453605"/>
                  </a:lnTo>
                  <a:lnTo>
                    <a:pt x="4190618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3" name="object 4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22471" y="1603294"/>
              <a:ext cx="5105400" cy="4186640"/>
            </a:xfrm>
            <a:prstGeom prst="rect">
              <a:avLst/>
            </a:prstGeom>
          </p:spPr>
        </p:pic>
      </p:grpSp>
      <p:sp>
        <p:nvSpPr>
          <p:cNvPr id="55" name="Прямоугольник 54"/>
          <p:cNvSpPr/>
          <p:nvPr/>
        </p:nvSpPr>
        <p:spPr>
          <a:xfrm>
            <a:off x="161831" y="1443543"/>
            <a:ext cx="30482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Поле диагностического исследования (изучаемые критерии и показатели)</a:t>
            </a:r>
            <a:endParaRPr lang="ru-RU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5101407" y="1594931"/>
            <a:ext cx="2944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Диагностические методики</a:t>
            </a:r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780843" y="3128405"/>
            <a:ext cx="17075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Учащиеся</a:t>
            </a:r>
            <a:endParaRPr lang="ru-RU" sz="2800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3647405" y="2210529"/>
            <a:ext cx="536554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Анкета-опросник для учеников «Как дела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?»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Анкета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«Учитель глазами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ученика»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Опросник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"Отношение к учебному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заведению«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Мониторинг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психологической безопасности образовательной среды </a:t>
            </a:r>
            <a:r>
              <a:rPr lang="ru-RU" sz="1600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К. Усталова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Анкета-опросник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для учащихся "Психологическая диагностика безопасности образовательной среды школы" (авт. И. А.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Баева)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Проективные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рисуночные методики "Что мне нравится в школе?", "Человек под дождем", "Рисунок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семьи«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Наблюдение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 поведением учащегося в разных ситуациях. Опросник психических состояний школьника (авт. А. О.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Прохоров)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Социометрия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Методика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оценки психологической атмосферы в коллективе (по А. Ф. </a:t>
            </a:r>
            <a:r>
              <a:rPr lang="ru-RU" sz="1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Фидлеру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Анализ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продуктов деятельности ученика.</a:t>
            </a:r>
            <a:endParaRPr lang="ru-RU" sz="2400" dirty="0"/>
          </a:p>
        </p:txBody>
      </p:sp>
      <p:pic>
        <p:nvPicPr>
          <p:cNvPr id="60" name="Рисунок 5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32" y="267474"/>
            <a:ext cx="1572904" cy="10729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92968" y="1248613"/>
            <a:ext cx="6590030" cy="4533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800" dirty="0">
                <a:solidFill>
                  <a:srgbClr val="000000"/>
                </a:solidFill>
              </a:rPr>
              <a:t>Диагностические</a:t>
            </a:r>
            <a:r>
              <a:rPr sz="2800" spc="-75" dirty="0">
                <a:solidFill>
                  <a:srgbClr val="000000"/>
                </a:solidFill>
              </a:rPr>
              <a:t> </a:t>
            </a:r>
            <a:r>
              <a:rPr sz="2800" spc="5" dirty="0">
                <a:solidFill>
                  <a:srgbClr val="000000"/>
                </a:solidFill>
              </a:rPr>
              <a:t>методики</a:t>
            </a:r>
            <a:r>
              <a:rPr sz="2800" spc="-55" dirty="0">
                <a:solidFill>
                  <a:srgbClr val="000000"/>
                </a:solidFill>
              </a:rPr>
              <a:t> </a:t>
            </a:r>
            <a:r>
              <a:rPr sz="2800" dirty="0">
                <a:solidFill>
                  <a:srgbClr val="000000"/>
                </a:solidFill>
              </a:rPr>
              <a:t>экспертизы</a:t>
            </a:r>
            <a:endParaRPr sz="2800" dirty="0"/>
          </a:p>
        </p:txBody>
      </p:sp>
      <p:pic>
        <p:nvPicPr>
          <p:cNvPr id="24" name="object 2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8561" y="3215346"/>
            <a:ext cx="2907919" cy="145795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grpSp>
        <p:nvGrpSpPr>
          <p:cNvPr id="40" name="object 40"/>
          <p:cNvGrpSpPr/>
          <p:nvPr/>
        </p:nvGrpSpPr>
        <p:grpSpPr>
          <a:xfrm>
            <a:off x="3318004" y="3164469"/>
            <a:ext cx="5715000" cy="3364782"/>
            <a:chOff x="3922471" y="1603294"/>
            <a:chExt cx="5105400" cy="4186640"/>
          </a:xfrm>
        </p:grpSpPr>
        <p:sp>
          <p:nvSpPr>
            <p:cNvPr id="41" name="object 41"/>
            <p:cNvSpPr/>
            <p:nvPr/>
          </p:nvSpPr>
          <p:spPr>
            <a:xfrm>
              <a:off x="4716017" y="3253651"/>
              <a:ext cx="4191000" cy="454025"/>
            </a:xfrm>
            <a:custGeom>
              <a:avLst/>
              <a:gdLst/>
              <a:ahLst/>
              <a:cxnLst/>
              <a:rect l="l" t="t" r="r" b="b"/>
              <a:pathLst>
                <a:path w="4191000" h="454025">
                  <a:moveTo>
                    <a:pt x="4190618" y="0"/>
                  </a:moveTo>
                  <a:lnTo>
                    <a:pt x="0" y="0"/>
                  </a:lnTo>
                  <a:lnTo>
                    <a:pt x="0" y="453605"/>
                  </a:lnTo>
                  <a:lnTo>
                    <a:pt x="4190618" y="453605"/>
                  </a:lnTo>
                  <a:lnTo>
                    <a:pt x="4190618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3" name="object 4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22471" y="1603294"/>
              <a:ext cx="5105400" cy="4186640"/>
            </a:xfrm>
            <a:prstGeom prst="rect">
              <a:avLst/>
            </a:prstGeom>
          </p:spPr>
        </p:pic>
      </p:grpSp>
      <p:sp>
        <p:nvSpPr>
          <p:cNvPr id="55" name="Прямоугольник 54"/>
          <p:cNvSpPr/>
          <p:nvPr/>
        </p:nvSpPr>
        <p:spPr>
          <a:xfrm>
            <a:off x="115983" y="207127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Поле диагностического исследования (изучаемые критерии и показатели)</a:t>
            </a:r>
            <a:endParaRPr lang="ru-RU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5181600" y="2066381"/>
            <a:ext cx="2944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Диагностические методики</a:t>
            </a:r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740247" y="3516777"/>
            <a:ext cx="16728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Родители</a:t>
            </a:r>
            <a:endParaRPr lang="ru-RU" sz="2800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3654918" y="3450901"/>
            <a:ext cx="53655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Тест-опросник родительского отношения (авт. А. Я. Варга, В. В. </a:t>
            </a:r>
            <a:r>
              <a:rPr lang="ru-RU" sz="1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Столин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Опросник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измерения родительских установок и реакций (авт. Т. В. </a:t>
            </a:r>
            <a:r>
              <a:rPr lang="ru-RU" sz="16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Архиреева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). </a:t>
            </a:r>
            <a:endParaRPr lang="ru-RU" sz="16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Мониторинг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психологической безопасности образовательной среды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(Т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К. Усталова). </a:t>
            </a:r>
            <a:endParaRPr lang="ru-RU" sz="16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Анкета-опросник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для родителей "Психологическая диагностика безопасности образовательной среды школы" (авт. И. А. Баева).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27" y="175624"/>
            <a:ext cx="1572904" cy="1072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46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19200" y="829323"/>
            <a:ext cx="6590030" cy="4533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800" dirty="0">
                <a:solidFill>
                  <a:srgbClr val="000000"/>
                </a:solidFill>
              </a:rPr>
              <a:t>Диагностические</a:t>
            </a:r>
            <a:r>
              <a:rPr sz="2800" spc="-75" dirty="0">
                <a:solidFill>
                  <a:srgbClr val="000000"/>
                </a:solidFill>
              </a:rPr>
              <a:t> </a:t>
            </a:r>
            <a:r>
              <a:rPr sz="2800" spc="5" dirty="0">
                <a:solidFill>
                  <a:srgbClr val="000000"/>
                </a:solidFill>
              </a:rPr>
              <a:t>методики</a:t>
            </a:r>
            <a:r>
              <a:rPr sz="2800" spc="-55" dirty="0">
                <a:solidFill>
                  <a:srgbClr val="000000"/>
                </a:solidFill>
              </a:rPr>
              <a:t> </a:t>
            </a:r>
            <a:r>
              <a:rPr sz="2800" dirty="0">
                <a:solidFill>
                  <a:srgbClr val="000000"/>
                </a:solidFill>
              </a:rPr>
              <a:t>экспертизы</a:t>
            </a:r>
            <a:endParaRPr sz="2800" dirty="0"/>
          </a:p>
        </p:txBody>
      </p:sp>
      <p:pic>
        <p:nvPicPr>
          <p:cNvPr id="24" name="object 2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0680" y="2865394"/>
            <a:ext cx="2907919" cy="14579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grpSp>
        <p:nvGrpSpPr>
          <p:cNvPr id="40" name="object 40"/>
          <p:cNvGrpSpPr/>
          <p:nvPr/>
        </p:nvGrpSpPr>
        <p:grpSpPr>
          <a:xfrm>
            <a:off x="3429000" y="1752600"/>
            <a:ext cx="5715000" cy="5562600"/>
            <a:chOff x="3922471" y="1603294"/>
            <a:chExt cx="5105400" cy="4186640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41" name="object 41"/>
            <p:cNvSpPr/>
            <p:nvPr/>
          </p:nvSpPr>
          <p:spPr>
            <a:xfrm>
              <a:off x="4716017" y="3253651"/>
              <a:ext cx="4191000" cy="454025"/>
            </a:xfrm>
            <a:custGeom>
              <a:avLst/>
              <a:gdLst/>
              <a:ahLst/>
              <a:cxnLst/>
              <a:rect l="l" t="t" r="r" b="b"/>
              <a:pathLst>
                <a:path w="4191000" h="454025">
                  <a:moveTo>
                    <a:pt x="4190618" y="0"/>
                  </a:moveTo>
                  <a:lnTo>
                    <a:pt x="0" y="0"/>
                  </a:lnTo>
                  <a:lnTo>
                    <a:pt x="0" y="453605"/>
                  </a:lnTo>
                  <a:lnTo>
                    <a:pt x="4190618" y="453605"/>
                  </a:lnTo>
                  <a:lnTo>
                    <a:pt x="4190618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3" name="object 4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22471" y="1603294"/>
              <a:ext cx="5105400" cy="4186640"/>
            </a:xfrm>
            <a:prstGeom prst="rect">
              <a:avLst/>
            </a:prstGeom>
            <a:grpFill/>
          </p:spPr>
        </p:pic>
      </p:grpSp>
      <p:sp>
        <p:nvSpPr>
          <p:cNvPr id="55" name="Прямоугольник 54"/>
          <p:cNvSpPr/>
          <p:nvPr/>
        </p:nvSpPr>
        <p:spPr>
          <a:xfrm>
            <a:off x="300680" y="1612481"/>
            <a:ext cx="33424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Поле диагностического исследования (изучаемые критерии и показатели)</a:t>
            </a:r>
            <a:endParaRPr lang="ru-RU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5191001" y="1243149"/>
            <a:ext cx="2944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Диагностические методики</a:t>
            </a:r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915026" y="3204918"/>
            <a:ext cx="15110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Учителя</a:t>
            </a:r>
            <a:endParaRPr lang="ru-RU" sz="2800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3643170" y="2122747"/>
            <a:ext cx="536554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Опросник "Психологический климат в педагогическом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коллективе«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Методика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«Оценка восприятия риска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 (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вариант для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учителей)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Методика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наблюдения эмоциональных проявлений отношения учителя к личности учащегося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(С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В.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Пазухина)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Опросник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социально-коммуникативной компетентности. Тест-опросник для педагогов «Умеете ли Вы вести здоровый образ жизни и производительно работать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?»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Методика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наблюдения за проявлениями отношения к учащимся в деятельности учителя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(С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В.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Пазухина)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Анкета-опросник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для учителей «Психологическая диагностика безопасности образовательной среды школы». Мониторинг психологической безопасности образовательной среды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Т. К.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Усталова)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Методика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"Психологическая диагностика безопасности образовательной среды школы" (вариант для учителей)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И. А.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Баева)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Опросник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психических состояний учителя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(А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О.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Прохоров)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Диагностика уровня эмоционального выгорания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(авт. В. В. Бойко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2745" y="170160"/>
            <a:ext cx="1572904" cy="1072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02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45680" y="1216955"/>
            <a:ext cx="6590030" cy="4533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800" dirty="0">
                <a:solidFill>
                  <a:srgbClr val="000000"/>
                </a:solidFill>
              </a:rPr>
              <a:t>Диагностические</a:t>
            </a:r>
            <a:r>
              <a:rPr sz="2800" spc="-75" dirty="0">
                <a:solidFill>
                  <a:srgbClr val="000000"/>
                </a:solidFill>
              </a:rPr>
              <a:t> </a:t>
            </a:r>
            <a:r>
              <a:rPr sz="2800" spc="5" dirty="0">
                <a:solidFill>
                  <a:srgbClr val="000000"/>
                </a:solidFill>
              </a:rPr>
              <a:t>методики</a:t>
            </a:r>
            <a:r>
              <a:rPr sz="2800" spc="-55" dirty="0">
                <a:solidFill>
                  <a:srgbClr val="000000"/>
                </a:solidFill>
              </a:rPr>
              <a:t> </a:t>
            </a:r>
            <a:r>
              <a:rPr sz="2800" dirty="0">
                <a:solidFill>
                  <a:srgbClr val="000000"/>
                </a:solidFill>
              </a:rPr>
              <a:t>экспертизы</a:t>
            </a:r>
            <a:endParaRPr sz="2800" dirty="0"/>
          </a:p>
        </p:txBody>
      </p:sp>
      <p:pic>
        <p:nvPicPr>
          <p:cNvPr id="24" name="object 2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499" y="2824106"/>
            <a:ext cx="3822319" cy="14579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grpSp>
        <p:nvGrpSpPr>
          <p:cNvPr id="40" name="object 40"/>
          <p:cNvGrpSpPr/>
          <p:nvPr/>
        </p:nvGrpSpPr>
        <p:grpSpPr>
          <a:xfrm>
            <a:off x="3943878" y="3727139"/>
            <a:ext cx="5039566" cy="2667000"/>
            <a:chOff x="3922471" y="1603294"/>
            <a:chExt cx="5105400" cy="4186640"/>
          </a:xfrm>
          <a:solidFill>
            <a:srgbClr val="7030A0"/>
          </a:solidFill>
        </p:grpSpPr>
        <p:sp>
          <p:nvSpPr>
            <p:cNvPr id="41" name="object 41"/>
            <p:cNvSpPr/>
            <p:nvPr/>
          </p:nvSpPr>
          <p:spPr>
            <a:xfrm>
              <a:off x="4716017" y="3253651"/>
              <a:ext cx="4191000" cy="454025"/>
            </a:xfrm>
            <a:custGeom>
              <a:avLst/>
              <a:gdLst/>
              <a:ahLst/>
              <a:cxnLst/>
              <a:rect l="l" t="t" r="r" b="b"/>
              <a:pathLst>
                <a:path w="4191000" h="454025">
                  <a:moveTo>
                    <a:pt x="4190618" y="0"/>
                  </a:moveTo>
                  <a:lnTo>
                    <a:pt x="0" y="0"/>
                  </a:lnTo>
                  <a:lnTo>
                    <a:pt x="0" y="453605"/>
                  </a:lnTo>
                  <a:lnTo>
                    <a:pt x="4190618" y="453605"/>
                  </a:lnTo>
                  <a:lnTo>
                    <a:pt x="4190618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3" name="object 4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22471" y="1603294"/>
              <a:ext cx="5105400" cy="4186640"/>
            </a:xfrm>
            <a:prstGeom prst="rect">
              <a:avLst/>
            </a:prstGeom>
            <a:grpFill/>
          </p:spPr>
        </p:pic>
      </p:grpSp>
      <p:sp>
        <p:nvSpPr>
          <p:cNvPr id="55" name="Прямоугольник 54"/>
          <p:cNvSpPr/>
          <p:nvPr/>
        </p:nvSpPr>
        <p:spPr>
          <a:xfrm>
            <a:off x="168695" y="193781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Поле диагностического исследования (изучаемые критерии и показатели)</a:t>
            </a:r>
            <a:endParaRPr lang="ru-RU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5323663" y="2963811"/>
            <a:ext cx="2944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Диагностические методики</a:t>
            </a:r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306445" y="3234785"/>
            <a:ext cx="34627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Социальные педагоги</a:t>
            </a:r>
            <a:endParaRPr lang="ru-RU" sz="2800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4485031" y="4015132"/>
            <a:ext cx="43371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Беседа с ребенком, со значимыми представителями его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окружения;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наблюдение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 его реакциями; </a:t>
            </a:r>
            <a:endParaRPr lang="ru-RU" sz="16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анализ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соответствующей документации (акты обследования жилищно-материальных условий, характеристики, заключения врачей, судмедэкспертов и т. п.)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08352"/>
            <a:ext cx="1572904" cy="1072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853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618</TotalTime>
  <Words>785</Words>
  <Application>Microsoft Office PowerPoint</Application>
  <PresentationFormat>Экран (4:3)</PresentationFormat>
  <Paragraphs>123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13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Trebuchet MS</vt:lpstr>
      <vt:lpstr>Wingdings</vt:lpstr>
      <vt:lpstr>Office Theme</vt:lpstr>
      <vt:lpstr>Тема Office</vt:lpstr>
      <vt:lpstr>1_Тема Office</vt:lpstr>
      <vt:lpstr>«Обеспечение безопасной образовательной среды – профилактика буллинга и скулшутинга» </vt:lpstr>
      <vt:lpstr>Презентация PowerPoint</vt:lpstr>
      <vt:lpstr>Презентация PowerPoint</vt:lpstr>
      <vt:lpstr>Презентация PowerPoint</vt:lpstr>
      <vt:lpstr>Презентация PowerPoint</vt:lpstr>
      <vt:lpstr>Диагностические методики экспертизы</vt:lpstr>
      <vt:lpstr>Диагностические методики экспертизы</vt:lpstr>
      <vt:lpstr>Диагностические методики экспертизы</vt:lpstr>
      <vt:lpstr>Диагностические методики экспертизы</vt:lpstr>
      <vt:lpstr>Диагностические методики экспертизы</vt:lpstr>
      <vt:lpstr>Диагностические методики экспертизы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Константин</dc:creator>
  <cp:lastModifiedBy>Пользователь Windows</cp:lastModifiedBy>
  <cp:revision>23</cp:revision>
  <dcterms:created xsi:type="dcterms:W3CDTF">2024-09-30T06:49:46Z</dcterms:created>
  <dcterms:modified xsi:type="dcterms:W3CDTF">2024-10-10T07:36:39Z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2019-11-18T00:00:00Z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2024-09-30T00:00:00Z</vt:filetime>
  </property>
</Properties>
</file>