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7" r:id="rId1"/>
    <p:sldMasterId id="2147483698" r:id="rId2"/>
    <p:sldMasterId id="2147483699" r:id="rId3"/>
  </p:sldMasterIdLst>
  <p:notesMasterIdLst>
    <p:notesMasterId r:id="rId2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65" r:id="rId21"/>
    <p:sldId id="275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SLIDES_API64879498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SLIDES_API64879498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SLIDES_API648794986_8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SLIDES_API648794986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SLIDES_API648794986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SLIDES_API648794986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SLIDES_API648794986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SLIDES_API648794986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SLIDES_API648794986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SLIDES_API648794986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SLIDES_API648794986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SLIDES_API648794986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SLIDES_API648794986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SLIDES_API648794986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SLIDES_API648794986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SLIDES_API648794986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SLIDES_API648794986_6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SLIDES_API648794986_6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SLIDES_API648794986_7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SLIDES_API648794986_7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hyperlink" Target="http://www.pptmon.com/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pptmon.com/" TargetMode="External"/><Relationship Id="rId9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hyperlink" Target="http://www.pptmon.com/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pptmon.com/" TargetMode="External"/><Relationship Id="rId9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laceholder-Image">
  <p:cSld name="Placeholder-Imag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laceholder-Image">
  <p:cSld name="1_Placeholder-Imag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Main">
  <p:cSld name="4_Mai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>
            <a:spLocks noGrp="1"/>
          </p:cNvSpPr>
          <p:nvPr>
            <p:ph type="pic" idx="2"/>
          </p:nvPr>
        </p:nvSpPr>
        <p:spPr>
          <a:xfrm>
            <a:off x="3046552" y="0"/>
            <a:ext cx="30552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_Placeholder-Image">
  <p:cSld name="36_Placeholder-Imag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8"/>
          <p:cNvSpPr>
            <a:spLocks noGrp="1"/>
          </p:cNvSpPr>
          <p:nvPr>
            <p:ph type="pic" idx="2"/>
          </p:nvPr>
        </p:nvSpPr>
        <p:spPr>
          <a:xfrm>
            <a:off x="0" y="0"/>
            <a:ext cx="33537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Master-Placeholder">
  <p:cSld name="5_Master-Placehol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1" y="0"/>
            <a:ext cx="9144000" cy="2509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Placeholder-Image">
  <p:cSld name="30_Placeholder-Imag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"/>
          <p:cNvSpPr>
            <a:spLocks noGrp="1"/>
          </p:cNvSpPr>
          <p:nvPr>
            <p:ph type="pic" idx="2"/>
          </p:nvPr>
        </p:nvSpPr>
        <p:spPr>
          <a:xfrm>
            <a:off x="1" y="2753591"/>
            <a:ext cx="3048000" cy="23901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8" name="Google Shape;68;p21"/>
          <p:cNvSpPr>
            <a:spLocks noGrp="1"/>
          </p:cNvSpPr>
          <p:nvPr>
            <p:ph type="pic" idx="3"/>
          </p:nvPr>
        </p:nvSpPr>
        <p:spPr>
          <a:xfrm>
            <a:off x="6096001" y="2753591"/>
            <a:ext cx="3048000" cy="23901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laceholder_">
  <p:cSld name="Placeholder_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"/>
          <p:cNvSpPr>
            <a:spLocks noGrp="1"/>
          </p:cNvSpPr>
          <p:nvPr>
            <p:ph type="pic" idx="2"/>
          </p:nvPr>
        </p:nvSpPr>
        <p:spPr>
          <a:xfrm>
            <a:off x="0" y="0"/>
            <a:ext cx="2282700" cy="3352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1" name="Google Shape;71;p22"/>
          <p:cNvSpPr>
            <a:spLocks noGrp="1"/>
          </p:cNvSpPr>
          <p:nvPr>
            <p:ph type="pic" idx="3"/>
          </p:nvPr>
        </p:nvSpPr>
        <p:spPr>
          <a:xfrm>
            <a:off x="2283404" y="0"/>
            <a:ext cx="2282700" cy="3352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2" name="Google Shape;72;p22"/>
          <p:cNvSpPr>
            <a:spLocks noGrp="1"/>
          </p:cNvSpPr>
          <p:nvPr>
            <p:ph type="pic" idx="4"/>
          </p:nvPr>
        </p:nvSpPr>
        <p:spPr>
          <a:xfrm>
            <a:off x="4565242" y="0"/>
            <a:ext cx="22827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22"/>
          <p:cNvSpPr>
            <a:spLocks noGrp="1"/>
          </p:cNvSpPr>
          <p:nvPr>
            <p:ph type="pic" idx="5"/>
          </p:nvPr>
        </p:nvSpPr>
        <p:spPr>
          <a:xfrm>
            <a:off x="6848645" y="0"/>
            <a:ext cx="2282700" cy="3352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Placeholder-Image">
  <p:cSld name="32_Placeholder-Imag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6" name="Google Shape;76;p23"/>
          <p:cNvSpPr>
            <a:spLocks noGrp="1"/>
          </p:cNvSpPr>
          <p:nvPr>
            <p:ph type="pic" idx="3"/>
          </p:nvPr>
        </p:nvSpPr>
        <p:spPr>
          <a:xfrm>
            <a:off x="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_Placeholder-Image">
  <p:cSld name="33_Placeholder-Image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4"/>
          <p:cNvSpPr>
            <a:spLocks noGrp="1"/>
          </p:cNvSpPr>
          <p:nvPr>
            <p:ph type="pic" idx="2"/>
          </p:nvPr>
        </p:nvSpPr>
        <p:spPr>
          <a:xfrm>
            <a:off x="457200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9" name="Google Shape;79;p24"/>
          <p:cNvSpPr>
            <a:spLocks noGrp="1"/>
          </p:cNvSpPr>
          <p:nvPr>
            <p:ph type="pic" idx="3"/>
          </p:nvPr>
        </p:nvSpPr>
        <p:spPr>
          <a:xfrm>
            <a:off x="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Placeholder-Image">
  <p:cSld name="34_Placeholder-Imag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5"/>
          <p:cNvSpPr>
            <a:spLocks noGrp="1"/>
          </p:cNvSpPr>
          <p:nvPr>
            <p:ph type="pic" idx="2"/>
          </p:nvPr>
        </p:nvSpPr>
        <p:spPr>
          <a:xfrm>
            <a:off x="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2" name="Google Shape;82;p25"/>
          <p:cNvSpPr>
            <a:spLocks noGrp="1"/>
          </p:cNvSpPr>
          <p:nvPr>
            <p:ph type="pic" idx="3"/>
          </p:nvPr>
        </p:nvSpPr>
        <p:spPr>
          <a:xfrm>
            <a:off x="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>
            <a:spLocks noGrp="1"/>
          </p:cNvSpPr>
          <p:nvPr>
            <p:ph type="pic" idx="2"/>
          </p:nvPr>
        </p:nvSpPr>
        <p:spPr>
          <a:xfrm>
            <a:off x="0" y="0"/>
            <a:ext cx="91611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_Placeholder-Image">
  <p:cSld name="35_Placeholder-Imag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7"/>
          <p:cNvSpPr>
            <a:spLocks noGrp="1"/>
          </p:cNvSpPr>
          <p:nvPr>
            <p:ph type="pic" idx="2"/>
          </p:nvPr>
        </p:nvSpPr>
        <p:spPr>
          <a:xfrm>
            <a:off x="457200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7" name="Google Shape;87;p27"/>
          <p:cNvSpPr>
            <a:spLocks noGrp="1"/>
          </p:cNvSpPr>
          <p:nvPr>
            <p:ph type="pic" idx="3"/>
          </p:nvPr>
        </p:nvSpPr>
        <p:spPr>
          <a:xfrm>
            <a:off x="457200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Placeholder-Image">
  <p:cSld name="5_Placeholder-Imag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8"/>
          <p:cNvSpPr>
            <a:spLocks noGrp="1"/>
          </p:cNvSpPr>
          <p:nvPr>
            <p:ph type="pic" idx="2"/>
          </p:nvPr>
        </p:nvSpPr>
        <p:spPr>
          <a:xfrm>
            <a:off x="1" y="0"/>
            <a:ext cx="4572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Placeholder-Image">
  <p:cSld name="17_Placeholder-Imag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9"/>
          <p:cNvSpPr>
            <a:spLocks noGrp="1"/>
          </p:cNvSpPr>
          <p:nvPr>
            <p:ph type="pic" idx="2"/>
          </p:nvPr>
        </p:nvSpPr>
        <p:spPr>
          <a:xfrm>
            <a:off x="0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2" name="Google Shape;92;p29"/>
          <p:cNvSpPr>
            <a:spLocks noGrp="1"/>
          </p:cNvSpPr>
          <p:nvPr>
            <p:ph type="pic" idx="3"/>
          </p:nvPr>
        </p:nvSpPr>
        <p:spPr>
          <a:xfrm>
            <a:off x="2288329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3" name="Google Shape;93;p29"/>
          <p:cNvSpPr>
            <a:spLocks noGrp="1"/>
          </p:cNvSpPr>
          <p:nvPr>
            <p:ph type="pic" idx="4"/>
          </p:nvPr>
        </p:nvSpPr>
        <p:spPr>
          <a:xfrm>
            <a:off x="4569206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4" name="Google Shape;94;p29"/>
          <p:cNvSpPr>
            <a:spLocks noGrp="1"/>
          </p:cNvSpPr>
          <p:nvPr>
            <p:ph type="pic" idx="5"/>
          </p:nvPr>
        </p:nvSpPr>
        <p:spPr>
          <a:xfrm>
            <a:off x="6857535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s 1">
  <p:cSld name="Logos 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0"/>
          <p:cNvSpPr>
            <a:spLocks noGrp="1"/>
          </p:cNvSpPr>
          <p:nvPr>
            <p:ph type="pic" idx="2"/>
          </p:nvPr>
        </p:nvSpPr>
        <p:spPr>
          <a:xfrm>
            <a:off x="929172" y="2024441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7" name="Google Shape;97;p30"/>
          <p:cNvSpPr>
            <a:spLocks noGrp="1"/>
          </p:cNvSpPr>
          <p:nvPr>
            <p:ph type="pic" idx="3"/>
          </p:nvPr>
        </p:nvSpPr>
        <p:spPr>
          <a:xfrm>
            <a:off x="3561572" y="2024441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8" name="Google Shape;98;p30"/>
          <p:cNvSpPr>
            <a:spLocks noGrp="1"/>
          </p:cNvSpPr>
          <p:nvPr>
            <p:ph type="pic" idx="4"/>
          </p:nvPr>
        </p:nvSpPr>
        <p:spPr>
          <a:xfrm>
            <a:off x="929172" y="3280198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9" name="Google Shape;99;p30"/>
          <p:cNvSpPr>
            <a:spLocks noGrp="1"/>
          </p:cNvSpPr>
          <p:nvPr>
            <p:ph type="pic" idx="5"/>
          </p:nvPr>
        </p:nvSpPr>
        <p:spPr>
          <a:xfrm>
            <a:off x="3561572" y="3280197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0" name="Google Shape;100;p30"/>
          <p:cNvSpPr>
            <a:spLocks noGrp="1"/>
          </p:cNvSpPr>
          <p:nvPr>
            <p:ph type="pic" idx="6"/>
          </p:nvPr>
        </p:nvSpPr>
        <p:spPr>
          <a:xfrm>
            <a:off x="6175706" y="2024441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1" name="Google Shape;101;p30"/>
          <p:cNvSpPr>
            <a:spLocks noGrp="1"/>
          </p:cNvSpPr>
          <p:nvPr>
            <p:ph type="pic" idx="7"/>
          </p:nvPr>
        </p:nvSpPr>
        <p:spPr>
          <a:xfrm>
            <a:off x="6175706" y="3280197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PPTMON slide">
  <p:cSld name="3_PPTMON slid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3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l="29908"/>
          <a:stretch/>
        </p:blipFill>
        <p:spPr>
          <a:xfrm>
            <a:off x="4518422" y="5297943"/>
            <a:ext cx="1299348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31">
            <a:hlinkClick r:id="rId4"/>
          </p:cNvPr>
          <p:cNvSpPr txBox="1"/>
          <p:nvPr/>
        </p:nvSpPr>
        <p:spPr>
          <a:xfrm>
            <a:off x="3326232" y="5297943"/>
            <a:ext cx="2018100" cy="1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" name="Google Shape;105;p31"/>
          <p:cNvGrpSpPr/>
          <p:nvPr/>
        </p:nvGrpSpPr>
        <p:grpSpPr>
          <a:xfrm>
            <a:off x="7866962" y="155148"/>
            <a:ext cx="1116057" cy="1072754"/>
            <a:chOff x="883517" y="1672632"/>
            <a:chExt cx="3066091" cy="2947126"/>
          </a:xfrm>
        </p:grpSpPr>
        <p:pic>
          <p:nvPicPr>
            <p:cNvPr id="106" name="Google Shape;106;p3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062456" y="3267377"/>
              <a:ext cx="173442" cy="173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Google Shape;107;p3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883517" y="2088438"/>
              <a:ext cx="2531320" cy="2531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3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 rot="5400000">
              <a:off x="2901923" y="1599974"/>
              <a:ext cx="975027" cy="112034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9" name="Google Shape;109;p31"/>
          <p:cNvGrpSpPr/>
          <p:nvPr/>
        </p:nvGrpSpPr>
        <p:grpSpPr>
          <a:xfrm>
            <a:off x="117747" y="4572221"/>
            <a:ext cx="465786" cy="465786"/>
            <a:chOff x="1429812" y="3299838"/>
            <a:chExt cx="820335" cy="820335"/>
          </a:xfrm>
        </p:grpSpPr>
        <p:pic>
          <p:nvPicPr>
            <p:cNvPr id="110" name="Google Shape;110;p3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429812" y="3299838"/>
              <a:ext cx="820335" cy="8203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3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027613" y="3299838"/>
              <a:ext cx="222534" cy="22253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2" name="Google Shape;112;p31"/>
          <p:cNvGrpSpPr/>
          <p:nvPr/>
        </p:nvGrpSpPr>
        <p:grpSpPr>
          <a:xfrm>
            <a:off x="160857" y="156599"/>
            <a:ext cx="940942" cy="919576"/>
            <a:chOff x="2011929" y="2497052"/>
            <a:chExt cx="1657172" cy="1619541"/>
          </a:xfrm>
        </p:grpSpPr>
        <p:pic>
          <p:nvPicPr>
            <p:cNvPr id="113" name="Google Shape;113;p31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011929" y="2850933"/>
              <a:ext cx="1246910" cy="12656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3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 rot="-5400000">
              <a:off x="2621415" y="2424394"/>
              <a:ext cx="975027" cy="11203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5" name="Google Shape;115;p3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75293" y="4572245"/>
            <a:ext cx="370473" cy="37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 mod="1"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CUSTOM_2_1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2"/>
          <p:cNvSpPr txBox="1">
            <a:spLocks noGrp="1"/>
          </p:cNvSpPr>
          <p:nvPr>
            <p:ph type="subTitle" idx="1"/>
          </p:nvPr>
        </p:nvSpPr>
        <p:spPr>
          <a:xfrm>
            <a:off x="3581207" y="1678400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subTitle" idx="2"/>
          </p:nvPr>
        </p:nvSpPr>
        <p:spPr>
          <a:xfrm>
            <a:off x="6060025" y="1589600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subTitle" idx="3"/>
          </p:nvPr>
        </p:nvSpPr>
        <p:spPr>
          <a:xfrm>
            <a:off x="3581207" y="2163725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ubTitle" idx="4"/>
          </p:nvPr>
        </p:nvSpPr>
        <p:spPr>
          <a:xfrm>
            <a:off x="713375" y="2074925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1" name="Google Shape;121;p32"/>
          <p:cNvSpPr txBox="1">
            <a:spLocks noGrp="1"/>
          </p:cNvSpPr>
          <p:nvPr>
            <p:ph type="subTitle" idx="5"/>
          </p:nvPr>
        </p:nvSpPr>
        <p:spPr>
          <a:xfrm>
            <a:off x="3581207" y="2649050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32"/>
          <p:cNvSpPr txBox="1">
            <a:spLocks noGrp="1"/>
          </p:cNvSpPr>
          <p:nvPr>
            <p:ph type="subTitle" idx="6"/>
          </p:nvPr>
        </p:nvSpPr>
        <p:spPr>
          <a:xfrm>
            <a:off x="6060025" y="2560250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3" name="Google Shape;123;p32"/>
          <p:cNvSpPr txBox="1">
            <a:spLocks noGrp="1"/>
          </p:cNvSpPr>
          <p:nvPr>
            <p:ph type="subTitle" idx="7"/>
          </p:nvPr>
        </p:nvSpPr>
        <p:spPr>
          <a:xfrm>
            <a:off x="3581207" y="3134375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32"/>
          <p:cNvSpPr txBox="1">
            <a:spLocks noGrp="1"/>
          </p:cNvSpPr>
          <p:nvPr>
            <p:ph type="subTitle" idx="8"/>
          </p:nvPr>
        </p:nvSpPr>
        <p:spPr>
          <a:xfrm>
            <a:off x="713375" y="3045575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5" name="Google Shape;125;p32"/>
          <p:cNvSpPr txBox="1">
            <a:spLocks noGrp="1"/>
          </p:cNvSpPr>
          <p:nvPr>
            <p:ph type="subTitle" idx="9"/>
          </p:nvPr>
        </p:nvSpPr>
        <p:spPr>
          <a:xfrm>
            <a:off x="3581207" y="3619700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32"/>
          <p:cNvSpPr txBox="1">
            <a:spLocks noGrp="1"/>
          </p:cNvSpPr>
          <p:nvPr>
            <p:ph type="subTitle" idx="13"/>
          </p:nvPr>
        </p:nvSpPr>
        <p:spPr>
          <a:xfrm>
            <a:off x="6060025" y="3530900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7" name="Google Shape;127;p32"/>
          <p:cNvSpPr txBox="1">
            <a:spLocks noGrp="1"/>
          </p:cNvSpPr>
          <p:nvPr>
            <p:ph type="subTitle" idx="14"/>
          </p:nvPr>
        </p:nvSpPr>
        <p:spPr>
          <a:xfrm>
            <a:off x="3581188" y="4105025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32"/>
          <p:cNvSpPr txBox="1">
            <a:spLocks noGrp="1"/>
          </p:cNvSpPr>
          <p:nvPr>
            <p:ph type="subTitle" idx="15"/>
          </p:nvPr>
        </p:nvSpPr>
        <p:spPr>
          <a:xfrm>
            <a:off x="713375" y="4016225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9" name="Google Shape;129;p32"/>
          <p:cNvSpPr txBox="1">
            <a:spLocks noGrp="1"/>
          </p:cNvSpPr>
          <p:nvPr>
            <p:ph type="title"/>
          </p:nvPr>
        </p:nvSpPr>
        <p:spPr>
          <a:xfrm>
            <a:off x="713225" y="868675"/>
            <a:ext cx="7717500" cy="546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0" name="Google Shape;130;p32"/>
          <p:cNvSpPr/>
          <p:nvPr/>
        </p:nvSpPr>
        <p:spPr>
          <a:xfrm>
            <a:off x="75" y="0"/>
            <a:ext cx="9144000" cy="57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laceholder-Image">
  <p:cSld name="Placeholder-Imag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5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laceholder-Image">
  <p:cSld name="1_Placeholder-Imag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6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Main">
  <p:cSld name="4_Main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7"/>
          <p:cNvSpPr>
            <a:spLocks noGrp="1"/>
          </p:cNvSpPr>
          <p:nvPr>
            <p:ph type="pic" idx="2"/>
          </p:nvPr>
        </p:nvSpPr>
        <p:spPr>
          <a:xfrm>
            <a:off x="3046552" y="0"/>
            <a:ext cx="30552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_Placeholder-Image">
  <p:cSld name="36_Placeholder-Image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8"/>
          <p:cNvSpPr>
            <a:spLocks noGrp="1"/>
          </p:cNvSpPr>
          <p:nvPr>
            <p:ph type="pic" idx="2"/>
          </p:nvPr>
        </p:nvSpPr>
        <p:spPr>
          <a:xfrm>
            <a:off x="0" y="0"/>
            <a:ext cx="33537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Master-Placeholder">
  <p:cSld name="5_Master-Placeholder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9"/>
          <p:cNvSpPr>
            <a:spLocks noGrp="1"/>
          </p:cNvSpPr>
          <p:nvPr>
            <p:ph type="pic" idx="2"/>
          </p:nvPr>
        </p:nvSpPr>
        <p:spPr>
          <a:xfrm>
            <a:off x="1" y="0"/>
            <a:ext cx="9144000" cy="2509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Placeholder-Image">
  <p:cSld name="30_Placeholder-Image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1"/>
          <p:cNvSpPr>
            <a:spLocks noGrp="1"/>
          </p:cNvSpPr>
          <p:nvPr>
            <p:ph type="pic" idx="2"/>
          </p:nvPr>
        </p:nvSpPr>
        <p:spPr>
          <a:xfrm>
            <a:off x="1" y="2753591"/>
            <a:ext cx="3048000" cy="23901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49" name="Google Shape;149;p41"/>
          <p:cNvSpPr>
            <a:spLocks noGrp="1"/>
          </p:cNvSpPr>
          <p:nvPr>
            <p:ph type="pic" idx="3"/>
          </p:nvPr>
        </p:nvSpPr>
        <p:spPr>
          <a:xfrm>
            <a:off x="6096001" y="2753591"/>
            <a:ext cx="3048000" cy="23901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laceholder_">
  <p:cSld name="Placeholder_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2"/>
          <p:cNvSpPr>
            <a:spLocks noGrp="1"/>
          </p:cNvSpPr>
          <p:nvPr>
            <p:ph type="pic" idx="2"/>
          </p:nvPr>
        </p:nvSpPr>
        <p:spPr>
          <a:xfrm>
            <a:off x="0" y="0"/>
            <a:ext cx="2282700" cy="3352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52" name="Google Shape;152;p42"/>
          <p:cNvSpPr>
            <a:spLocks noGrp="1"/>
          </p:cNvSpPr>
          <p:nvPr>
            <p:ph type="pic" idx="3"/>
          </p:nvPr>
        </p:nvSpPr>
        <p:spPr>
          <a:xfrm>
            <a:off x="2283404" y="0"/>
            <a:ext cx="2282700" cy="3352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53" name="Google Shape;153;p42"/>
          <p:cNvSpPr>
            <a:spLocks noGrp="1"/>
          </p:cNvSpPr>
          <p:nvPr>
            <p:ph type="pic" idx="4"/>
          </p:nvPr>
        </p:nvSpPr>
        <p:spPr>
          <a:xfrm>
            <a:off x="4565242" y="0"/>
            <a:ext cx="22827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4" name="Google Shape;154;p42"/>
          <p:cNvSpPr>
            <a:spLocks noGrp="1"/>
          </p:cNvSpPr>
          <p:nvPr>
            <p:ph type="pic" idx="5"/>
          </p:nvPr>
        </p:nvSpPr>
        <p:spPr>
          <a:xfrm>
            <a:off x="6848645" y="0"/>
            <a:ext cx="2282700" cy="3352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Placeholder-Image">
  <p:cSld name="32_Placeholder-Imag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3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57" name="Google Shape;157;p43"/>
          <p:cNvSpPr>
            <a:spLocks noGrp="1"/>
          </p:cNvSpPr>
          <p:nvPr>
            <p:ph type="pic" idx="3"/>
          </p:nvPr>
        </p:nvSpPr>
        <p:spPr>
          <a:xfrm>
            <a:off x="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_Placeholder-Image">
  <p:cSld name="33_Placeholder-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4"/>
          <p:cNvSpPr>
            <a:spLocks noGrp="1"/>
          </p:cNvSpPr>
          <p:nvPr>
            <p:ph type="pic" idx="2"/>
          </p:nvPr>
        </p:nvSpPr>
        <p:spPr>
          <a:xfrm>
            <a:off x="457200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0" name="Google Shape;160;p44"/>
          <p:cNvSpPr>
            <a:spLocks noGrp="1"/>
          </p:cNvSpPr>
          <p:nvPr>
            <p:ph type="pic" idx="3"/>
          </p:nvPr>
        </p:nvSpPr>
        <p:spPr>
          <a:xfrm>
            <a:off x="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Placeholder-Image">
  <p:cSld name="34_Placeholder-Imag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5"/>
          <p:cNvSpPr>
            <a:spLocks noGrp="1"/>
          </p:cNvSpPr>
          <p:nvPr>
            <p:ph type="pic" idx="2"/>
          </p:nvPr>
        </p:nvSpPr>
        <p:spPr>
          <a:xfrm>
            <a:off x="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3" name="Google Shape;163;p45"/>
          <p:cNvSpPr>
            <a:spLocks noGrp="1"/>
          </p:cNvSpPr>
          <p:nvPr>
            <p:ph type="pic" idx="3"/>
          </p:nvPr>
        </p:nvSpPr>
        <p:spPr>
          <a:xfrm>
            <a:off x="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6"/>
          <p:cNvSpPr>
            <a:spLocks noGrp="1"/>
          </p:cNvSpPr>
          <p:nvPr>
            <p:ph type="pic" idx="2"/>
          </p:nvPr>
        </p:nvSpPr>
        <p:spPr>
          <a:xfrm>
            <a:off x="0" y="0"/>
            <a:ext cx="91611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_Placeholder-Image">
  <p:cSld name="35_Placeholder-Image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7"/>
          <p:cNvSpPr>
            <a:spLocks noGrp="1"/>
          </p:cNvSpPr>
          <p:nvPr>
            <p:ph type="pic" idx="2"/>
          </p:nvPr>
        </p:nvSpPr>
        <p:spPr>
          <a:xfrm>
            <a:off x="4572000" y="257175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8" name="Google Shape;168;p47"/>
          <p:cNvSpPr>
            <a:spLocks noGrp="1"/>
          </p:cNvSpPr>
          <p:nvPr>
            <p:ph type="pic" idx="3"/>
          </p:nvPr>
        </p:nvSpPr>
        <p:spPr>
          <a:xfrm>
            <a:off x="4572000" y="0"/>
            <a:ext cx="4572000" cy="25719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Placeholder-Image">
  <p:cSld name="5_Placeholder-Imag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8"/>
          <p:cNvSpPr>
            <a:spLocks noGrp="1"/>
          </p:cNvSpPr>
          <p:nvPr>
            <p:ph type="pic" idx="2"/>
          </p:nvPr>
        </p:nvSpPr>
        <p:spPr>
          <a:xfrm>
            <a:off x="1" y="0"/>
            <a:ext cx="4572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Placeholder-Image">
  <p:cSld name="17_Placeholder-Image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9"/>
          <p:cNvSpPr>
            <a:spLocks noGrp="1"/>
          </p:cNvSpPr>
          <p:nvPr>
            <p:ph type="pic" idx="2"/>
          </p:nvPr>
        </p:nvSpPr>
        <p:spPr>
          <a:xfrm>
            <a:off x="0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3" name="Google Shape;173;p49"/>
          <p:cNvSpPr>
            <a:spLocks noGrp="1"/>
          </p:cNvSpPr>
          <p:nvPr>
            <p:ph type="pic" idx="3"/>
          </p:nvPr>
        </p:nvSpPr>
        <p:spPr>
          <a:xfrm>
            <a:off x="2288329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4" name="Google Shape;174;p49"/>
          <p:cNvSpPr>
            <a:spLocks noGrp="1"/>
          </p:cNvSpPr>
          <p:nvPr>
            <p:ph type="pic" idx="4"/>
          </p:nvPr>
        </p:nvSpPr>
        <p:spPr>
          <a:xfrm>
            <a:off x="4569206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5" name="Google Shape;175;p49"/>
          <p:cNvSpPr>
            <a:spLocks noGrp="1"/>
          </p:cNvSpPr>
          <p:nvPr>
            <p:ph type="pic" idx="5"/>
          </p:nvPr>
        </p:nvSpPr>
        <p:spPr>
          <a:xfrm>
            <a:off x="6857535" y="0"/>
            <a:ext cx="22839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s 1">
  <p:cSld name="Logos 1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0"/>
          <p:cNvSpPr>
            <a:spLocks noGrp="1"/>
          </p:cNvSpPr>
          <p:nvPr>
            <p:ph type="pic" idx="2"/>
          </p:nvPr>
        </p:nvSpPr>
        <p:spPr>
          <a:xfrm>
            <a:off x="929172" y="2024441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8" name="Google Shape;178;p50"/>
          <p:cNvSpPr>
            <a:spLocks noGrp="1"/>
          </p:cNvSpPr>
          <p:nvPr>
            <p:ph type="pic" idx="3"/>
          </p:nvPr>
        </p:nvSpPr>
        <p:spPr>
          <a:xfrm>
            <a:off x="3561572" y="2024441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9" name="Google Shape;179;p50"/>
          <p:cNvSpPr>
            <a:spLocks noGrp="1"/>
          </p:cNvSpPr>
          <p:nvPr>
            <p:ph type="pic" idx="4"/>
          </p:nvPr>
        </p:nvSpPr>
        <p:spPr>
          <a:xfrm>
            <a:off x="929172" y="3280198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0" name="Google Shape;180;p50"/>
          <p:cNvSpPr>
            <a:spLocks noGrp="1"/>
          </p:cNvSpPr>
          <p:nvPr>
            <p:ph type="pic" idx="5"/>
          </p:nvPr>
        </p:nvSpPr>
        <p:spPr>
          <a:xfrm>
            <a:off x="3561572" y="3280197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1" name="Google Shape;181;p50"/>
          <p:cNvSpPr>
            <a:spLocks noGrp="1"/>
          </p:cNvSpPr>
          <p:nvPr>
            <p:ph type="pic" idx="6"/>
          </p:nvPr>
        </p:nvSpPr>
        <p:spPr>
          <a:xfrm>
            <a:off x="6175706" y="2024441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2" name="Google Shape;182;p50"/>
          <p:cNvSpPr>
            <a:spLocks noGrp="1"/>
          </p:cNvSpPr>
          <p:nvPr>
            <p:ph type="pic" idx="7"/>
          </p:nvPr>
        </p:nvSpPr>
        <p:spPr>
          <a:xfrm>
            <a:off x="6175706" y="3280197"/>
            <a:ext cx="2021100" cy="1000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PPTMON slide">
  <p:cSld name="3_PPTMON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5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l="29908"/>
          <a:stretch/>
        </p:blipFill>
        <p:spPr>
          <a:xfrm>
            <a:off x="4518422" y="5297943"/>
            <a:ext cx="1299348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51">
            <a:hlinkClick r:id="rId4"/>
          </p:cNvPr>
          <p:cNvSpPr txBox="1"/>
          <p:nvPr/>
        </p:nvSpPr>
        <p:spPr>
          <a:xfrm>
            <a:off x="3326232" y="5297943"/>
            <a:ext cx="2018100" cy="1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" name="Google Shape;186;p51"/>
          <p:cNvGrpSpPr/>
          <p:nvPr/>
        </p:nvGrpSpPr>
        <p:grpSpPr>
          <a:xfrm>
            <a:off x="7866962" y="155148"/>
            <a:ext cx="1116057" cy="1072754"/>
            <a:chOff x="883517" y="1672632"/>
            <a:chExt cx="3066091" cy="2947126"/>
          </a:xfrm>
        </p:grpSpPr>
        <p:pic>
          <p:nvPicPr>
            <p:cNvPr id="187" name="Google Shape;187;p5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062456" y="3267377"/>
              <a:ext cx="173442" cy="173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p5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883517" y="2088438"/>
              <a:ext cx="2531320" cy="2531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" name="Google Shape;189;p5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 rot="5400000">
              <a:off x="2901923" y="1599974"/>
              <a:ext cx="975027" cy="112034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0" name="Google Shape;190;p51"/>
          <p:cNvGrpSpPr/>
          <p:nvPr/>
        </p:nvGrpSpPr>
        <p:grpSpPr>
          <a:xfrm>
            <a:off x="117747" y="4572221"/>
            <a:ext cx="465786" cy="465786"/>
            <a:chOff x="1429812" y="3299838"/>
            <a:chExt cx="820335" cy="820335"/>
          </a:xfrm>
        </p:grpSpPr>
        <p:pic>
          <p:nvPicPr>
            <p:cNvPr id="191" name="Google Shape;191;p5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429812" y="3299838"/>
              <a:ext cx="820335" cy="8203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" name="Google Shape;192;p5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027613" y="3299838"/>
              <a:ext cx="222534" cy="22253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3" name="Google Shape;193;p51"/>
          <p:cNvGrpSpPr/>
          <p:nvPr/>
        </p:nvGrpSpPr>
        <p:grpSpPr>
          <a:xfrm>
            <a:off x="160857" y="156599"/>
            <a:ext cx="940942" cy="919576"/>
            <a:chOff x="2011929" y="2497052"/>
            <a:chExt cx="1657172" cy="1619541"/>
          </a:xfrm>
        </p:grpSpPr>
        <p:pic>
          <p:nvPicPr>
            <p:cNvPr id="194" name="Google Shape;194;p51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011929" y="2850933"/>
              <a:ext cx="1246910" cy="12656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" name="Google Shape;195;p5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 rot="-5400000">
              <a:off x="2621415" y="2424394"/>
              <a:ext cx="975027" cy="11203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6" name="Google Shape;196;p5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75293" y="4572245"/>
            <a:ext cx="370473" cy="37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 mod="1"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CUSTOM_2_1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2"/>
          <p:cNvSpPr txBox="1">
            <a:spLocks noGrp="1"/>
          </p:cNvSpPr>
          <p:nvPr>
            <p:ph type="subTitle" idx="1"/>
          </p:nvPr>
        </p:nvSpPr>
        <p:spPr>
          <a:xfrm>
            <a:off x="3581207" y="1678400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52"/>
          <p:cNvSpPr txBox="1">
            <a:spLocks noGrp="1"/>
          </p:cNvSpPr>
          <p:nvPr>
            <p:ph type="subTitle" idx="2"/>
          </p:nvPr>
        </p:nvSpPr>
        <p:spPr>
          <a:xfrm>
            <a:off x="6060025" y="1589600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0" name="Google Shape;200;p52"/>
          <p:cNvSpPr txBox="1">
            <a:spLocks noGrp="1"/>
          </p:cNvSpPr>
          <p:nvPr>
            <p:ph type="subTitle" idx="3"/>
          </p:nvPr>
        </p:nvSpPr>
        <p:spPr>
          <a:xfrm>
            <a:off x="3581207" y="2163725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1" name="Google Shape;201;p52"/>
          <p:cNvSpPr txBox="1">
            <a:spLocks noGrp="1"/>
          </p:cNvSpPr>
          <p:nvPr>
            <p:ph type="subTitle" idx="4"/>
          </p:nvPr>
        </p:nvSpPr>
        <p:spPr>
          <a:xfrm>
            <a:off x="713375" y="2074925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2" name="Google Shape;202;p52"/>
          <p:cNvSpPr txBox="1">
            <a:spLocks noGrp="1"/>
          </p:cNvSpPr>
          <p:nvPr>
            <p:ph type="subTitle" idx="5"/>
          </p:nvPr>
        </p:nvSpPr>
        <p:spPr>
          <a:xfrm>
            <a:off x="3581207" y="2649050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3" name="Google Shape;203;p52"/>
          <p:cNvSpPr txBox="1">
            <a:spLocks noGrp="1"/>
          </p:cNvSpPr>
          <p:nvPr>
            <p:ph type="subTitle" idx="6"/>
          </p:nvPr>
        </p:nvSpPr>
        <p:spPr>
          <a:xfrm>
            <a:off x="6060025" y="2560250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4" name="Google Shape;204;p52"/>
          <p:cNvSpPr txBox="1">
            <a:spLocks noGrp="1"/>
          </p:cNvSpPr>
          <p:nvPr>
            <p:ph type="subTitle" idx="7"/>
          </p:nvPr>
        </p:nvSpPr>
        <p:spPr>
          <a:xfrm>
            <a:off x="3581207" y="3134375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5" name="Google Shape;205;p52"/>
          <p:cNvSpPr txBox="1">
            <a:spLocks noGrp="1"/>
          </p:cNvSpPr>
          <p:nvPr>
            <p:ph type="subTitle" idx="8"/>
          </p:nvPr>
        </p:nvSpPr>
        <p:spPr>
          <a:xfrm>
            <a:off x="713375" y="3045575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6" name="Google Shape;206;p52"/>
          <p:cNvSpPr txBox="1">
            <a:spLocks noGrp="1"/>
          </p:cNvSpPr>
          <p:nvPr>
            <p:ph type="subTitle" idx="9"/>
          </p:nvPr>
        </p:nvSpPr>
        <p:spPr>
          <a:xfrm>
            <a:off x="3581207" y="3619700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7" name="Google Shape;207;p52"/>
          <p:cNvSpPr txBox="1">
            <a:spLocks noGrp="1"/>
          </p:cNvSpPr>
          <p:nvPr>
            <p:ph type="subTitle" idx="13"/>
          </p:nvPr>
        </p:nvSpPr>
        <p:spPr>
          <a:xfrm>
            <a:off x="6060025" y="3530900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8" name="Google Shape;208;p52"/>
          <p:cNvSpPr txBox="1">
            <a:spLocks noGrp="1"/>
          </p:cNvSpPr>
          <p:nvPr>
            <p:ph type="subTitle" idx="14"/>
          </p:nvPr>
        </p:nvSpPr>
        <p:spPr>
          <a:xfrm>
            <a:off x="3581188" y="4105025"/>
            <a:ext cx="1981500" cy="405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9" name="Google Shape;209;p52"/>
          <p:cNvSpPr txBox="1">
            <a:spLocks noGrp="1"/>
          </p:cNvSpPr>
          <p:nvPr>
            <p:ph type="subTitle" idx="15"/>
          </p:nvPr>
        </p:nvSpPr>
        <p:spPr>
          <a:xfrm>
            <a:off x="713375" y="4016225"/>
            <a:ext cx="2370600" cy="583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spcBef>
                <a:spcPts val="80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spcBef>
                <a:spcPts val="40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spcBef>
                <a:spcPts val="400"/>
              </a:spcBef>
              <a:spcAft>
                <a:spcPts val="0"/>
              </a:spcAft>
              <a:buSzPts val="15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spcBef>
                <a:spcPts val="4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10" name="Google Shape;210;p52"/>
          <p:cNvSpPr txBox="1">
            <a:spLocks noGrp="1"/>
          </p:cNvSpPr>
          <p:nvPr>
            <p:ph type="title"/>
          </p:nvPr>
        </p:nvSpPr>
        <p:spPr>
          <a:xfrm>
            <a:off x="713225" y="868675"/>
            <a:ext cx="7717500" cy="546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11" name="Google Shape;211;p52"/>
          <p:cNvSpPr/>
          <p:nvPr/>
        </p:nvSpPr>
        <p:spPr>
          <a:xfrm>
            <a:off x="75" y="0"/>
            <a:ext cx="9144000" cy="57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None/>
              <a:defRPr sz="33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None/>
              <a:defRPr sz="33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33" name="Google Shape;133;p3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3"/>
          <p:cNvSpPr txBox="1"/>
          <p:nvPr/>
        </p:nvSpPr>
        <p:spPr>
          <a:xfrm>
            <a:off x="2659099" y="2075460"/>
            <a:ext cx="38259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217" name="Google Shape;217;p53"/>
          <p:cNvSpPr txBox="1"/>
          <p:nvPr/>
        </p:nvSpPr>
        <p:spPr>
          <a:xfrm>
            <a:off x="685688" y="472966"/>
            <a:ext cx="7764629" cy="3825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" sz="3000" dirty="0" smtClean="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 smtClean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Использование </a:t>
            </a:r>
            <a:r>
              <a:rPr lang="ru" sz="3000" dirty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настольных игр против </a:t>
            </a:r>
            <a:r>
              <a:rPr lang="ru" sz="3000" dirty="0" smtClean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буллинга</a:t>
            </a:r>
            <a:endParaRPr sz="3000" dirty="0" smtClean="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2800" dirty="0" smtClean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Как настольные игры помогают снизить уровень буллинга в школах?</a:t>
            </a:r>
            <a:endParaRPr lang="en-US" sz="2800" dirty="0" smtClean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lang="ru" sz="2800" dirty="0" smtClean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Подготовила : педагог-психолог МБОУ СОШ №25</a:t>
            </a:r>
            <a:endParaRPr lang="en-US" sz="1500" dirty="0" smtClean="0">
              <a:solidFill>
                <a:schemeClr val="lt1"/>
              </a:solidFill>
              <a:latin typeface="Montserrat"/>
              <a:ea typeface="Montserrat SemiBold"/>
              <a:cs typeface="Montserrat SemiBold"/>
              <a:sym typeface="Montserra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 имени трижды Героя Советского Союза А</a:t>
            </a:r>
            <a:r>
              <a:rPr lang="en-US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.</a:t>
            </a:r>
            <a:r>
              <a:rPr lang="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И</a:t>
            </a:r>
            <a:r>
              <a:rPr lang="en-US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.</a:t>
            </a:r>
            <a:r>
              <a:rPr lang="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Покрышкина</a:t>
            </a:r>
            <a:endParaRPr lang="en-US" sz="1500" dirty="0" smtClean="0">
              <a:solidFill>
                <a:schemeClr val="lt1"/>
              </a:solidFill>
              <a:latin typeface="Montserrat"/>
              <a:ea typeface="Montserrat SemiBold"/>
              <a:cs typeface="Montserrat SemiBold"/>
              <a:sym typeface="Montserra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-RU" sz="1500" dirty="0" err="1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с</a:t>
            </a:r>
            <a:r>
              <a:rPr lang="ru-RU" sz="1500" dirty="0" err="1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т</a:t>
            </a:r>
            <a:r>
              <a:rPr lang="ru-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 </a:t>
            </a:r>
            <a:r>
              <a:rPr lang="en-US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.</a:t>
            </a:r>
            <a:r>
              <a:rPr lang="ru-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Должанской </a:t>
            </a:r>
            <a:r>
              <a:rPr lang="ru-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МО </a:t>
            </a:r>
            <a:r>
              <a:rPr lang="ru-RU" sz="1500" dirty="0" err="1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Ейский</a:t>
            </a:r>
            <a:r>
              <a:rPr lang="ru-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 район </a:t>
            </a:r>
            <a:r>
              <a:rPr lang="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 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500" dirty="0" smtClean="0">
                <a:solidFill>
                  <a:schemeClr val="lt1"/>
                </a:solidFill>
                <a:latin typeface="Montserrat"/>
                <a:ea typeface="Montserrat SemiBold"/>
                <a:cs typeface="Montserrat SemiBold"/>
                <a:sym typeface="Montserrat"/>
              </a:rPr>
              <a:t>Маркова Ольга Павловна</a:t>
            </a:r>
            <a:endParaRPr sz="2400" dirty="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387443" y="252249"/>
            <a:ext cx="7455300" cy="400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ХУЛИГАНЫ, СВИДЕТЕЛИ И ЖЕРТВЫ </a:t>
            </a:r>
          </a:p>
          <a:p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психологическая настольная </a:t>
            </a:r>
            <a:r>
              <a:rPr lang="ru-RU" sz="24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игра-бродилка</a:t>
            </a: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для профилактики </a:t>
            </a:r>
            <a:r>
              <a:rPr lang="ru-RU" sz="24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буллинга</a:t>
            </a: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</a:t>
            </a:r>
          </a:p>
          <a:p>
            <a:endParaRPr lang="ru-RU" sz="2400" b="1" dirty="0" smtClean="0"/>
          </a:p>
          <a:p>
            <a:r>
              <a:rPr lang="ru" sz="24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24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sz="2400" dirty="0">
              <a:solidFill>
                <a:schemeClr val="l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Возраст игроков – от 10 лет.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Количество игроков – от 2-х до 6.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387443" y="252249"/>
            <a:ext cx="7455300" cy="400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Что в комплекте: </a:t>
            </a:r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 Игровое поле; </a:t>
            </a:r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 Карточки с ситуациями 3-х типов (хулиганы, свидетели и жертвы) – по 16 штук каждого типа + рубашки; </a:t>
            </a:r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 Кубик (развертка). </a:t>
            </a:r>
          </a:p>
          <a:p>
            <a:endParaRPr lang="ru-RU" sz="16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Дополнительно понадобятся фишки для игроков. Можно использовать маленькие фигурки из киндер-сюрприза. </a:t>
            </a:r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 игра дает возможность игрокам почувствовать себя в разных ролях: хулигана, жертвы, свидетеля, а также понять разные стратегии поведения жертвы и свидетеля, обсудить последствия тех или иных стратегий поведения. </a:t>
            </a:r>
          </a:p>
          <a:p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Игра также может быть использована в целях посредничества или разрешения споров. После инцидента с издевательствами участники могут сыграть в эту игру вместе, пытаясь понять, каково это - подвергаться издевательствам и как предотвратить будущие случаи </a:t>
            </a:r>
            <a:r>
              <a:rPr lang="ru-RU" sz="16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буллинга</a:t>
            </a:r>
            <a:r>
              <a:rPr lang="ru-RU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</a:t>
            </a:r>
          </a:p>
          <a:p>
            <a:endParaRPr lang="ru-RU" sz="24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" sz="2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2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387443" y="252249"/>
            <a:ext cx="7455300" cy="400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Как играть: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Положите игровое поле в центре стола и рядом три стопки карт с ситуациями «рубашками» вверх.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Игроки по очереди бросают кубик, перемещая свои фишки по полю, и выполняя задания, если попадают на красные, желтые или зеленые квадраты. Каждому из этих квадратов соответствует карточка с ситуацией с соответствующего цвета окантовкой: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Красная – хулиган; зеленая – свидетель; желтая – жертва.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Кроме ситуации на каждой карточке указано, на сколько шагов (клеток) игрок должен переместить свою фишку вперед или назад.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На поле есть лесенки, которые отправляют игрока вперед или назад на несколько клеток. </a:t>
            </a:r>
          </a:p>
          <a:p>
            <a:endParaRPr lang="ru-RU" sz="18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" sz="2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2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441434" y="-378372"/>
            <a:ext cx="7548454" cy="4897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800" dirty="0" smtClean="0"/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Ситуации: </a:t>
            </a:r>
          </a:p>
          <a:p>
            <a:endParaRPr lang="ru-RU" sz="18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1. </a:t>
            </a:r>
            <a:r>
              <a:rPr lang="ru-RU" sz="1800" dirty="0" smtClean="0">
                <a:solidFill>
                  <a:schemeClr val="tx1"/>
                </a:solidFill>
              </a:rPr>
              <a:t>«Хулиган». </a:t>
            </a:r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Игрок, вытащивший эту карточку должен представить себя в роли хулигана, и объяснить, зачем он делает тот или иной поступок. Постараться объяснить, что он при этом чувствует и что чувствует при этом жертва.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1800" dirty="0" smtClean="0">
                <a:solidFill>
                  <a:schemeClr val="tx1"/>
                </a:solidFill>
              </a:rPr>
              <a:t>. «Свидетель». </a:t>
            </a:r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На этих карточках есть разные варианты поведения: от бездействия и пассивного наблюдения до активных действий. Задача игрока, вытащившего эту карточку, описать чувства свидетеля и высказать свое отношение к способу действия этого персонажа. Комментарии других игроков приветствуются. </a:t>
            </a:r>
          </a:p>
          <a:p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3. </a:t>
            </a:r>
            <a:r>
              <a:rPr lang="ru-RU" sz="1800" dirty="0" smtClean="0">
                <a:solidFill>
                  <a:schemeClr val="tx1"/>
                </a:solidFill>
              </a:rPr>
              <a:t>«Жертва». </a:t>
            </a:r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На карточках этого типа также представлены разные модели поведения человека в ситуации </a:t>
            </a:r>
            <a:r>
              <a:rPr lang="ru-RU" sz="18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буллинга</a:t>
            </a:r>
            <a:r>
              <a:rPr lang="ru-RU" sz="1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Задача игрок описать чувства жертвы и высказать его отношение к стилю поведения персонажа. Возможны свои варианты решения проблемы. Комментарии других игроков приветствуются </a:t>
            </a:r>
          </a:p>
          <a:p>
            <a:endParaRPr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441434" y="-378372"/>
            <a:ext cx="7548454" cy="4897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800" dirty="0" smtClean="0"/>
          </a:p>
          <a:p>
            <a:r>
              <a:rPr lang="ru-RU" sz="2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Король и его подданные.</a:t>
            </a: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Настольная психологическая игра для детей и подростков по профилактике </a:t>
            </a:r>
            <a:r>
              <a:rPr lang="ru-RU" sz="24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буллинга</a:t>
            </a:r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 </a:t>
            </a:r>
          </a:p>
          <a:p>
            <a:r>
              <a:rPr lang="ru-RU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Для психологов и классных руководителей. Возраст игроков - от 10 до 18 лет.</a:t>
            </a:r>
          </a:p>
          <a:p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Количество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игроков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-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от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3-х.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Игра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подходит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для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большого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количества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игроков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 (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Максимальное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количество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не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ограничено</a:t>
            </a:r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).</a:t>
            </a:r>
            <a:endParaRPr lang="ru-RU" sz="18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 </a:t>
            </a:r>
            <a:endParaRPr lang="ru-RU" sz="18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endParaRPr lang="ru-RU" sz="18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441434" y="-378372"/>
            <a:ext cx="7548454" cy="4897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800" dirty="0" smtClean="0"/>
          </a:p>
          <a:p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Игроки садятся вокруг игрового стола. Карточки «Король и его подданные» нужно распечатать по количеству игроков. Карточка «Король» должна быть только одна, лишние удалить из колоды. Карточки перемешать. Каждый игрок вытягивает себе одну карточку и становится либо королем (королевой), либо их подданным. «Подданные» кладут свою карточку перед собой «рубашкой» вверх (рубашка, это обратная сторона карты). Король кладет свою карточку «</a:t>
            </a:r>
            <a:r>
              <a:rPr lang="ru-RU" sz="1500" dirty="0" err="1" smtClean="0">
                <a:solidFill>
                  <a:schemeClr val="tx1">
                    <a:lumMod val="85000"/>
                  </a:schemeClr>
                </a:solidFill>
              </a:rPr>
              <a:t>рубаш</a:t>
            </a:r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- кой» вниз.</a:t>
            </a:r>
          </a:p>
          <a:p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Карточки «Королевские указы» перемешиваются и кладутся стопкой «</a:t>
            </a:r>
            <a:r>
              <a:rPr lang="ru-RU" sz="1500" dirty="0" err="1" smtClean="0">
                <a:solidFill>
                  <a:schemeClr val="tx1">
                    <a:lumMod val="85000"/>
                  </a:schemeClr>
                </a:solidFill>
              </a:rPr>
              <a:t>рубаш</a:t>
            </a:r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- кой» вверх рядом с «королем». «Король» указывает пальцем на любого из </a:t>
            </a:r>
            <a:r>
              <a:rPr lang="ru-RU" sz="1500" dirty="0" err="1" smtClean="0">
                <a:solidFill>
                  <a:schemeClr val="tx1">
                    <a:lumMod val="85000"/>
                  </a:schemeClr>
                </a:solidFill>
              </a:rPr>
              <a:t>игро</a:t>
            </a:r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- ков, говоря ему «ТЫ», потом берет карточку из стопки «Королевские указы» и зачитывает «указ». «Подданный» обязан либо выполнить указ немедленно, например, встать на стул и рассказать стихотворение, либо представить, какие чувства у него вызвал бы этот указ, если бы его нужно было выполнить. Напри- мер, «Будешь отдавать мне все свои карманные деньги каждый день».</a:t>
            </a:r>
          </a:p>
          <a:p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Если «подданный» отказывается выполнить указ короля, он отправляется в</a:t>
            </a:r>
          </a:p>
          <a:p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«тюрьму</a:t>
            </a:r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»</a:t>
            </a:r>
          </a:p>
          <a:p>
            <a:r>
              <a:rPr lang="ru-RU" sz="1500" dirty="0" smtClean="0">
                <a:solidFill>
                  <a:schemeClr val="tx1">
                    <a:lumMod val="85000"/>
                  </a:schemeClr>
                </a:solidFill>
              </a:rPr>
              <a:t>.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Использованные карточки «Королевские указы» кладутся под низ колоды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.«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Королевский подданный» после выполнения (или не выполнения) указа пере- </a:t>
            </a:r>
            <a:r>
              <a:rPr lang="ru-RU" sz="1600" dirty="0" err="1" smtClean="0">
                <a:solidFill>
                  <a:schemeClr val="tx1">
                    <a:lumMod val="85000"/>
                  </a:schemeClr>
                </a:solidFill>
              </a:rPr>
              <a:t>ворачивает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 свою карточку «рубашкой» вниз, чтобы было видно, кто уже </a:t>
            </a:r>
            <a:r>
              <a:rPr lang="ru-RU" sz="1600" dirty="0" err="1" smtClean="0">
                <a:solidFill>
                  <a:schemeClr val="tx1">
                    <a:lumMod val="85000"/>
                  </a:schemeClr>
                </a:solidFill>
              </a:rPr>
              <a:t>участ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ru-RU" sz="1600" dirty="0" err="1" smtClean="0">
                <a:solidFill>
                  <a:schemeClr val="tx1">
                    <a:lumMod val="85000"/>
                  </a:schemeClr>
                </a:solidFill>
              </a:rPr>
              <a:t>вовал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 в игре, а кто - нет.</a:t>
            </a:r>
          </a:p>
          <a:p>
            <a:endParaRPr lang="ru-RU" sz="15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en-US" sz="1500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  <a:endParaRPr lang="ru-RU" sz="1500" dirty="0" smtClean="0">
              <a:solidFill>
                <a:schemeClr val="tx1">
                  <a:lumMod val="85000"/>
                </a:schemeClr>
              </a:solidFill>
            </a:endParaRPr>
          </a:p>
          <a:p>
            <a:endParaRPr lang="ru-RU" sz="15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409903"/>
            <a:ext cx="5228700" cy="189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" name="Google Shape;337;p62"/>
          <p:cNvSpPr txBox="1"/>
          <p:nvPr/>
        </p:nvSpPr>
        <p:spPr>
          <a:xfrm>
            <a:off x="441434" y="-378372"/>
            <a:ext cx="7548454" cy="4897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800" dirty="0" smtClean="0"/>
          </a:p>
          <a:p>
            <a:r>
              <a:rPr lang="en-US" sz="2000" dirty="0" err="1" smtClean="0">
                <a:solidFill>
                  <a:schemeClr val="tx1">
                    <a:lumMod val="85000"/>
                  </a:schemeClr>
                </a:solidFill>
              </a:rPr>
              <a:t>Пояснения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 к </a:t>
            </a:r>
            <a:r>
              <a:rPr lang="en-US" sz="2000" dirty="0" err="1" smtClean="0">
                <a:solidFill>
                  <a:schemeClr val="tx1">
                    <a:lumMod val="85000"/>
                  </a:schemeClr>
                </a:solidFill>
              </a:rPr>
              <a:t>карточкам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:</a:t>
            </a:r>
            <a:endParaRPr lang="ru-RU" sz="2000" dirty="0" smtClean="0">
              <a:solidFill>
                <a:schemeClr val="tx1">
                  <a:lumMod val="85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карточка «Дворцовый переворот»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означает, что наступила смена власти. Ко-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ролем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становится тот игрок, которому предназначалась эта карта. Свергнутый король отдает свою карточку новому «Королю», а себе берет карточку «Королев-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ский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подданный». В результате «дворцового переворота» все наказания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анули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руются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осужденные возвращаются из тюрьмы, возвращаются изъятые вещи и деньги.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pPr lvl="0"/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карточка «Издай свой указ»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означает, что «король» должен придумать свой собственный указ для выбранного подданного. Этот указ может быть как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хоро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шим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так и плохим.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pPr lvl="0"/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карточка «Указ о помиловании»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- все, находящиеся в тюрьме возвращаются в игру, все наказания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анулируются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. Игра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продолжаетс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с того «подданного», ко-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торому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предназначалась эта карта.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Продолжительность игры можно ограничить по времени и прекратить в любой момент, либо во время очередного «Дворцового переворота».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Продолжитель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ность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игры нужно рассчитать так, чтобы осталось время для обсуждения.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7048" y="2596055"/>
            <a:ext cx="630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1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2075460"/>
            <a:ext cx="52287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337" name="Google Shape;337;p62"/>
          <p:cNvSpPr txBox="1"/>
          <p:nvPr/>
        </p:nvSpPr>
        <p:spPr>
          <a:xfrm>
            <a:off x="566119" y="1925325"/>
            <a:ext cx="74553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r>
              <a:rPr lang="en-US" sz="2000" dirty="0" err="1" smtClean="0">
                <a:solidFill>
                  <a:schemeClr val="tx1">
                    <a:lumMod val="85000"/>
                  </a:schemeClr>
                </a:solidFill>
              </a:rPr>
              <a:t>Вопросы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85000"/>
                  </a:schemeClr>
                </a:solidFill>
              </a:rPr>
              <a:t>для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85000"/>
                  </a:schemeClr>
                </a:solidFill>
              </a:rPr>
              <a:t>обсуждения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:</a:t>
            </a:r>
            <a:endParaRPr lang="ru-RU" sz="20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  <a:endParaRPr lang="ru-RU" dirty="0" smtClean="0">
              <a:solidFill>
                <a:schemeClr val="tx1">
                  <a:lumMod val="85000"/>
                </a:schemeClr>
              </a:solidFill>
            </a:endParaRP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Как вы себя чувствовали, когда находились в роли «Короля» («королевы»)?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Что вы чувствовали, отдавая приказы?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Легко ли было отдавать приказы?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Какие приказы вам 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больше 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нравилось отдавать, добрые или злые?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Как вы думаете, что чувствовали ваши подданные, когда выполняли или 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представляли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, что будут выполнять ваши приказы?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Что вы чувствовали, находясь в роли «подданного»?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Легко ли было выполнять королевские приказы?</a:t>
            </a:r>
          </a:p>
          <a:p>
            <a:pPr lvl="0"/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Кем бы вам хотелось быть, королем или подданным?</a:t>
            </a:r>
          </a:p>
          <a:p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Можно придумать и другие варианты вопросов. В конце необходимо сделать вывод, что любой человек в течение жизни может оказаться как в роли «короля»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так и в роли его «подданного», и вне зависимости от того, какой социальный статус ты занимаешь, необходимо думать о чувствах других людей и ставить се-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бя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на их место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.</a:t>
            </a:r>
            <a:endParaRPr lang="ru-RU" dirty="0" smtClean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2075460"/>
            <a:ext cx="52287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337" name="Google Shape;337;p62"/>
          <p:cNvSpPr txBox="1"/>
          <p:nvPr/>
        </p:nvSpPr>
        <p:spPr>
          <a:xfrm>
            <a:off x="566119" y="1925325"/>
            <a:ext cx="74553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Настольные игры - новая эра в образовательной среде</a:t>
            </a:r>
            <a:br>
              <a:rPr lang="ru" sz="30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30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30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5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Использование настольных игр не только решает проблему буллинга, но и формирует новую образовательную модель, фокусируясь на социальном взаимодействии и сотрудничестве. Это открывает новую эру в развитии позитивного школьного климата.</a:t>
            </a:r>
            <a:endParaRPr sz="3000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2"/>
          <p:cNvSpPr txBox="1"/>
          <p:nvPr/>
        </p:nvSpPr>
        <p:spPr>
          <a:xfrm>
            <a:off x="1957584" y="2075460"/>
            <a:ext cx="52287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337" name="Google Shape;337;p62"/>
          <p:cNvSpPr txBox="1"/>
          <p:nvPr/>
        </p:nvSpPr>
        <p:spPr>
          <a:xfrm>
            <a:off x="566119" y="1925325"/>
            <a:ext cx="74553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dirty="0" smtClean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Спасибо за внимание! </a:t>
            </a:r>
            <a:endParaRPr sz="3000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4"/>
          <p:cNvSpPr/>
          <p:nvPr/>
        </p:nvSpPr>
        <p:spPr>
          <a:xfrm rot="10800000">
            <a:off x="4764275" y="3"/>
            <a:ext cx="4376700" cy="13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" name="Google Shape;224;p54"/>
          <p:cNvSpPr/>
          <p:nvPr/>
        </p:nvSpPr>
        <p:spPr>
          <a:xfrm rot="5400000">
            <a:off x="6482100" y="2519525"/>
            <a:ext cx="5190900" cy="13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5" name="Google Shape;225;p54"/>
          <p:cNvSpPr/>
          <p:nvPr/>
        </p:nvSpPr>
        <p:spPr>
          <a:xfrm rot="10800000">
            <a:off x="4764275" y="5023878"/>
            <a:ext cx="4376700" cy="13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6" name="Google Shape;226;p54"/>
          <p:cNvSpPr/>
          <p:nvPr/>
        </p:nvSpPr>
        <p:spPr>
          <a:xfrm>
            <a:off x="0" y="2174775"/>
            <a:ext cx="4776000" cy="298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7" name="Google Shape;227;p54"/>
          <p:cNvSpPr txBox="1"/>
          <p:nvPr/>
        </p:nvSpPr>
        <p:spPr>
          <a:xfrm>
            <a:off x="208099" y="3325388"/>
            <a:ext cx="43767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Настольные игры способствуют развитию у школьников навыков сотрудничества, понимая важность эмпатии и коммуникации, тем самым снижая риски конфликтов и буллинга. Исследования показывают, какие конкретные достижения возможны в этой области при использовании настольных игр.</a:t>
            </a:r>
            <a:endParaRPr sz="12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28" name="Google Shape;228;p54"/>
          <p:cNvSpPr/>
          <p:nvPr/>
        </p:nvSpPr>
        <p:spPr>
          <a:xfrm>
            <a:off x="-25" y="0"/>
            <a:ext cx="4776000" cy="22053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9" name="Google Shape;229;p54"/>
          <p:cNvSpPr txBox="1"/>
          <p:nvPr/>
        </p:nvSpPr>
        <p:spPr>
          <a:xfrm>
            <a:off x="208099" y="945750"/>
            <a:ext cx="43767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Настольные игры - эффективный инструмент</a:t>
            </a:r>
            <a:endParaRPr sz="24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30" name="Google Shape;230;p54"/>
          <p:cNvSpPr txBox="1"/>
          <p:nvPr/>
        </p:nvSpPr>
        <p:spPr>
          <a:xfrm>
            <a:off x="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31" name="Google Shape;231;p54"/>
          <p:cNvSpPr/>
          <p:nvPr/>
        </p:nvSpPr>
        <p:spPr>
          <a:xfrm rot="5400000">
            <a:off x="2235356" y="2519525"/>
            <a:ext cx="5190900" cy="13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4254" y="482600"/>
            <a:ext cx="4039539" cy="317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5"/>
          <p:cNvSpPr/>
          <p:nvPr/>
        </p:nvSpPr>
        <p:spPr>
          <a:xfrm rot="-5400000">
            <a:off x="-545736" y="545651"/>
            <a:ext cx="5149500" cy="4058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8" name="Google Shape;238;p55"/>
          <p:cNvSpPr/>
          <p:nvPr/>
        </p:nvSpPr>
        <p:spPr>
          <a:xfrm rot="-5400000">
            <a:off x="4028225" y="29825"/>
            <a:ext cx="5149500" cy="50898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9" name="Google Shape;239;p55"/>
          <p:cNvSpPr txBox="1"/>
          <p:nvPr/>
        </p:nvSpPr>
        <p:spPr>
          <a:xfrm>
            <a:off x="866940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endParaRPr sz="1700" b="1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" name="Google Shape;240;p55"/>
          <p:cNvSpPr txBox="1"/>
          <p:nvPr/>
        </p:nvSpPr>
        <p:spPr>
          <a:xfrm>
            <a:off x="4299949" y="1486500"/>
            <a:ext cx="4605000" cy="21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Проблема буллинга в школах</a:t>
            </a:r>
            <a:endParaRPr sz="24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Статистика буллинга</a:t>
            </a:r>
            <a:endParaRPr sz="15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2A3E5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По данным ЮНИСЕФ, более 150 миллионов детей пережили психологический буллинг в школе. Это подчеркивает необходимость разработки стратегий борьбы с этим явлением.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Влияние на жертву</a:t>
            </a:r>
            <a:endParaRPr sz="1000" b="1">
              <a:solidFill>
                <a:srgbClr val="2A3E5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ru" sz="15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15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Буллинг негативно влияет на психическое здоровье обучающихся, снижает их успеваемость и увеличивает риск депрессии. Это делает проблему буллинга крайне актуальной для образовательных учреждений.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1" name="Google Shape;241;p55"/>
          <p:cNvSpPr/>
          <p:nvPr/>
        </p:nvSpPr>
        <p:spPr>
          <a:xfrm rot="5400000">
            <a:off x="1450069" y="2502300"/>
            <a:ext cx="5137500" cy="13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2" name="Google Shape;242;p55"/>
          <p:cNvSpPr/>
          <p:nvPr/>
        </p:nvSpPr>
        <p:spPr>
          <a:xfrm rot="5400000">
            <a:off x="-2502225" y="2508169"/>
            <a:ext cx="5137500" cy="13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38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883" y="724064"/>
            <a:ext cx="3490966" cy="3595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6"/>
          <p:cNvSpPr/>
          <p:nvPr/>
        </p:nvSpPr>
        <p:spPr>
          <a:xfrm>
            <a:off x="3778000" y="-18950"/>
            <a:ext cx="5366100" cy="516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9" name="Google Shape;249;p56"/>
          <p:cNvSpPr txBox="1"/>
          <p:nvPr/>
        </p:nvSpPr>
        <p:spPr>
          <a:xfrm>
            <a:off x="4175498" y="958925"/>
            <a:ext cx="48240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24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Преимущества настольных игр</a:t>
            </a:r>
            <a:endParaRPr sz="24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grpSp>
        <p:nvGrpSpPr>
          <p:cNvPr id="250" name="Google Shape;250;p56"/>
          <p:cNvGrpSpPr/>
          <p:nvPr/>
        </p:nvGrpSpPr>
        <p:grpSpPr>
          <a:xfrm>
            <a:off x="4102031" y="1639175"/>
            <a:ext cx="4656600" cy="1427400"/>
            <a:chOff x="4102031" y="1739739"/>
            <a:chExt cx="4656600" cy="1427400"/>
          </a:xfrm>
        </p:grpSpPr>
        <p:sp>
          <p:nvSpPr>
            <p:cNvPr id="251" name="Google Shape;251;p56"/>
            <p:cNvSpPr txBox="1"/>
            <p:nvPr/>
          </p:nvSpPr>
          <p:spPr>
            <a:xfrm>
              <a:off x="4178231" y="1739739"/>
              <a:ext cx="4580400" cy="142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Настольные игры улучшают когнитивное развитие, увеличивают внимание, развивают навыки планирования и стратегического мышления. Эти качества помогают детям лучше справляться с конфликтами.</a:t>
              </a:r>
              <a:endParaRPr sz="1200">
                <a:solidFill>
                  <a:srgbClr val="595959"/>
                </a:solidFill>
              </a:endParaRPr>
            </a:p>
          </p:txBody>
        </p:sp>
        <p:cxnSp>
          <p:nvCxnSpPr>
            <p:cNvPr id="252" name="Google Shape;252;p56"/>
            <p:cNvCxnSpPr/>
            <p:nvPr/>
          </p:nvCxnSpPr>
          <p:spPr>
            <a:xfrm>
              <a:off x="4102031" y="2156889"/>
              <a:ext cx="0" cy="593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53" name="Google Shape;253;p56"/>
          <p:cNvGrpSpPr/>
          <p:nvPr/>
        </p:nvGrpSpPr>
        <p:grpSpPr>
          <a:xfrm>
            <a:off x="4102031" y="2894814"/>
            <a:ext cx="4656600" cy="1427400"/>
            <a:chOff x="4102031" y="2894814"/>
            <a:chExt cx="4656600" cy="1427400"/>
          </a:xfrm>
        </p:grpSpPr>
        <p:sp>
          <p:nvSpPr>
            <p:cNvPr id="254" name="Google Shape;254;p56"/>
            <p:cNvSpPr txBox="1"/>
            <p:nvPr/>
          </p:nvSpPr>
          <p:spPr>
            <a:xfrm>
              <a:off x="4178231" y="2894814"/>
              <a:ext cx="4580400" cy="142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Использование настольных игр способствует развитию социальных навыков, важнейшими из которых являются умение работать в группе, поддерживать диалог и уважать мнение других.</a:t>
              </a:r>
              <a:endParaRPr sz="1200">
                <a:solidFill>
                  <a:srgbClr val="595959"/>
                </a:solidFill>
              </a:endParaRPr>
            </a:p>
          </p:txBody>
        </p:sp>
        <p:cxnSp>
          <p:nvCxnSpPr>
            <p:cNvPr id="255" name="Google Shape;255;p56"/>
            <p:cNvCxnSpPr/>
            <p:nvPr/>
          </p:nvCxnSpPr>
          <p:spPr>
            <a:xfrm>
              <a:off x="4102031" y="3311964"/>
              <a:ext cx="0" cy="593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6" name="Google Shape;256;p56"/>
          <p:cNvSpPr txBox="1"/>
          <p:nvPr/>
        </p:nvSpPr>
        <p:spPr>
          <a:xfrm>
            <a:off x="866940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endParaRPr sz="1700" b="1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endParaRPr sz="1700" b="1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7" name="Google Shape;257;p56"/>
          <p:cNvSpPr/>
          <p:nvPr/>
        </p:nvSpPr>
        <p:spPr>
          <a:xfrm rot="5400000">
            <a:off x="-2514675" y="2495800"/>
            <a:ext cx="5162400" cy="1329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56"/>
          <p:cNvSpPr/>
          <p:nvPr/>
        </p:nvSpPr>
        <p:spPr>
          <a:xfrm rot="5400000">
            <a:off x="1263400" y="2505500"/>
            <a:ext cx="5162100" cy="1329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56"/>
          <p:cNvSpPr/>
          <p:nvPr/>
        </p:nvSpPr>
        <p:spPr>
          <a:xfrm rot="10800000">
            <a:off x="50" y="0"/>
            <a:ext cx="3893100" cy="1329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0" name="Google Shape;260;p56"/>
          <p:cNvSpPr/>
          <p:nvPr/>
        </p:nvSpPr>
        <p:spPr>
          <a:xfrm rot="10800000">
            <a:off x="50" y="5010550"/>
            <a:ext cx="3893100" cy="1329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338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3778" y="924911"/>
            <a:ext cx="3675619" cy="2995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7"/>
          <p:cNvSpPr/>
          <p:nvPr/>
        </p:nvSpPr>
        <p:spPr>
          <a:xfrm>
            <a:off x="235556" y="405778"/>
            <a:ext cx="8673000" cy="43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66" name="Google Shape;266;p57"/>
          <p:cNvSpPr txBox="1"/>
          <p:nvPr/>
        </p:nvSpPr>
        <p:spPr>
          <a:xfrm>
            <a:off x="3547561" y="1055248"/>
            <a:ext cx="20487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267" name="Google Shape;267;p57"/>
          <p:cNvSpPr txBox="1"/>
          <p:nvPr/>
        </p:nvSpPr>
        <p:spPr>
          <a:xfrm>
            <a:off x="5172372" y="2142939"/>
            <a:ext cx="2855100" cy="4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8" name="Google Shape;268;p57"/>
          <p:cNvSpPr txBox="1"/>
          <p:nvPr/>
        </p:nvSpPr>
        <p:spPr>
          <a:xfrm>
            <a:off x="445144" y="916763"/>
            <a:ext cx="8253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Как работают настольные игры</a:t>
            </a:r>
            <a:endParaRPr sz="2400" b="1">
              <a:solidFill>
                <a:srgbClr val="2A3E5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9" name="Google Shape;269;p57"/>
          <p:cNvSpPr txBox="1"/>
          <p:nvPr/>
        </p:nvSpPr>
        <p:spPr>
          <a:xfrm>
            <a:off x="442406" y="2216278"/>
            <a:ext cx="25047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Во-первых, они создают безопасную среду для экспериментов и обучения, где учащиеся могут ожидать позитивную обратную связь. Здесь у игроков есть возможность исследовать альтернативные подходы и развивать навыки мирного урегулирования конфликтов.</a:t>
            </a:r>
            <a:endParaRPr sz="1200" dirty="0">
              <a:solidFill>
                <a:srgbClr val="595959"/>
              </a:solidFill>
            </a:endParaRPr>
          </a:p>
        </p:txBody>
      </p:sp>
      <p:sp>
        <p:nvSpPr>
          <p:cNvPr id="270" name="Google Shape;270;p57"/>
          <p:cNvSpPr txBox="1"/>
          <p:nvPr/>
        </p:nvSpPr>
        <p:spPr>
          <a:xfrm>
            <a:off x="3155756" y="2216278"/>
            <a:ext cx="2896800" cy="14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Во-вторых, благодаря правилам игр формируются четкие ограничения. Это помогает детям понимать важность дисциплины, согласованных норм поведения и структурированных процессов, что может быть продуктивно применено в реальной жизни.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</p:txBody>
      </p:sp>
      <p:cxnSp>
        <p:nvCxnSpPr>
          <p:cNvPr id="271" name="Google Shape;271;p57"/>
          <p:cNvCxnSpPr/>
          <p:nvPr/>
        </p:nvCxnSpPr>
        <p:spPr>
          <a:xfrm rot="10800000">
            <a:off x="3086588" y="2276147"/>
            <a:ext cx="0" cy="141510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2" name="Google Shape;272;p57"/>
          <p:cNvCxnSpPr/>
          <p:nvPr/>
        </p:nvCxnSpPr>
        <p:spPr>
          <a:xfrm rot="10800000">
            <a:off x="6124950" y="2275959"/>
            <a:ext cx="0" cy="1426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3" name="Google Shape;273;p57"/>
          <p:cNvSpPr txBox="1"/>
          <p:nvPr/>
        </p:nvSpPr>
        <p:spPr>
          <a:xfrm>
            <a:off x="6194119" y="2216278"/>
            <a:ext cx="2504700" cy="12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Наконец, игры развивают коммуникативные навыки. Взаимодействие с другими игроками способствует открытию, обсуждению и разрешению потенциальных конфликтов, обучая уважительному поведению и продуктивному общению.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</a:endParaRPr>
          </a:p>
        </p:txBody>
      </p:sp>
      <p:cxnSp>
        <p:nvCxnSpPr>
          <p:cNvPr id="274" name="Google Shape;274;p57"/>
          <p:cNvCxnSpPr/>
          <p:nvPr/>
        </p:nvCxnSpPr>
        <p:spPr>
          <a:xfrm rot="10800000">
            <a:off x="396281" y="2276203"/>
            <a:ext cx="0" cy="144960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5" name="Google Shape;275;p57"/>
          <p:cNvSpPr txBox="1"/>
          <p:nvPr/>
        </p:nvSpPr>
        <p:spPr>
          <a:xfrm>
            <a:off x="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 sz="17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700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/>
          <p:nvPr/>
        </p:nvSpPr>
        <p:spPr>
          <a:xfrm>
            <a:off x="-75" y="8977"/>
            <a:ext cx="9144000" cy="123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81" name="Google Shape;281;p58"/>
          <p:cNvCxnSpPr/>
          <p:nvPr/>
        </p:nvCxnSpPr>
        <p:spPr>
          <a:xfrm>
            <a:off x="351525" y="3246469"/>
            <a:ext cx="6917100" cy="15900"/>
          </a:xfrm>
          <a:prstGeom prst="straightConnector1">
            <a:avLst/>
          </a:prstGeom>
          <a:noFill/>
          <a:ln w="38100" cap="rnd" cmpd="sng">
            <a:solidFill>
              <a:srgbClr val="2A3E5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2" name="Google Shape;282;p58"/>
          <p:cNvSpPr/>
          <p:nvPr/>
        </p:nvSpPr>
        <p:spPr>
          <a:xfrm>
            <a:off x="740109" y="3183281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6350000" h="6350000" extrusionOk="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2A3E5C"/>
          </a:solidFill>
          <a:ln>
            <a:noFill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283" name="Google Shape;283;p58"/>
          <p:cNvSpPr/>
          <p:nvPr/>
        </p:nvSpPr>
        <p:spPr>
          <a:xfrm>
            <a:off x="2884388" y="3178519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6350000" h="6350000" extrusionOk="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2A3E5C"/>
          </a:solidFill>
          <a:ln>
            <a:noFill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284" name="Google Shape;284;p58"/>
          <p:cNvSpPr/>
          <p:nvPr/>
        </p:nvSpPr>
        <p:spPr>
          <a:xfrm>
            <a:off x="5028668" y="3178519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6350000" h="6350000" extrusionOk="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2A3E5C"/>
          </a:solidFill>
          <a:ln>
            <a:noFill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285" name="Google Shape;285;p58"/>
          <p:cNvSpPr txBox="1"/>
          <p:nvPr/>
        </p:nvSpPr>
        <p:spPr>
          <a:xfrm>
            <a:off x="991801" y="1954669"/>
            <a:ext cx="3547800" cy="1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2010: Исследования пользы</a:t>
            </a: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В 2010 году начались активные исследования влияния настольных игр на развитие личностных качеств среди школьников, выявившие конкретные положительные эффекты.</a:t>
            </a: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6" name="Google Shape;286;p58"/>
          <p:cNvSpPr txBox="1"/>
          <p:nvPr/>
        </p:nvSpPr>
        <p:spPr>
          <a:xfrm>
            <a:off x="3143698" y="3654187"/>
            <a:ext cx="3952800" cy="1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2015: Внедрение программ</a:t>
            </a: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В 2015 году во многих странах были внедрены программы, использующие настольные игры как инструмент социальной адаптации и минимизации буллинга в образовании.</a:t>
            </a: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7" name="Google Shape;287;p58"/>
          <p:cNvSpPr txBox="1"/>
          <p:nvPr/>
        </p:nvSpPr>
        <p:spPr>
          <a:xfrm>
            <a:off x="5280357" y="1954669"/>
            <a:ext cx="3547800" cy="1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2020: Оценка успеха</a:t>
            </a: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К 2020 году аналитические отчеты продемонстрировали сокращение случаев буллинга на 30% в школах, использующих настольные игры в воспитательных целях.</a:t>
            </a:r>
            <a:endParaRPr b="1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88" name="Google Shape;288;p58"/>
          <p:cNvCxnSpPr/>
          <p:nvPr/>
        </p:nvCxnSpPr>
        <p:spPr>
          <a:xfrm>
            <a:off x="5106191" y="2034452"/>
            <a:ext cx="0" cy="123600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9" name="Google Shape;289;p58"/>
          <p:cNvCxnSpPr/>
          <p:nvPr/>
        </p:nvCxnSpPr>
        <p:spPr>
          <a:xfrm>
            <a:off x="5098958" y="2031146"/>
            <a:ext cx="97200" cy="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0" name="Google Shape;290;p58"/>
          <p:cNvCxnSpPr/>
          <p:nvPr/>
        </p:nvCxnSpPr>
        <p:spPr>
          <a:xfrm>
            <a:off x="819233" y="2034452"/>
            <a:ext cx="0" cy="123600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1" name="Google Shape;291;p58"/>
          <p:cNvCxnSpPr/>
          <p:nvPr/>
        </p:nvCxnSpPr>
        <p:spPr>
          <a:xfrm>
            <a:off x="812000" y="2031146"/>
            <a:ext cx="97200" cy="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2" name="Google Shape;292;p58"/>
          <p:cNvCxnSpPr/>
          <p:nvPr/>
        </p:nvCxnSpPr>
        <p:spPr>
          <a:xfrm>
            <a:off x="2964469" y="3253144"/>
            <a:ext cx="0" cy="49710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3" name="Google Shape;293;p58"/>
          <p:cNvCxnSpPr/>
          <p:nvPr/>
        </p:nvCxnSpPr>
        <p:spPr>
          <a:xfrm>
            <a:off x="2957233" y="3750167"/>
            <a:ext cx="97200" cy="0"/>
          </a:xfrm>
          <a:prstGeom prst="straightConnector1">
            <a:avLst/>
          </a:prstGeom>
          <a:noFill/>
          <a:ln w="19050" cap="flat" cmpd="sng">
            <a:solidFill>
              <a:srgbClr val="2A3E5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4" name="Google Shape;294;p58"/>
          <p:cNvSpPr txBox="1"/>
          <p:nvPr/>
        </p:nvSpPr>
        <p:spPr>
          <a:xfrm>
            <a:off x="1040100" y="394725"/>
            <a:ext cx="70638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Примеры из реальной практики</a:t>
            </a:r>
            <a:endParaRPr sz="22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95" name="Google Shape;295;p58"/>
          <p:cNvSpPr txBox="1"/>
          <p:nvPr/>
        </p:nvSpPr>
        <p:spPr>
          <a:xfrm>
            <a:off x="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9"/>
          <p:cNvSpPr/>
          <p:nvPr/>
        </p:nvSpPr>
        <p:spPr>
          <a:xfrm>
            <a:off x="0" y="-34050"/>
            <a:ext cx="9144000" cy="13779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1" name="Google Shape;301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850" y="1915014"/>
            <a:ext cx="376800" cy="30144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59"/>
          <p:cNvSpPr txBox="1"/>
          <p:nvPr/>
        </p:nvSpPr>
        <p:spPr>
          <a:xfrm>
            <a:off x="1034306" y="1950281"/>
            <a:ext cx="28968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1600">
                <a:solidFill>
                  <a:schemeClr val="tx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Командная работа</a:t>
            </a:r>
            <a:endParaRPr sz="1600">
              <a:solidFill>
                <a:schemeClr val="tx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03" name="Google Shape;303;p59"/>
          <p:cNvSpPr txBox="1"/>
          <p:nvPr/>
        </p:nvSpPr>
        <p:spPr>
          <a:xfrm>
            <a:off x="520071" y="2417442"/>
            <a:ext cx="36747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Важность вовлечения всех участников образовательного процесса в использование настольных игр для получения максимальной пользы.</a:t>
            </a:r>
            <a:endParaRPr sz="160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4" name="Google Shape;304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3700" y="1915014"/>
            <a:ext cx="376800" cy="30144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59"/>
          <p:cNvSpPr txBox="1"/>
          <p:nvPr/>
        </p:nvSpPr>
        <p:spPr>
          <a:xfrm>
            <a:off x="5263145" y="1950281"/>
            <a:ext cx="28968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1600">
                <a:solidFill>
                  <a:schemeClr val="tx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Обучение персонала</a:t>
            </a:r>
            <a:endParaRPr sz="1600">
              <a:solidFill>
                <a:schemeClr val="tx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06" name="Google Shape;306;p59"/>
          <p:cNvSpPr txBox="1"/>
          <p:nvPr/>
        </p:nvSpPr>
        <p:spPr>
          <a:xfrm>
            <a:off x="4748921" y="2417442"/>
            <a:ext cx="36747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Подготовка педагогического состава для эффективного применения методик обучения игровыми инструментами.</a:t>
            </a:r>
            <a:endParaRPr sz="160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7" name="Google Shape;307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849" y="3596599"/>
            <a:ext cx="376800" cy="30144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9"/>
          <p:cNvSpPr txBox="1"/>
          <p:nvPr/>
        </p:nvSpPr>
        <p:spPr>
          <a:xfrm>
            <a:off x="1034306" y="3631856"/>
            <a:ext cx="28968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1600">
                <a:solidFill>
                  <a:schemeClr val="tx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Разработка стратегии</a:t>
            </a:r>
            <a:endParaRPr sz="1600">
              <a:solidFill>
                <a:schemeClr val="tx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09" name="Google Shape;309;p59"/>
          <p:cNvSpPr txBox="1"/>
          <p:nvPr/>
        </p:nvSpPr>
        <p:spPr>
          <a:xfrm>
            <a:off x="520070" y="4102327"/>
            <a:ext cx="36747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Разработка четкой стратегии внедрения игр, учитывая специфику школы и учащихся.</a:t>
            </a:r>
            <a:endParaRPr sz="160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0" name="Google Shape;310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50150" y="3565369"/>
            <a:ext cx="363900" cy="363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9"/>
          <p:cNvSpPr txBox="1"/>
          <p:nvPr/>
        </p:nvSpPr>
        <p:spPr>
          <a:xfrm>
            <a:off x="5263145" y="3631856"/>
            <a:ext cx="28968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1600">
                <a:solidFill>
                  <a:schemeClr val="tx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Мониторинг и оценка</a:t>
            </a:r>
            <a:endParaRPr sz="1600">
              <a:solidFill>
                <a:schemeClr val="tx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12" name="Google Shape;312;p59"/>
          <p:cNvSpPr txBox="1"/>
          <p:nvPr/>
        </p:nvSpPr>
        <p:spPr>
          <a:xfrm>
            <a:off x="4748921" y="4102327"/>
            <a:ext cx="36747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Постоянный мониторинг и регулярная оценка результатов для корректировки подходов к обучению.</a:t>
            </a:r>
            <a:endParaRPr sz="160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3" name="Google Shape;313;p59"/>
          <p:cNvSpPr txBox="1"/>
          <p:nvPr/>
        </p:nvSpPr>
        <p:spPr>
          <a:xfrm>
            <a:off x="8669219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14" name="Google Shape;314;p59"/>
          <p:cNvSpPr txBox="1"/>
          <p:nvPr/>
        </p:nvSpPr>
        <p:spPr>
          <a:xfrm>
            <a:off x="424125" y="419438"/>
            <a:ext cx="82959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2A3E5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Ключевые элементы успешного внедрения</a:t>
            </a:r>
            <a:endParaRPr sz="2400">
              <a:solidFill>
                <a:srgbClr val="2A3E5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60"/>
          <p:cNvSpPr/>
          <p:nvPr/>
        </p:nvSpPr>
        <p:spPr>
          <a:xfrm>
            <a:off x="0" y="4692656"/>
            <a:ext cx="9144000" cy="4509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0" name="Google Shape;320;p60"/>
          <p:cNvSpPr/>
          <p:nvPr/>
        </p:nvSpPr>
        <p:spPr>
          <a:xfrm>
            <a:off x="486600" y="1205531"/>
            <a:ext cx="3842100" cy="234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23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  <a:t>30%</a:t>
            </a:r>
            <a:endParaRPr sz="2300" b="1">
              <a:solidFill>
                <a:srgbClr val="2A3E5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5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ru" sz="31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3100" b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снижение буллинга</a:t>
            </a:r>
            <a:r>
              <a:rPr lang="ru"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/>
            </a:r>
            <a:br>
              <a:rPr lang="ru"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sz="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ctr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900" i="1">
                <a:solidFill>
                  <a:srgbClr val="2A3E5C"/>
                </a:solidFill>
                <a:latin typeface="Montserrat"/>
                <a:ea typeface="Montserrat"/>
                <a:cs typeface="Montserrat"/>
                <a:sym typeface="Montserrat"/>
              </a:rPr>
              <a:t>Источник: Международный журнал исследований в области образования</a:t>
            </a:r>
            <a:endParaRPr sz="3800" b="1">
              <a:solidFill>
                <a:srgbClr val="2A3E5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1" name="Google Shape;321;p60"/>
          <p:cNvSpPr txBox="1"/>
          <p:nvPr/>
        </p:nvSpPr>
        <p:spPr>
          <a:xfrm>
            <a:off x="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8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22" name="Google Shape;322;p60"/>
          <p:cNvSpPr txBox="1"/>
          <p:nvPr/>
        </p:nvSpPr>
        <p:spPr>
          <a:xfrm>
            <a:off x="4815300" y="2213869"/>
            <a:ext cx="38421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Исследования показали, что использование настольных игр в учебном процессе может снизить буллинг на 30%. Это четко демонстрирует эффективность данной стратегии в образовательных учреждениях.</a:t>
            </a:r>
            <a:endParaRPr sz="20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61"/>
          <p:cNvSpPr txBox="1"/>
          <p:nvPr/>
        </p:nvSpPr>
        <p:spPr>
          <a:xfrm>
            <a:off x="299419" y="1589213"/>
            <a:ext cx="4779900" cy="22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 dirty="0">
                <a:solidFill>
                  <a:schemeClr val="tx1">
                    <a:lumMod val="95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Игра - высшая форма исследования.</a:t>
            </a:r>
            <a:endParaRPr sz="2800" b="1" i="0" u="none" strike="noStrike" cap="none" dirty="0">
              <a:solidFill>
                <a:schemeClr val="tx1">
                  <a:lumMod val="95000"/>
                </a:schemeClr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 i="0" u="none" strike="noStrike" cap="none" dirty="0">
                <a:solidFill>
                  <a:schemeClr val="tx1">
                    <a:lumMod val="95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2800" b="1" i="0" u="none" strike="noStrike" cap="none" dirty="0">
                <a:solidFill>
                  <a:schemeClr val="tx1">
                    <a:lumMod val="95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2800" i="1" dirty="0">
                <a:solidFill>
                  <a:schemeClr val="tx1">
                    <a:lumMod val="95000"/>
                  </a:schemeClr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Альберт Эйнштейн, физик-теоретик</a:t>
            </a:r>
            <a:endParaRPr sz="2800" i="1" dirty="0">
              <a:solidFill>
                <a:schemeClr val="tx1">
                  <a:lumMod val="95000"/>
                </a:schemeClr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 b="1" dirty="0">
              <a:solidFill>
                <a:srgbClr val="2A3E5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 b="1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8" name="Google Shape;328;p61"/>
          <p:cNvSpPr txBox="1"/>
          <p:nvPr/>
        </p:nvSpPr>
        <p:spPr>
          <a:xfrm>
            <a:off x="410682" y="3540825"/>
            <a:ext cx="46689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329" name="Google Shape;329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419" y="959756"/>
            <a:ext cx="515156" cy="51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9064" y="797213"/>
            <a:ext cx="2181335" cy="28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61"/>
          <p:cNvSpPr txBox="1"/>
          <p:nvPr/>
        </p:nvSpPr>
        <p:spPr>
          <a:xfrm>
            <a:off x="0" y="4768875"/>
            <a:ext cx="474000" cy="1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 sz="17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9</a:t>
            </a:r>
            <a:endParaRPr sz="1700">
              <a:solidFill>
                <a:srgbClr val="D9D9D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1051</Words>
  <Application>Microsoft Office PowerPoint</Application>
  <PresentationFormat>Экран (16:9)</PresentationFormat>
  <Paragraphs>173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Simple Light</vt:lpstr>
      <vt:lpstr>Default Theme</vt:lpstr>
      <vt:lpstr>Default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</cp:revision>
  <dcterms:modified xsi:type="dcterms:W3CDTF">2024-10-08T05:19:48Z</dcterms:modified>
</cp:coreProperties>
</file>