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62" r:id="rId15"/>
    <p:sldId id="263" r:id="rId16"/>
    <p:sldId id="265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33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48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996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4488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064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954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580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45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407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8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1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7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48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5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64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28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2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391FAE5-72BE-4592-9052-2521A5AC7921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EFB5B38-3329-4B45-8ACA-33C38C7A3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722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video-157766388_456239244" TargetMode="External"/><Relationship Id="rId7" Type="http://schemas.openxmlformats.org/officeDocument/2006/relationships/image" Target="../media/image10.jpeg"/><Relationship Id="rId2" Type="http://schemas.openxmlformats.org/officeDocument/2006/relationships/hyperlink" Target="https://vk.com/video-157766388_456239254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vk.com/video-157766388_456239035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БУЛЛИНГ, ЕГО ПРОФИЛАКТИКА И ПОСЛЕДСТВИЯ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839855"/>
            <a:ext cx="5883564" cy="988291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МБОУ ООШ№5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г.Ейска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Ейский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Хабарова З.В.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470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8037" y="1754909"/>
            <a:ext cx="7361382" cy="2798618"/>
          </a:xfrm>
        </p:spPr>
        <p:txBody>
          <a:bodyPr>
            <a:normAutofit/>
          </a:bodyPr>
          <a:lstStyle/>
          <a:p>
            <a:r>
              <a:rPr lang="ru-RU" b="1" dirty="0"/>
              <a:t>Жертвы </a:t>
            </a:r>
            <a:r>
              <a:rPr lang="ru-RU" b="1" dirty="0" err="1"/>
              <a:t>буллинга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Типичных жертв школьного террора нет. Любой ребёнок может быть изгоем.</a:t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" b="3533"/>
          <a:stretch>
            <a:fillRect/>
          </a:stretch>
        </p:blipFill>
        <p:spPr>
          <a:xfrm>
            <a:off x="498765" y="868218"/>
            <a:ext cx="3666836" cy="4572000"/>
          </a:xfrm>
        </p:spPr>
      </p:pic>
    </p:spTree>
    <p:extLst>
      <p:ext uri="{BB962C8B-B14F-4D97-AF65-F5344CB8AC3E}">
        <p14:creationId xmlns:p14="http://schemas.microsoft.com/office/powerpoint/2010/main" val="2745928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459346"/>
            <a:ext cx="11045970" cy="3648363"/>
          </a:xfrm>
        </p:spPr>
        <p:txBody>
          <a:bodyPr>
            <a:noAutofit/>
          </a:bodyPr>
          <a:lstStyle/>
          <a:p>
            <a:pPr lvl="0"/>
            <a:r>
              <a:rPr lang="ru-RU" sz="1400" b="1" dirty="0"/>
              <a:t>физические недостатки –</a:t>
            </a:r>
            <a:r>
              <a:rPr lang="ru-RU" sz="1400" dirty="0"/>
              <a:t> носящие очки, со сниженным слухом или с двигательными нарушениями (например, при ДЦП), то есть те, кто не может защитить себя, физически слабее своих ровесников;</a:t>
            </a:r>
            <a:br>
              <a:rPr lang="ru-RU" sz="1400" dirty="0"/>
            </a:br>
            <a:r>
              <a:rPr lang="ru-RU" sz="1400" b="1" dirty="0"/>
              <a:t>особенности поведения </a:t>
            </a:r>
            <a:r>
              <a:rPr lang="ru-RU" sz="1400" dirty="0"/>
              <a:t>– замкнутые, чувствительные, застенчивые, тревожные</a:t>
            </a:r>
            <a:br>
              <a:rPr lang="ru-RU" sz="1400" dirty="0"/>
            </a:br>
            <a:r>
              <a:rPr lang="ru-RU" sz="1400" dirty="0"/>
              <a:t>или дети с импульсивным поведением. </a:t>
            </a:r>
            <a:r>
              <a:rPr lang="ru-RU" sz="1400" dirty="0" err="1"/>
              <a:t>Гиперактивные</a:t>
            </a:r>
            <a:r>
              <a:rPr lang="ru-RU" sz="1400" dirty="0"/>
              <a:t> дети бывают слишком назойливыми и общительными: влезают в чужие разговоры, игры, навязывают свое мнение, нетерпеливы в ожидании своей очереди в игре. По этим причинам они часто вызывают раздражение и негодование в среде сверстников;</a:t>
            </a:r>
            <a:br>
              <a:rPr lang="ru-RU" sz="1400" dirty="0"/>
            </a:br>
            <a:r>
              <a:rPr lang="ru-RU" sz="1400" b="1" dirty="0"/>
              <a:t>особенности внешности</a:t>
            </a:r>
            <a:r>
              <a:rPr lang="ru-RU" sz="1400" dirty="0"/>
              <a:t> – все то, что выделяет ребенка по внешнему виду из общей массы, может стать объектом для насмешек: рыжие волосы, веснушки, оттопыренные уши, кривые ноги, особенная форма головы, вес тела (полнота или худоба);</a:t>
            </a:r>
            <a:br>
              <a:rPr lang="ru-RU" sz="1400" dirty="0"/>
            </a:br>
            <a:r>
              <a:rPr lang="ru-RU" sz="1400" b="1" dirty="0"/>
              <a:t>плохие социальные навыки</a:t>
            </a:r>
            <a:r>
              <a:rPr lang="ru-RU" sz="1400" dirty="0"/>
              <a:t> – недостаточный опыт общения и самовыражения.</a:t>
            </a:r>
            <a:br>
              <a:rPr lang="ru-RU" sz="1400" dirty="0"/>
            </a:br>
            <a:r>
              <a:rPr lang="ru-RU" sz="1400" dirty="0"/>
              <a:t>Такие дети не могут защищаться от насилия, насмешек и обид, часто не имеют ни одного близкого друга и успешнее общаются со взрослыми, чем со сверстниками;</a:t>
            </a:r>
            <a:br>
              <a:rPr lang="ru-RU" sz="1400" dirty="0"/>
            </a:br>
            <a:r>
              <a:rPr lang="ru-RU" sz="1400" b="1" dirty="0"/>
              <a:t>страх перед школой </a:t>
            </a:r>
            <a:r>
              <a:rPr lang="ru-RU" sz="1400" dirty="0"/>
              <a:t>– неуспеваемость в учебе часто формирует у детей отрицательное отношение к школе, страх посещения отдельных предметов, что воспринимается окружающими как повышенная тревожность, неуверенность;</a:t>
            </a:r>
            <a:br>
              <a:rPr lang="ru-RU" sz="1400" dirty="0"/>
            </a:br>
            <a:r>
              <a:rPr lang="ru-RU" sz="1400" b="1" dirty="0"/>
              <a:t>отсутствие опыта жизни в коллективе (домашние дети) </a:t>
            </a:r>
            <a:r>
              <a:rPr lang="ru-RU" sz="1400" dirty="0"/>
              <a:t>– не имеющие опыта взаимодействия в детском коллективе до школы, могут не обладать навыками, позволяющими справляться с проблемами в общении;</a:t>
            </a:r>
            <a:br>
              <a:rPr lang="ru-RU" sz="1400" dirty="0"/>
            </a:br>
            <a:r>
              <a:rPr lang="ru-RU" sz="1400" b="1" dirty="0"/>
              <a:t>особенности здоровья </a:t>
            </a:r>
            <a:r>
              <a:rPr lang="ru-RU" sz="1400" dirty="0"/>
              <a:t>– существует масса расстройств, которые вызывают насмешки и издевательства сверстников: эпилепсия, тики, заикание, нарушения речи дети с ОВЗ и другими болезненными состояниями;</a:t>
            </a:r>
            <a:br>
              <a:rPr lang="ru-RU" sz="1400" dirty="0"/>
            </a:br>
            <a:r>
              <a:rPr lang="ru-RU" sz="1400" b="1" dirty="0"/>
              <a:t>низкий интеллект и трудности в обучении </a:t>
            </a:r>
            <a:r>
              <a:rPr lang="ru-RU" sz="1400" dirty="0"/>
              <a:t>– слабые способности могут являться причиной низкой обучаемости ребенка. Плохая успеваемость формирует низкую самооценку: «Я не справлюсь», «Я хуже других» и т. Д. Низкая самооценка может способствовать в одном случае формированию роли жертвы, а в другом – насильственному поведению как варианту компенсации. Поэтому ребенок с низким уровнем интеллекта и трудностями в обучении может стать как жертвой школьного насилия, так и насильником.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45857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964" y="4636654"/>
            <a:ext cx="9144000" cy="205047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Поведение свидетелей </a:t>
            </a:r>
            <a:r>
              <a:rPr lang="ru-RU" b="1" dirty="0" err="1"/>
              <a:t>буллинга</a:t>
            </a:r>
            <a:r>
              <a:rPr lang="ru-RU" b="1" dirty="0"/>
              <a:t> (наблюдатели):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1" b="24331"/>
          <a:stretch>
            <a:fillRect/>
          </a:stretch>
        </p:blipFill>
        <p:spPr>
          <a:xfrm>
            <a:off x="685800" y="858982"/>
            <a:ext cx="10818812" cy="3380510"/>
          </a:xfrm>
        </p:spPr>
      </p:pic>
    </p:spTree>
    <p:extLst>
      <p:ext uri="{BB962C8B-B14F-4D97-AF65-F5344CB8AC3E}">
        <p14:creationId xmlns:p14="http://schemas.microsoft.com/office/powerpoint/2010/main" val="2474906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title"/>
          </p:nvPr>
        </p:nvSpPr>
        <p:spPr>
          <a:xfrm>
            <a:off x="849313" y="1717964"/>
            <a:ext cx="9893300" cy="4461163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/>
              <a:t>Дети испытывают: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	 страх </a:t>
            </a:r>
            <a:r>
              <a:rPr lang="ru-RU" sz="1800" dirty="0"/>
              <a:t>совершения подобного с </a:t>
            </a:r>
            <a:r>
              <a:rPr lang="ru-RU" sz="1800" dirty="0" smtClean="0"/>
              <a:t>ними, </a:t>
            </a:r>
            <a:r>
              <a:rPr lang="ru-RU" sz="1800" dirty="0"/>
              <a:t>злорадство по этому поводу («Слава богу, не я»), беспомощность, что не </a:t>
            </a:r>
            <a:r>
              <a:rPr lang="ru-RU" sz="1800" dirty="0" smtClean="0"/>
              <a:t>могут </a:t>
            </a:r>
            <a:r>
              <a:rPr lang="ru-RU" sz="1800" dirty="0"/>
              <a:t>оказать помощь ближнему, т.е. они боятся последствий.</a:t>
            </a:r>
            <a:br>
              <a:rPr lang="ru-RU" sz="1800" dirty="0"/>
            </a:br>
            <a:r>
              <a:rPr lang="ru-RU" sz="1800" dirty="0" smtClean="0"/>
              <a:t>	 потребности </a:t>
            </a:r>
            <a:r>
              <a:rPr lang="ru-RU" sz="1800" dirty="0"/>
              <a:t>к бегству от ситуации </a:t>
            </a:r>
            <a:r>
              <a:rPr lang="ru-RU" sz="1800" dirty="0" err="1"/>
              <a:t>буллинга</a:t>
            </a:r>
            <a:r>
              <a:rPr lang="ru-RU" sz="1800" dirty="0"/>
              <a:t>, чтобы не быть в неё втянутыми, чтобы она не разрушила их душевный комфорт.</a:t>
            </a:r>
            <a:br>
              <a:rPr lang="ru-RU" sz="1800" dirty="0"/>
            </a:br>
            <a:r>
              <a:rPr lang="ru-RU" sz="1800" dirty="0" smtClean="0"/>
              <a:t>	 желание </a:t>
            </a:r>
            <a:r>
              <a:rPr lang="ru-RU" sz="1800" dirty="0"/>
              <a:t>присоединиться к травле.</a:t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u="sng" dirty="0" smtClean="0"/>
              <a:t>Взрослые испытывают:</a:t>
            </a:r>
            <a:r>
              <a:rPr lang="ru-RU" sz="1800" u="sng" dirty="0"/>
              <a:t/>
            </a:r>
            <a:br>
              <a:rPr lang="ru-RU" sz="1800" u="sng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	Возмущение</a:t>
            </a:r>
            <a:r>
              <a:rPr lang="ru-RU" sz="1800" dirty="0"/>
              <a:t>, негодование, желание немедленно вмешаться.</a:t>
            </a:r>
            <a:br>
              <a:rPr lang="ru-RU" sz="1800" dirty="0"/>
            </a:br>
            <a:r>
              <a:rPr lang="ru-RU" sz="1800" dirty="0" smtClean="0"/>
              <a:t>	Страх</a:t>
            </a:r>
            <a:r>
              <a:rPr lang="ru-RU" sz="1800" dirty="0"/>
              <a:t>, отчаяние, бессилие, что может быть ещё хуже, и они не знают, как это прекратить.</a:t>
            </a:r>
            <a:br>
              <a:rPr lang="ru-RU" sz="1800" dirty="0"/>
            </a:br>
            <a:r>
              <a:rPr lang="ru-RU" sz="1800" dirty="0" smtClean="0"/>
              <a:t>	Защитное </a:t>
            </a:r>
            <a:r>
              <a:rPr lang="ru-RU" sz="1800" dirty="0"/>
              <a:t>игнорирование фактов. «Я это не вижу», «Меня это не касается», «Пусть разбираются сами и отвечают за них те, кому это положено», «Дети должны сами научиться общаться, это возрастное».</a:t>
            </a:r>
            <a:br>
              <a:rPr lang="ru-RU" sz="1800" dirty="0"/>
            </a:br>
            <a:r>
              <a:rPr lang="ru-RU" sz="1800" dirty="0" smtClean="0"/>
              <a:t>	Желание Присоединение </a:t>
            </a:r>
            <a:r>
              <a:rPr lang="ru-RU" sz="1800" dirty="0"/>
              <a:t>к агрессору.</a:t>
            </a:r>
            <a:br>
              <a:rPr lang="ru-RU" sz="1800" dirty="0"/>
            </a:br>
            <a:r>
              <a:rPr lang="ru-RU" sz="1800" dirty="0" smtClean="0"/>
              <a:t>	Переживание </a:t>
            </a:r>
            <a:r>
              <a:rPr lang="ru-RU" sz="1800" dirty="0"/>
              <a:t>чувств «праведного возмездия» и «торжества справедливости». «Наконец, ему (ей) воздалось по заслугам». Как правило, к подобным реакциям, могут быть склонны педагоги, травмированные длительным проблемным поведением своих учеников.</a:t>
            </a:r>
            <a:r>
              <a:rPr lang="ru-RU" dirty="0"/>
              <a:t/>
            </a:r>
            <a:br>
              <a:rPr lang="ru-RU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39213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012" y="685799"/>
            <a:ext cx="3657600" cy="5133109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буллинг</a:t>
            </a:r>
            <a:r>
              <a:rPr lang="ru-RU" dirty="0"/>
              <a:t> зачастую это скрытый процесс и для его предотвращения, разрешения конфликта и устранения последствий необходимо слаженное взаимодействие окружения ребенка и всех вовлеченных в образовательную деятельность лиц.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258618"/>
            <a:ext cx="5943600" cy="6151418"/>
          </a:xfrm>
        </p:spPr>
      </p:pic>
    </p:spTree>
    <p:extLst>
      <p:ext uri="{BB962C8B-B14F-4D97-AF65-F5344CB8AC3E}">
        <p14:creationId xmlns:p14="http://schemas.microsoft.com/office/powerpoint/2010/main" val="2300462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3"/>
          <p:cNvSpPr>
            <a:spLocks noGrp="1"/>
          </p:cNvSpPr>
          <p:nvPr>
            <p:ph type="title"/>
          </p:nvPr>
        </p:nvSpPr>
        <p:spPr>
          <a:xfrm>
            <a:off x="933450" y="415637"/>
            <a:ext cx="10824441" cy="5624946"/>
          </a:xfrm>
        </p:spPr>
        <p:txBody>
          <a:bodyPr>
            <a:normAutofit fontScale="90000"/>
          </a:bodyPr>
          <a:lstStyle/>
          <a:p>
            <a:r>
              <a:rPr lang="ru-RU" sz="1800" b="1" i="1" dirty="0" smtClean="0"/>
              <a:t>	Первичная </a:t>
            </a:r>
            <a:r>
              <a:rPr lang="ru-RU" sz="1800" b="1" i="1" dirty="0"/>
              <a:t>профилактика</a:t>
            </a:r>
            <a:r>
              <a:rPr lang="ru-RU" sz="1800" dirty="0"/>
              <a:t> реализуется по 3 направлениям:</a:t>
            </a:r>
            <a:br>
              <a:rPr lang="ru-RU" sz="1800" dirty="0"/>
            </a:br>
            <a:r>
              <a:rPr lang="ru-RU" sz="1800" dirty="0"/>
              <a:t>1. Создание условий недопущения </a:t>
            </a:r>
            <a:r>
              <a:rPr lang="ru-RU" sz="1800" dirty="0" err="1"/>
              <a:t>буллинга</a:t>
            </a:r>
            <a:r>
              <a:rPr lang="ru-RU" sz="1800" dirty="0"/>
              <a:t>.</a:t>
            </a:r>
            <a:br>
              <a:rPr lang="ru-RU" sz="1800" dirty="0"/>
            </a:br>
            <a:r>
              <a:rPr lang="ru-RU" sz="1800" dirty="0"/>
              <a:t>2. Скорейшее и грамотное разобщение ребенка со стрессовыми воздействиями.</a:t>
            </a:r>
            <a:br>
              <a:rPr lang="ru-RU" sz="1800" dirty="0"/>
            </a:br>
            <a:r>
              <a:rPr lang="ru-RU" sz="1800" dirty="0"/>
              <a:t>3. Укрепление защитных сил организма в противостоянии травле как для условно здоровых детей, так и для уже имеющих соматическую или психическую патологию.</a:t>
            </a:r>
            <a:br>
              <a:rPr lang="ru-RU" sz="1800" dirty="0"/>
            </a:br>
            <a:r>
              <a:rPr lang="ru-RU" sz="1800" u="sng" dirty="0"/>
              <a:t>На первом этапе</a:t>
            </a:r>
            <a:r>
              <a:rPr lang="ru-RU" sz="1800" dirty="0"/>
              <a:t> следует признать наличие проблемы и осознать ее масштаб.</a:t>
            </a:r>
            <a:br>
              <a:rPr lang="ru-RU" sz="1800" dirty="0"/>
            </a:br>
            <a:r>
              <a:rPr lang="ru-RU" sz="1800" u="sng" dirty="0"/>
              <a:t>На втором</a:t>
            </a:r>
            <a:r>
              <a:rPr lang="ru-RU" sz="1800" dirty="0"/>
              <a:t> – определить проблему (ее суть, серьезность, частоту возникновения, длительность, состояние жертвы, участников, свидетелей). Контролируются агрессивные намерения обидчиков и состояние жертвы. Вырабатывается план действий.</a:t>
            </a:r>
            <a:br>
              <a:rPr lang="ru-RU" sz="1800" dirty="0"/>
            </a:br>
            <a:r>
              <a:rPr lang="ru-RU" sz="1800" u="sng" dirty="0"/>
              <a:t>На третьем</a:t>
            </a:r>
            <a:r>
              <a:rPr lang="ru-RU" sz="1800" dirty="0"/>
              <a:t> – реализуется выработанный план.</a:t>
            </a:r>
            <a:br>
              <a:rPr lang="ru-RU" sz="1800" dirty="0"/>
            </a:br>
            <a:r>
              <a:rPr lang="ru-RU" sz="1800" i="1" dirty="0"/>
              <a:t>       </a:t>
            </a:r>
            <a:r>
              <a:rPr lang="ru-RU" sz="1800" b="1" i="1" dirty="0"/>
              <a:t>Вторичная профилактика</a:t>
            </a:r>
            <a:r>
              <a:rPr lang="ru-RU" sz="1800" dirty="0"/>
              <a:t> сводится к своевременному выявлению у подростков патологических последствий </a:t>
            </a:r>
            <a:r>
              <a:rPr lang="ru-RU" sz="1800" dirty="0" err="1"/>
              <a:t>буллинга</a:t>
            </a:r>
            <a:r>
              <a:rPr lang="ru-RU" sz="1800" dirty="0"/>
              <a:t> и оказанию квалифицированной комплексной помощи.</a:t>
            </a:r>
            <a:br>
              <a:rPr lang="ru-RU" sz="1800" dirty="0"/>
            </a:br>
            <a:r>
              <a:rPr lang="ru-RU" sz="1800" i="1" dirty="0"/>
              <a:t>      </a:t>
            </a:r>
            <a:r>
              <a:rPr lang="ru-RU" sz="1800" b="1" i="1" dirty="0"/>
              <a:t>Третичная профилактика</a:t>
            </a:r>
            <a:r>
              <a:rPr lang="ru-RU" sz="1800" dirty="0"/>
              <a:t> предполагает реабилитацию детей и подростков с тяжелыми формами последствий травли. Острый психоз и суицидальное поведение – поводы для экстренной госпитализации. При выявлении признаков тяжелого душевного расстройства необходимо экстренно убеждать родителей проконсультировать ребенка у психиатра.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916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684211" y="748145"/>
            <a:ext cx="11138333" cy="5246254"/>
          </a:xfrm>
        </p:spPr>
        <p:txBody>
          <a:bodyPr>
            <a:normAutofit fontScale="90000"/>
          </a:bodyPr>
          <a:lstStyle/>
          <a:p>
            <a:r>
              <a:rPr lang="ru-RU" dirty="0"/>
              <a:t>Объединение профилактических мероприятий в единую систему позволяет создать в образовательной организации безопасное психологическое пространство. В основном меры сводятся к формированию определенных установок у каждого отдельного ученика, а также введению правил и норм, направленных против </a:t>
            </a:r>
            <a:r>
              <a:rPr lang="ru-RU" dirty="0" err="1"/>
              <a:t>буллинга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4211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766618"/>
            <a:ext cx="11082915" cy="5624945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>В нашей школе по данному направлению ведётся большая комплексная </a:t>
            </a:r>
            <a:r>
              <a:rPr lang="ru-RU" sz="1600" b="1" dirty="0" smtClean="0"/>
              <a:t>профилактическая работа</a:t>
            </a:r>
            <a:r>
              <a:rPr lang="ru-RU" sz="1600" b="1" dirty="0"/>
              <a:t>, это: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	1</a:t>
            </a:r>
            <a:r>
              <a:rPr lang="ru-RU" sz="1600" dirty="0"/>
              <a:t>. Информирование учителей, сотрудников школы, детей и родителей о проблеме </a:t>
            </a:r>
            <a:r>
              <a:rPr lang="ru-RU" sz="1600" dirty="0" err="1"/>
              <a:t>буллинга</a:t>
            </a:r>
            <a:r>
              <a:rPr lang="ru-RU" sz="1600" dirty="0"/>
              <a:t>, его механизмах и последствиях, юридической ответственности для агрессора и его законных представителей (традиционные формы информирования- выступление психолога на родительских </a:t>
            </a:r>
            <a:r>
              <a:rPr lang="ru-RU" sz="1800" dirty="0"/>
              <a:t>собраниях, раздача памяток по данной проблеме, освещение проблемы на официальном сайте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r>
              <a:rPr lang="ru-RU" sz="1800" dirty="0"/>
              <a:t>2. Информационные минутки с инструктажем по правилу поведения в школе и на уроке для учащихся.</a:t>
            </a:r>
            <a:br>
              <a:rPr lang="ru-RU" sz="1800" dirty="0"/>
            </a:br>
            <a:r>
              <a:rPr lang="ru-RU" sz="1800" dirty="0"/>
              <a:t>3. Межведомственное взаимодействие - профилактические беседы, лектории  инспекторов ОУУП и ПДН ОМВД России по </a:t>
            </a:r>
            <a:r>
              <a:rPr lang="ru-RU" sz="1800" dirty="0" err="1"/>
              <a:t>Ейскому</a:t>
            </a:r>
            <a:r>
              <a:rPr lang="ru-RU" sz="1800" dirty="0"/>
              <a:t> району  в рамках профилактики </a:t>
            </a:r>
            <a:r>
              <a:rPr lang="ru-RU" sz="1800" dirty="0" err="1"/>
              <a:t>девиантного</a:t>
            </a:r>
            <a:r>
              <a:rPr lang="ru-RU" sz="1800" dirty="0"/>
              <a:t> поведения.</a:t>
            </a:r>
            <a:br>
              <a:rPr lang="ru-RU" sz="1800" dirty="0"/>
            </a:br>
            <a:r>
              <a:rPr lang="ru-RU" sz="1800" dirty="0"/>
              <a:t>4. Информирование всех участников образовательного процесса о Горячих линиях и Детском телефоне доверия через официальный сайт, стенд, запись в дневниках, выступление педагога-психолога на родительских собраниях, классных часах, раздачу памяток.</a:t>
            </a:r>
            <a:br>
              <a:rPr lang="ru-RU" sz="1800" dirty="0"/>
            </a:br>
            <a:r>
              <a:rPr lang="ru-RU" sz="1800" dirty="0"/>
              <a:t>5. Введение единых алгоритмов работы для преподавателей в отношении учащихся с различными видами </a:t>
            </a:r>
            <a:r>
              <a:rPr lang="ru-RU" sz="1800" dirty="0" err="1"/>
              <a:t>девиантного</a:t>
            </a:r>
            <a:r>
              <a:rPr lang="ru-RU" sz="1800" dirty="0"/>
              <a:t> поведения («Навигатор профилактики», разработанный Московским государственным психолого-педагогическим университетом https://cppmsp52.ru/navigator-profilaktiki);</a:t>
            </a:r>
            <a:br>
              <a:rPr lang="ru-RU" sz="1800" dirty="0"/>
            </a:br>
            <a:r>
              <a:rPr lang="ru-RU" sz="1800" dirty="0"/>
              <a:t>6. Повышение психологической компетентности педагогов (Семинар-практикум «Как предупредить </a:t>
            </a:r>
            <a:r>
              <a:rPr lang="ru-RU" sz="1800" dirty="0" err="1"/>
              <a:t>буллинг</a:t>
            </a:r>
            <a:r>
              <a:rPr lang="ru-RU" sz="1800" dirty="0"/>
              <a:t> в детском коллективе», лекция «Психологическая безопасность, как                   её создавать»); индивидуальная работа с классными руководителями, в классах которых есть дети «группы риска».</a:t>
            </a:r>
            <a:br>
              <a:rPr lang="ru-RU" sz="1800" dirty="0"/>
            </a:br>
            <a:r>
              <a:rPr lang="ru-RU" sz="1800" dirty="0"/>
              <a:t>7. Проведение диагностик </a:t>
            </a:r>
            <a:r>
              <a:rPr lang="ru-RU" sz="1800" dirty="0" err="1"/>
              <a:t>психо</a:t>
            </a:r>
            <a:r>
              <a:rPr lang="ru-RU" sz="1800" dirty="0"/>
              <a:t>-эмоционального состояния обучающихся; диагностики социального статуса обучающихся с целью выявления фактов </a:t>
            </a:r>
            <a:r>
              <a:rPr lang="ru-RU" sz="1800" dirty="0" err="1"/>
              <a:t>буллинга</a:t>
            </a:r>
            <a:r>
              <a:rPr lang="ru-RU" sz="1800" dirty="0"/>
              <a:t> и выявления «отверженных» обучающихся.</a:t>
            </a:r>
            <a:br>
              <a:rPr lang="ru-RU" sz="18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	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83469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283856"/>
            <a:ext cx="10833533" cy="471054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	8. </a:t>
            </a:r>
            <a:r>
              <a:rPr lang="ru-RU" sz="1800" dirty="0"/>
              <a:t>Обучение учащихся знаниям и навыкам, необходимым для распознавания проявлений </a:t>
            </a:r>
            <a:r>
              <a:rPr lang="ru-RU" sz="1800" dirty="0" err="1"/>
              <a:t>буллинга</a:t>
            </a:r>
            <a:r>
              <a:rPr lang="ru-RU" sz="1800" dirty="0"/>
              <a:t> и насилия, своевременного и адекватного реагирования на них (Классный час «</a:t>
            </a:r>
            <a:r>
              <a:rPr lang="ru-RU" sz="1800" dirty="0" err="1"/>
              <a:t>Буллинг</a:t>
            </a:r>
            <a:r>
              <a:rPr lang="ru-RU" sz="1800" dirty="0"/>
              <a:t>. Травля» через которую происходит формирование негативного отношения детей к таким понятиям, как </a:t>
            </a:r>
            <a:r>
              <a:rPr lang="ru-RU" sz="1800" i="1" dirty="0" err="1" smtClean="0"/>
              <a:t>буллинг</a:t>
            </a:r>
            <a:r>
              <a:rPr lang="ru-RU" sz="1800" i="1" dirty="0"/>
              <a:t>;</a:t>
            </a:r>
            <a:r>
              <a:rPr lang="ru-RU" sz="1800" i="1" dirty="0" smtClean="0"/>
              <a:t> </a:t>
            </a:r>
            <a:r>
              <a:rPr lang="ru-RU" sz="1800" dirty="0" smtClean="0"/>
              <a:t>формирование </a:t>
            </a:r>
            <a:r>
              <a:rPr lang="ru-RU" sz="1800" dirty="0"/>
              <a:t>умения найти пути выхода из ситуаций травли; толерантного отношения к сверстникам; закрепление понятий </a:t>
            </a:r>
            <a:r>
              <a:rPr lang="ru-RU" sz="1800" dirty="0" err="1"/>
              <a:t>буллинг</a:t>
            </a:r>
            <a:r>
              <a:rPr lang="ru-RU" sz="1800" dirty="0"/>
              <a:t>,</a:t>
            </a:r>
            <a:r>
              <a:rPr lang="ru-RU" sz="1800" i="1" dirty="0"/>
              <a:t> </a:t>
            </a:r>
            <a:r>
              <a:rPr lang="ru-RU" sz="1800" dirty="0"/>
              <a:t>как резко отрицательных явлений </a:t>
            </a:r>
            <a:r>
              <a:rPr lang="ru-RU" sz="1800" dirty="0" smtClean="0"/>
              <a:t>жизни. </a:t>
            </a:r>
            <a:r>
              <a:rPr lang="ru-RU" sz="1800" dirty="0"/>
              <a:t>В результате: подростками понимают важность проблемы психологического насилия; определяют нравственный </a:t>
            </a:r>
            <a:r>
              <a:rPr lang="ru-RU" sz="1800" dirty="0" smtClean="0"/>
              <a:t>ориентир).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	</a:t>
            </a:r>
            <a:r>
              <a:rPr lang="ru-RU" sz="1800" dirty="0" smtClean="0"/>
              <a:t>9. </a:t>
            </a:r>
            <a:r>
              <a:rPr lang="ru-RU" sz="1800" dirty="0"/>
              <a:t>Обучать детей конструктивным способам решения конфликтов (классный час с элементом тренинга «Конфликтные ситуации и способы их преодоления»</a:t>
            </a:r>
            <a:r>
              <a:rPr lang="ru-RU" sz="1800" b="1" dirty="0"/>
              <a:t> </a:t>
            </a:r>
            <a:r>
              <a:rPr lang="ru-RU" sz="1800" dirty="0" smtClean="0"/>
              <a:t>через который  </a:t>
            </a:r>
            <a:r>
              <a:rPr lang="ru-RU" sz="1800" dirty="0"/>
              <a:t>участников знакомят с понятием «конфликт», формируют у подростков стремление к предупреждению конфликтов, позитивному выходу из конфликтных ситуаций, учат предотвращать развитие конфликта, показать и отработать способы выхода из конфликтных ситуаций.</a:t>
            </a:r>
            <a:br>
              <a:rPr lang="ru-RU" sz="1800" dirty="0"/>
            </a:br>
            <a:r>
              <a:rPr lang="ru-RU" sz="1800" dirty="0"/>
              <a:t>	</a:t>
            </a:r>
            <a:r>
              <a:rPr lang="ru-RU" sz="1800" dirty="0" smtClean="0"/>
              <a:t>10. </a:t>
            </a:r>
            <a:r>
              <a:rPr lang="ru-RU" sz="1800" dirty="0"/>
              <a:t>Профилактика </a:t>
            </a:r>
            <a:r>
              <a:rPr lang="ru-RU" sz="1800" dirty="0" err="1"/>
              <a:t>девиантного</a:t>
            </a:r>
            <a:r>
              <a:rPr lang="ru-RU" sz="1800" dirty="0"/>
              <a:t> поведения (тренинг «Мой </a:t>
            </a:r>
            <a:r>
              <a:rPr lang="ru-RU" sz="1800" dirty="0" smtClean="0"/>
              <a:t>выбор» через который анализируется </a:t>
            </a:r>
            <a:r>
              <a:rPr lang="ru-RU" sz="1800" dirty="0"/>
              <a:t>позиция человека, практикующего отклоняющееся поведение; происходит информирование и систематизация имеющихся знаний о негативных последствиях отклоняющегося поведения);</a:t>
            </a:r>
            <a:br>
              <a:rPr lang="ru-RU" sz="1800" dirty="0"/>
            </a:br>
            <a:r>
              <a:rPr lang="ru-RU" sz="1800" dirty="0" smtClean="0"/>
              <a:t>	11. </a:t>
            </a:r>
            <a:r>
              <a:rPr lang="ru-RU" sz="1800" dirty="0"/>
              <a:t>Групповые занятия с детьми под общим названием «Круг сообщества» цель которых может быть разная: сплочение класса, развитие чувства </a:t>
            </a:r>
            <a:r>
              <a:rPr lang="ru-RU" sz="1800" dirty="0" err="1"/>
              <a:t>эмпатии</a:t>
            </a:r>
            <a:r>
              <a:rPr lang="ru-RU" sz="1800" dirty="0"/>
              <a:t> и толерантности, обучение навыкам самоконтроля и </a:t>
            </a:r>
            <a:r>
              <a:rPr lang="ru-RU" sz="1800" dirty="0" err="1"/>
              <a:t>саморегуляции</a:t>
            </a:r>
            <a:r>
              <a:rPr lang="ru-RU" sz="1800" dirty="0"/>
              <a:t>, медиация.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823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91" y="387927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881744"/>
            <a:ext cx="10058400" cy="1256147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Буллинг</a:t>
            </a:r>
            <a:r>
              <a:rPr lang="ru-RU" b="1" dirty="0"/>
              <a:t> </a:t>
            </a:r>
            <a:r>
              <a:rPr lang="ru-RU" dirty="0"/>
              <a:t>– это повторяющиеся акты различных видов насилия, издевательств со стороны одного лица или группы лиц в отношении индивида, который не может себя защитить; травля одного человека другим, агрессивное преследование одного ребенка другими детьми.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Цель </a:t>
            </a:r>
            <a:r>
              <a:rPr lang="ru-RU" b="1" dirty="0" err="1"/>
              <a:t>буллинга</a:t>
            </a:r>
            <a:r>
              <a:rPr lang="ru-RU" b="1" dirty="0"/>
              <a:t> –</a:t>
            </a:r>
            <a:r>
              <a:rPr lang="ru-RU" dirty="0"/>
              <a:t> за агрессивным поведением скрыть свою неполноценность.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273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799"/>
            <a:ext cx="10658042" cy="579812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	</a:t>
            </a:r>
            <a:r>
              <a:rPr lang="ru-RU" sz="1800" u="sng" dirty="0" smtClean="0"/>
              <a:t>В </a:t>
            </a:r>
            <a:r>
              <a:rPr lang="ru-RU" sz="1800" u="sng" dirty="0"/>
              <a:t>начале тренинга</a:t>
            </a:r>
            <a:r>
              <a:rPr lang="ru-RU" sz="1800" dirty="0"/>
              <a:t>, ведущий озвучивает тему тренинга и его правила (уважение друг к другу, каждый высказывается по кругу в «микрофон» который даёт право слова, каждый выслушивается </a:t>
            </a:r>
            <a:r>
              <a:rPr lang="ru-RU" sz="1800" dirty="0" err="1"/>
              <a:t>безоценочно</a:t>
            </a:r>
            <a:r>
              <a:rPr lang="ru-RU" sz="1800" dirty="0"/>
              <a:t>, задавать вопросы может только тренер)</a:t>
            </a:r>
            <a:br>
              <a:rPr lang="ru-RU" sz="1800" dirty="0"/>
            </a:br>
            <a:r>
              <a:rPr lang="ru-RU" sz="1800" dirty="0" smtClean="0"/>
              <a:t>	</a:t>
            </a:r>
            <a:r>
              <a:rPr lang="ru-RU" sz="1800" u="sng" dirty="0" smtClean="0"/>
              <a:t>В </a:t>
            </a:r>
            <a:r>
              <a:rPr lang="ru-RU" sz="1800" u="sng" dirty="0"/>
              <a:t>качестве разминки </a:t>
            </a:r>
            <a:r>
              <a:rPr lang="ru-RU" sz="1800" dirty="0"/>
              <a:t>участники знакомятся между собой, либо проговаривают имя, которым его можно </a:t>
            </a:r>
            <a:r>
              <a:rPr lang="ru-RU" sz="1800" dirty="0" smtClean="0"/>
              <a:t>называть во время занятия.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	</a:t>
            </a:r>
            <a:r>
              <a:rPr lang="ru-RU" sz="1800" u="sng" dirty="0" smtClean="0"/>
              <a:t>Упражнение </a:t>
            </a:r>
            <a:r>
              <a:rPr lang="ru-RU" sz="1800" u="sng" dirty="0"/>
              <a:t>«Мои ожидания от тренинга</a:t>
            </a:r>
            <a:r>
              <a:rPr lang="ru-RU" sz="1800" dirty="0"/>
              <a:t>». Фиксируется настроение участников на начало тренинга: выясняются его ожидания; проговаривается эмоциональное состояние (радость, интерес, грусть, скука и пр.)</a:t>
            </a:r>
            <a:br>
              <a:rPr lang="ru-RU" sz="1800" dirty="0"/>
            </a:br>
            <a:r>
              <a:rPr lang="ru-RU" sz="1800" dirty="0" smtClean="0"/>
              <a:t>	</a:t>
            </a:r>
            <a:r>
              <a:rPr lang="ru-RU" sz="1800" u="sng" dirty="0" smtClean="0"/>
              <a:t>Упражнение </a:t>
            </a:r>
            <a:r>
              <a:rPr lang="ru-RU" sz="1800" u="sng" dirty="0"/>
              <a:t>«Пожелание по кругу»</a:t>
            </a:r>
            <a:r>
              <a:rPr lang="ru-RU" sz="1800" dirty="0"/>
              <a:t>. Участники проговаривают добрые и радостные пожелания друг другу.</a:t>
            </a:r>
            <a:br>
              <a:rPr lang="ru-RU" sz="1800" dirty="0"/>
            </a:br>
            <a:r>
              <a:rPr lang="ru-RU" sz="1800" dirty="0" smtClean="0"/>
              <a:t>	</a:t>
            </a:r>
            <a:r>
              <a:rPr lang="ru-RU" sz="1800" u="sng" dirty="0" smtClean="0"/>
              <a:t>Упражнение </a:t>
            </a:r>
            <a:r>
              <a:rPr lang="ru-RU" sz="1800" u="sng" dirty="0"/>
              <a:t>«Пересадки, или угадай, что нас объединяет». </a:t>
            </a:r>
            <a:r>
              <a:rPr lang="ru-RU" sz="1800" dirty="0"/>
              <a:t>Ведущий громко называет признак, объединяющий всех участников. Например: «Пересаживаются все то, кто живет на планете Земля». Несколько признаков, которые еще можно назвать в этой игре : …кого с утра разбудила мама, … кому хоть раз в жизни сопутствовала удача, …кто родился зимой (летом, весной, осенью) и </a:t>
            </a:r>
            <a:r>
              <a:rPr lang="ru-RU" sz="1800" dirty="0" err="1"/>
              <a:t>тд</a:t>
            </a:r>
            <a:r>
              <a:rPr lang="ru-RU" sz="1800" dirty="0"/>
              <a:t>. Обычно это упражнение проходит шумно и весело.</a:t>
            </a:r>
            <a:br>
              <a:rPr lang="ru-RU" sz="1800" dirty="0"/>
            </a:br>
            <a:r>
              <a:rPr lang="ru-RU" sz="1800" dirty="0" smtClean="0"/>
              <a:t>	Далее</a:t>
            </a:r>
            <a:r>
              <a:rPr lang="ru-RU" sz="1800" dirty="0"/>
              <a:t>, в зависимости от </a:t>
            </a:r>
            <a:r>
              <a:rPr lang="ru-RU" sz="1800" dirty="0" smtClean="0"/>
              <a:t>цели, </a:t>
            </a:r>
            <a:r>
              <a:rPr lang="ru-RU" sz="1800" dirty="0"/>
              <a:t>идет обсуждение или соответствующие упражнения</a:t>
            </a:r>
            <a:r>
              <a:rPr lang="ru-RU" sz="18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482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794" y="1607127"/>
            <a:ext cx="11267641" cy="420485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	</a:t>
            </a:r>
            <a:r>
              <a:rPr lang="ru-RU" sz="1800" u="sng" dirty="0" smtClean="0"/>
              <a:t>Упражнение </a:t>
            </a:r>
            <a:r>
              <a:rPr lang="ru-RU" sz="1800" u="sng" dirty="0"/>
              <a:t>«Дадим отпор</a:t>
            </a:r>
            <a:r>
              <a:rPr lang="ru-RU" sz="1800" dirty="0"/>
              <a:t>». Все участники становятся в круг. Ведущий называет возможные страхи или опасности. Если кто-то из участников боится того, что было озвучено ведущим, то он должен встать в круг. Оставшиеся за кругом, в течении 5 секунд берутся за руки (как бы защищая тех, кто вошел в круг) и громко, дружно произносят «Дадим отпор…». Основные критерии этого упражнения – быстрота, громкость и дружность защиты.</a:t>
            </a:r>
            <a:br>
              <a:rPr lang="ru-RU" sz="1800" dirty="0"/>
            </a:br>
            <a:r>
              <a:rPr lang="ru-RU" sz="1800" dirty="0"/>
              <a:t>Начинать это упражнение следует с шутки, а уже потом называть реальные опасности.</a:t>
            </a:r>
            <a:br>
              <a:rPr lang="ru-RU" sz="1800" dirty="0"/>
            </a:br>
            <a:r>
              <a:rPr lang="ru-RU" sz="1800" dirty="0"/>
              <a:t>Например: «На нас напали зелёные человечки»</a:t>
            </a:r>
            <a:br>
              <a:rPr lang="ru-RU" sz="1800" dirty="0"/>
            </a:br>
            <a:r>
              <a:rPr lang="ru-RU" sz="1800" dirty="0"/>
              <a:t>Ответ: «Дадим отпор зеленым человечкам».</a:t>
            </a:r>
            <a:br>
              <a:rPr lang="ru-RU" sz="1800" dirty="0"/>
            </a:br>
            <a:r>
              <a:rPr lang="ru-RU" sz="1800" dirty="0"/>
              <a:t>Далее идет игры идет последовательность фраз, в той последовательности, в которой приобретают терапевтический смысл:</a:t>
            </a:r>
            <a:br>
              <a:rPr lang="ru-RU" sz="1800" dirty="0"/>
            </a:br>
            <a:r>
              <a:rPr lang="ru-RU" sz="1800" dirty="0"/>
              <a:t>На нас напала плохая погода</a:t>
            </a:r>
            <a:br>
              <a:rPr lang="ru-RU" sz="1800" dirty="0"/>
            </a:br>
            <a:r>
              <a:rPr lang="ru-RU" sz="1800" dirty="0"/>
              <a:t>…злые собаки</a:t>
            </a:r>
            <a:br>
              <a:rPr lang="ru-RU" sz="1800" dirty="0"/>
            </a:br>
            <a:r>
              <a:rPr lang="ru-RU" sz="1800" dirty="0"/>
              <a:t>…много домашних </a:t>
            </a:r>
            <a:r>
              <a:rPr lang="ru-RU" sz="1800" dirty="0" smtClean="0"/>
              <a:t>заданий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…скука</a:t>
            </a:r>
            <a:br>
              <a:rPr lang="ru-RU" sz="1800" dirty="0"/>
            </a:br>
            <a:r>
              <a:rPr lang="ru-RU" sz="1800" dirty="0"/>
              <a:t>…угрызения совести</a:t>
            </a:r>
            <a:br>
              <a:rPr lang="ru-RU" sz="1800" dirty="0"/>
            </a:br>
            <a:r>
              <a:rPr lang="ru-RU" sz="1800" dirty="0"/>
              <a:t>…лень</a:t>
            </a:r>
            <a:br>
              <a:rPr lang="ru-RU" sz="1800" dirty="0"/>
            </a:br>
            <a:r>
              <a:rPr lang="ru-RU" sz="1800" dirty="0"/>
              <a:t>…чувство грусти</a:t>
            </a:r>
            <a:br>
              <a:rPr lang="ru-RU" sz="1800" dirty="0"/>
            </a:br>
            <a:r>
              <a:rPr lang="ru-RU" sz="1800" dirty="0"/>
              <a:t>…одиночество</a:t>
            </a:r>
            <a:br>
              <a:rPr lang="ru-RU" sz="1800" dirty="0"/>
            </a:br>
            <a:r>
              <a:rPr lang="ru-RU" sz="1800" dirty="0"/>
              <a:t>…непонимание родителей</a:t>
            </a:r>
            <a:br>
              <a:rPr lang="ru-RU" sz="1800" dirty="0"/>
            </a:br>
            <a:r>
              <a:rPr lang="ru-RU" sz="1800" dirty="0"/>
              <a:t>…злость и агрессия</a:t>
            </a:r>
            <a:br>
              <a:rPr lang="ru-RU" sz="1800" dirty="0"/>
            </a:br>
            <a:r>
              <a:rPr lang="ru-RU" sz="1800" dirty="0"/>
              <a:t>… неуверенность в себе</a:t>
            </a:r>
            <a:br>
              <a:rPr lang="ru-RU" sz="1800" dirty="0"/>
            </a:br>
            <a:r>
              <a:rPr lang="ru-RU" sz="1800" dirty="0"/>
              <a:t>Рефлексия: </a:t>
            </a:r>
            <a:br>
              <a:rPr lang="ru-RU" sz="1800" dirty="0"/>
            </a:br>
            <a:r>
              <a:rPr lang="ru-RU" sz="1800" dirty="0"/>
              <a:t>-Что понравилось\не понравилось в занятии?</a:t>
            </a:r>
            <a:br>
              <a:rPr lang="ru-RU" sz="1800" dirty="0"/>
            </a:br>
            <a:r>
              <a:rPr lang="ru-RU" sz="1800" dirty="0"/>
              <a:t>-было ли полезно это занятие?</a:t>
            </a:r>
            <a:br>
              <a:rPr lang="ru-RU" sz="1800" dirty="0"/>
            </a:br>
            <a:r>
              <a:rPr lang="ru-RU" sz="1800" dirty="0"/>
              <a:t>- какую эмоцию испытываете?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836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4108" y="1447799"/>
            <a:ext cx="5228503" cy="4214091"/>
          </a:xfrm>
        </p:spPr>
        <p:txBody>
          <a:bodyPr>
            <a:noAutofit/>
          </a:bodyPr>
          <a:lstStyle/>
          <a:p>
            <a:r>
              <a:rPr lang="ru-RU" sz="1600" dirty="0" smtClean="0"/>
              <a:t>	12. </a:t>
            </a:r>
            <a:r>
              <a:rPr lang="ru-RU" sz="1600" dirty="0"/>
              <a:t>Просмотры и обсуждения  видео («О травмах, которые травля оставляет на всю жизнь» </a:t>
            </a:r>
            <a:r>
              <a:rPr lang="ru-RU" sz="1600" u="sng" dirty="0">
                <a:hlinkClick r:id="rId2"/>
              </a:rPr>
              <a:t>https://vk.com/video-157766388_456239254</a:t>
            </a:r>
            <a:r>
              <a:rPr lang="ru-RU" sz="1600" dirty="0"/>
              <a:t>, ; «Иван </a:t>
            </a:r>
            <a:r>
              <a:rPr lang="ru-RU" sz="1600" dirty="0" err="1"/>
              <a:t>Мулин</a:t>
            </a:r>
            <a:r>
              <a:rPr lang="ru-RU" sz="1600" dirty="0"/>
              <a:t> специально для Травли NET» </a:t>
            </a:r>
            <a:r>
              <a:rPr lang="ru-RU" sz="1600" u="sng" dirty="0">
                <a:hlinkClick r:id="rId3"/>
              </a:rPr>
              <a:t>https://vk.com/video-157766388_456239244</a:t>
            </a:r>
            <a:r>
              <a:rPr lang="ru-RU" sz="1600" dirty="0"/>
              <a:t>; Мультфильм "Травле - НЕТ!" </a:t>
            </a:r>
            <a:r>
              <a:rPr lang="ru-RU" sz="1600" u="sng" dirty="0">
                <a:hlinkClick r:id="rId4"/>
              </a:rPr>
              <a:t>https://vk.com/video-157766388_456239035</a:t>
            </a:r>
            <a:r>
              <a:rPr lang="ru-RU" sz="1600" dirty="0"/>
              <a:t> )</a:t>
            </a:r>
            <a:br>
              <a:rPr lang="ru-RU" sz="1600" dirty="0"/>
            </a:br>
            <a:r>
              <a:rPr lang="ru-RU" sz="1600" b="1" dirty="0"/>
              <a:t>	</a:t>
            </a:r>
            <a:r>
              <a:rPr lang="ru-RU" sz="1600" dirty="0" smtClean="0"/>
              <a:t>13.</a:t>
            </a:r>
            <a:r>
              <a:rPr lang="ru-RU" sz="1600" b="1" dirty="0" smtClean="0"/>
              <a:t> </a:t>
            </a:r>
            <a:r>
              <a:rPr lang="ru-RU" sz="1600" dirty="0" smtClean="0"/>
              <a:t> </a:t>
            </a:r>
            <a:r>
              <a:rPr lang="ru-RU" sz="1600" dirty="0"/>
              <a:t>Исследование </a:t>
            </a:r>
            <a:r>
              <a:rPr lang="ru-RU" sz="1600" dirty="0" smtClean="0"/>
              <a:t>проблемы травли </a:t>
            </a:r>
            <a:r>
              <a:rPr lang="ru-RU" sz="1600" dirty="0"/>
              <a:t>и ее распространенности в МБОУ ООШ№5 </a:t>
            </a:r>
            <a:r>
              <a:rPr lang="ru-RU" sz="1600" dirty="0" smtClean="0"/>
              <a:t>(мониторинг психологической безопасности  образовательной среды «Человечки на дереве»;  анонимное анкетирование на выявление </a:t>
            </a:r>
            <a:r>
              <a:rPr lang="ru-RU" sz="1600" dirty="0" err="1" smtClean="0"/>
              <a:t>буллинга</a:t>
            </a:r>
            <a:r>
              <a:rPr lang="ru-RU" sz="1600" dirty="0" smtClean="0"/>
              <a:t>)</a:t>
            </a:r>
            <a:br>
              <a:rPr lang="ru-RU" sz="1600" dirty="0" smtClean="0"/>
            </a:br>
            <a:r>
              <a:rPr lang="ru-RU" sz="1600" dirty="0" smtClean="0"/>
              <a:t>Обсуждение </a:t>
            </a:r>
            <a:r>
              <a:rPr lang="ru-RU" sz="1600" dirty="0"/>
              <a:t>результатов </a:t>
            </a:r>
            <a:r>
              <a:rPr lang="ru-RU" sz="1600" dirty="0" smtClean="0"/>
              <a:t>с сотрудниками </a:t>
            </a:r>
            <a:r>
              <a:rPr lang="ru-RU" sz="1600" dirty="0"/>
              <a:t>школы </a:t>
            </a:r>
            <a:r>
              <a:rPr lang="ru-RU" sz="1600" dirty="0" smtClean="0"/>
              <a:t>с детьми и родителями.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	</a:t>
            </a:r>
            <a:r>
              <a:rPr lang="ru-RU" sz="1600" dirty="0" smtClean="0"/>
              <a:t>14.  </a:t>
            </a:r>
            <a:r>
              <a:rPr lang="ru-RU" sz="1600" dirty="0"/>
              <a:t>Тесное взаимодействие с законными представителями.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1" y="416892"/>
            <a:ext cx="2669310" cy="18916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16" y="1856508"/>
            <a:ext cx="2604655" cy="1953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55" y="3633375"/>
            <a:ext cx="3238885" cy="242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71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95564"/>
            <a:ext cx="11101388" cy="5698836"/>
          </a:xfrm>
        </p:spPr>
        <p:txBody>
          <a:bodyPr>
            <a:normAutofit/>
          </a:bodyPr>
          <a:lstStyle/>
          <a:p>
            <a:r>
              <a:rPr lang="ru-RU" sz="1800" b="1" dirty="0"/>
              <a:t>Последствия </a:t>
            </a:r>
            <a:r>
              <a:rPr lang="ru-RU" sz="1800" b="1" dirty="0" err="1" smtClean="0"/>
              <a:t>буллинга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	Можно </a:t>
            </a:r>
            <a:r>
              <a:rPr lang="ru-RU" sz="1800" dirty="0"/>
              <a:t>было бы сказать, что школьные годы пройдут и детские обиды забудутся, но психологи доказали, что это совсем не так. Школьное насилие буквально ломает личность жертвы, а его последствия сказываются на жизни человека в течение десятилетий. Жертвы частого или постоянного </a:t>
            </a:r>
            <a:r>
              <a:rPr lang="ru-RU" sz="1800" dirty="0" err="1"/>
              <a:t>буллинга</a:t>
            </a:r>
            <a:r>
              <a:rPr lang="ru-RU" sz="1800" dirty="0"/>
              <a:t> в школе, становясь взрослыми, существенно чаще жалуются на здоровье, страдают от депрессии, нервных расстройств и склонны к суициду. Они менее успешны в профессиональной деятельности, у них более низкий доход, выше риск остаться без работы. Они чаще ведут одинокий образ жизни, не имея семьи и друзей. Иначе говоря, «детские обиды» оборачиваются вполне серьёзными взрослыми проблемами. Зная это, родителям и педагогам стоит внимательнее следить за тем, чтобы их ребёнок не стал жертвой </a:t>
            </a:r>
            <a:r>
              <a:rPr lang="ru-RU" sz="1800" dirty="0" err="1"/>
              <a:t>буллинга</a:t>
            </a:r>
            <a:r>
              <a:rPr lang="ru-RU" sz="1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87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124364"/>
            <a:ext cx="10815061" cy="387003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Обязательные правила для администрации школы, социального педагога, педагога-психолога, классного руководителя и преподавателей-предметников в образовательном учреждении при выявлении факта травли:</a:t>
            </a:r>
            <a:br>
              <a:rPr lang="ru-RU" sz="1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	1. Не игнорировать, не преуменьшать значение.</a:t>
            </a:r>
            <a:br>
              <a:rPr lang="ru-RU" sz="1800" dirty="0" smtClean="0"/>
            </a:br>
            <a:r>
              <a:rPr lang="ru-RU" sz="1800" dirty="0" smtClean="0"/>
              <a:t>	2. Проявить активность в данной ситуации.</a:t>
            </a:r>
            <a:br>
              <a:rPr lang="ru-RU" sz="1800" dirty="0" smtClean="0"/>
            </a:br>
            <a:r>
              <a:rPr lang="ru-RU" sz="1800" dirty="0" smtClean="0"/>
              <a:t>Если классному руководителю стало известно о случае </a:t>
            </a:r>
            <a:r>
              <a:rPr lang="ru-RU" sz="1800" dirty="0" err="1" smtClean="0"/>
              <a:t>буллинга</a:t>
            </a:r>
            <a:r>
              <a:rPr lang="ru-RU" sz="1800" dirty="0" smtClean="0"/>
              <a:t>, или он стал свидетелем такого случая, он должен занять ясную и недвусмысленную позицию. Классный руководитель может попытаться добиться того, чтобы, по меньшей мере «наблюдатели», а по возможности и сам «агрессор», изменили свою позицию в отношении </a:t>
            </a:r>
            <a:r>
              <a:rPr lang="ru-RU" sz="1800" dirty="0" err="1" smtClean="0"/>
              <a:t>буллинга</a:t>
            </a:r>
            <a:r>
              <a:rPr lang="ru-RU" sz="1800" dirty="0" smtClean="0"/>
              <a:t>, а также объяснить им, каковы психологические последствия для жертвы в этой ситуации и административные и уголовные последствия для агрессора и его законных представителей.</a:t>
            </a:r>
            <a:br>
              <a:rPr lang="ru-RU" sz="1800" dirty="0" smtClean="0"/>
            </a:br>
            <a:r>
              <a:rPr lang="ru-RU" sz="1800" dirty="0" smtClean="0"/>
              <a:t>	3. Разговор с «агрессором» </a:t>
            </a:r>
            <a:r>
              <a:rPr lang="ru-RU" sz="1800" dirty="0" err="1" smtClean="0"/>
              <a:t>буллинга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Если стало известно о случае </a:t>
            </a:r>
            <a:r>
              <a:rPr lang="ru-RU" sz="1800" dirty="0" err="1" smtClean="0"/>
              <a:t>буллинга</a:t>
            </a:r>
            <a:r>
              <a:rPr lang="ru-RU" sz="1800" dirty="0" smtClean="0"/>
              <a:t>, необходимо провести беседу с зачинщиком, где, прежде всего, ясно дать понять, что в школе не будут терпеть </a:t>
            </a:r>
            <a:r>
              <a:rPr lang="ru-RU" sz="1800" dirty="0" err="1" smtClean="0"/>
              <a:t>буллинг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Нужно учитывать, что при работе с </a:t>
            </a:r>
            <a:r>
              <a:rPr lang="ru-RU" sz="1800" dirty="0" err="1" smtClean="0"/>
              <a:t>буллерами</a:t>
            </a:r>
            <a:r>
              <a:rPr lang="ru-RU" sz="1800" dirty="0" smtClean="0"/>
              <a:t> (агрессорами) разрешается критиковать, а также корректировать поведение, но ни в коем случае не переходить на личности. Нужно учитывать, что такие дети и подростки обычно теряют интерес совершать насилие, если находят в своем учреждении какое-то достаточно осмысленное, а также ценное занятие для себя, в котором они способны проявить свой потенциал, а также пережить чувство успеха.</a:t>
            </a:r>
            <a:r>
              <a:rPr lang="ru-RU" sz="1800" dirty="0"/>
              <a:t> Санкции являются отличным средством, чтобы дать ребенку понять, чем может быть чреват его свободный </a:t>
            </a:r>
            <a:r>
              <a:rPr lang="ru-RU" sz="1800" dirty="0" smtClean="0"/>
              <a:t>выбор, </a:t>
            </a:r>
            <a:r>
              <a:rPr lang="ru-RU" sz="1800" dirty="0"/>
              <a:t>это учит подростка нести ответственность за свои поступки.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174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932873"/>
            <a:ext cx="10981315" cy="5061527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	4. Работа </a:t>
            </a:r>
            <a:r>
              <a:rPr lang="ru-RU" sz="1600" dirty="0"/>
              <a:t>с «жертвой» </a:t>
            </a:r>
            <a:r>
              <a:rPr lang="ru-RU" sz="1600" dirty="0" err="1"/>
              <a:t>буллинга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Очень важно защитить ученика, ставшего «жертвой» и перестать скрывать </a:t>
            </a:r>
            <a:r>
              <a:rPr lang="ru-RU" sz="1600" dirty="0" err="1"/>
              <a:t>буллинг</a:t>
            </a:r>
            <a:r>
              <a:rPr lang="ru-RU" sz="1600" dirty="0"/>
              <a:t>. Провести доверительную беседу с ребенком, которого обидели, попытаться понять его, поддержать, помочь устранить негативные эмоции (чувство страха, обиды, вины). Оказать ему квалифицированную комплексную помощь.</a:t>
            </a:r>
            <a:br>
              <a:rPr lang="ru-RU" sz="1600" dirty="0"/>
            </a:br>
            <a:r>
              <a:rPr lang="ru-RU" sz="1600" dirty="0" smtClean="0"/>
              <a:t>	5. Разговор </a:t>
            </a:r>
            <a:r>
              <a:rPr lang="ru-RU" sz="1600" dirty="0"/>
              <a:t>с классом.</a:t>
            </a:r>
            <a:br>
              <a:rPr lang="ru-RU" sz="1600" dirty="0"/>
            </a:br>
            <a:r>
              <a:rPr lang="ru-RU" sz="1600" dirty="0"/>
              <a:t>Обсудить с ребятами в классе случай </a:t>
            </a:r>
            <a:r>
              <a:rPr lang="ru-RU" sz="1600" dirty="0" err="1"/>
              <a:t>буллинга</a:t>
            </a:r>
            <a:r>
              <a:rPr lang="ru-RU" sz="1600" dirty="0"/>
              <a:t>. Такой разговор сделает ситуацию явной для всех, поможет разрешить конфликт и разногласия, вместе обсудить имеющиеся правила против </a:t>
            </a:r>
            <a:r>
              <a:rPr lang="ru-RU" sz="1600" dirty="0" err="1"/>
              <a:t>буллинга</a:t>
            </a:r>
            <a:r>
              <a:rPr lang="ru-RU" sz="1600" dirty="0"/>
              <a:t> или выработать новые. При этом активно привлекаются к беседе и обсуждению те школьники, которые ведут себя позитивно.</a:t>
            </a:r>
            <a:br>
              <a:rPr lang="ru-RU" sz="1600" dirty="0"/>
            </a:br>
            <a:r>
              <a:rPr lang="ru-RU" sz="1600" dirty="0" smtClean="0"/>
              <a:t>	6. Задействовать </a:t>
            </a:r>
            <a:r>
              <a:rPr lang="ru-RU" sz="1600" dirty="0"/>
              <a:t>Школьную службу медиации. Провести Круг </a:t>
            </a:r>
            <a:r>
              <a:rPr lang="ru-RU" sz="1600" dirty="0" smtClean="0"/>
              <a:t>сообщества и восстановительную медиацию.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	7. Проинформировать </a:t>
            </a:r>
            <a:r>
              <a:rPr lang="ru-RU" sz="1600" dirty="0"/>
              <a:t>педагогический коллектив. Он должен знать о случае </a:t>
            </a:r>
            <a:r>
              <a:rPr lang="ru-RU" sz="1600" dirty="0" err="1"/>
              <a:t>буллинга</a:t>
            </a:r>
            <a:r>
              <a:rPr lang="ru-RU" sz="1600" dirty="0"/>
              <a:t> и взять ситуацию под контроль.</a:t>
            </a:r>
            <a:br>
              <a:rPr lang="ru-RU" sz="1600" dirty="0"/>
            </a:br>
            <a:r>
              <a:rPr lang="ru-RU" sz="1600" dirty="0" smtClean="0"/>
              <a:t>	8. Пригласить </a:t>
            </a:r>
            <a:r>
              <a:rPr lang="ru-RU" sz="1600" dirty="0"/>
              <a:t>родителей для беседы.</a:t>
            </a:r>
            <a:br>
              <a:rPr lang="ru-RU" sz="1600" dirty="0"/>
            </a:br>
            <a:r>
              <a:rPr lang="ru-RU" sz="1600" dirty="0"/>
              <a:t>Как можно раньше привлечь родителей, обсудить с ними, какие есть (или могут быть) признаки, свидетельствующие о </a:t>
            </a:r>
            <a:r>
              <a:rPr lang="ru-RU" sz="1600" dirty="0" err="1"/>
              <a:t>буллинге</a:t>
            </a:r>
            <a:r>
              <a:rPr lang="ru-RU" sz="1600" dirty="0"/>
              <a:t>, какими могут административные и уголовные последствия, а так же какие должны быть стратегии реагирования.</a:t>
            </a:r>
            <a:br>
              <a:rPr lang="ru-RU" sz="1600" dirty="0"/>
            </a:br>
            <a:r>
              <a:rPr lang="ru-RU" sz="1600" dirty="0" smtClean="0"/>
              <a:t>	9</a:t>
            </a:r>
            <a:r>
              <a:rPr lang="ru-RU" sz="1600" dirty="0"/>
              <a:t>. Наступление последствий.</a:t>
            </a:r>
            <a:br>
              <a:rPr lang="ru-RU" sz="1600" dirty="0"/>
            </a:br>
            <a:r>
              <a:rPr lang="ru-RU" sz="1600" dirty="0" err="1"/>
              <a:t>Буллеры</a:t>
            </a:r>
            <a:r>
              <a:rPr lang="ru-RU" sz="1600" dirty="0"/>
              <a:t> должны встретиться с неизбежными последствиями своих действий. Сюда относится, в том числе, принесение извинений «жертве» и восстановление того имущества, которое было испорчено или отобрано</a:t>
            </a:r>
            <a:r>
              <a:rPr lang="ru-RU" sz="1600" dirty="0" smtClean="0"/>
              <a:t>, </a:t>
            </a:r>
            <a:r>
              <a:rPr lang="ru-RU" sz="1600" dirty="0"/>
              <a:t>учет.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79121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8037" y="4802908"/>
            <a:ext cx="8913812" cy="618837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0" b="22410"/>
          <a:stretch>
            <a:fillRect/>
          </a:stretch>
        </p:blipFill>
        <p:spPr>
          <a:xfrm>
            <a:off x="2807855" y="738909"/>
            <a:ext cx="6446981" cy="3556000"/>
          </a:xfrm>
        </p:spPr>
      </p:pic>
    </p:spTree>
    <p:extLst>
      <p:ext uri="{BB962C8B-B14F-4D97-AF65-F5344CB8AC3E}">
        <p14:creationId xmlns:p14="http://schemas.microsoft.com/office/powerpoint/2010/main" val="337141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3297382"/>
            <a:ext cx="10058400" cy="9236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Предпосылками </a:t>
            </a:r>
            <a:r>
              <a:rPr lang="ru-RU" b="1" dirty="0" err="1"/>
              <a:t>буллинга</a:t>
            </a:r>
            <a:r>
              <a:rPr lang="ru-RU" b="1" dirty="0"/>
              <a:t> являются: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 зависть, желание унизить жертву ради удовлетворения своих амбиций, для развлечения, самоутверждения;</a:t>
            </a:r>
            <a:br>
              <a:rPr lang="ru-RU" dirty="0"/>
            </a:br>
            <a:r>
              <a:rPr lang="ru-RU" dirty="0"/>
              <a:t>• желание подчинить, контролировать кого-то;</a:t>
            </a:r>
            <a:br>
              <a:rPr lang="ru-RU" dirty="0"/>
            </a:br>
            <a:r>
              <a:rPr lang="ru-RU" dirty="0"/>
              <a:t>• </a:t>
            </a:r>
            <a:r>
              <a:rPr lang="ru-RU" dirty="0" err="1"/>
              <a:t>виктимность</a:t>
            </a:r>
            <a:r>
              <a:rPr lang="ru-RU" dirty="0"/>
              <a:t> жертвы (особенности личности и поведения индивида, навлекающие на него агрессию со стороны других людей, такие как покорность, внушаемость, неумение постоять за себя, неосторожность, доверчивость, легкомыслие, недифференцированная общительность, а также психические расстройства).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/>
          </p:cNvSpPr>
          <p:nvPr>
            <p:ph type="title"/>
          </p:nvPr>
        </p:nvSpPr>
        <p:spPr>
          <a:xfrm>
            <a:off x="277091" y="-83126"/>
            <a:ext cx="11526981" cy="659476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Психологический </a:t>
            </a:r>
            <a:r>
              <a:rPr lang="ru-RU" sz="1800" b="1" dirty="0" err="1" smtClean="0"/>
              <a:t>буллинг</a:t>
            </a:r>
            <a:r>
              <a:rPr lang="ru-RU" sz="1800" b="1" dirty="0" smtClean="0"/>
              <a:t> имеет несколько подвидов:</a:t>
            </a:r>
            <a:br>
              <a:rPr lang="ru-RU" sz="1800" b="1" dirty="0" smtClean="0"/>
            </a:br>
            <a:r>
              <a:rPr lang="ru-RU" sz="1800" b="1" i="1" dirty="0" smtClean="0"/>
              <a:t>вербальный </a:t>
            </a:r>
            <a:r>
              <a:rPr lang="ru-RU" sz="1800" b="1" i="1" dirty="0" err="1" smtClean="0"/>
              <a:t>буллинг</a:t>
            </a:r>
            <a:r>
              <a:rPr lang="ru-RU" sz="1800" b="1" i="1" dirty="0" smtClean="0"/>
              <a:t> </a:t>
            </a:r>
            <a:r>
              <a:rPr lang="ru-RU" sz="1800" dirty="0" smtClean="0"/>
              <a:t>– обидное имя или кличка, с которым постоянно обращаются к жертве, обзывания, насмешки, распространение обидных слухов, бесконечные замечания, необъективные оценки, унижение в присутствии других детей. Обзывания могут также принимать форму намеков по поводу предполагаемой половой ориентации ученика;</a:t>
            </a:r>
            <a:br>
              <a:rPr lang="ru-RU" sz="1800" dirty="0" smtClean="0"/>
            </a:br>
            <a:r>
              <a:rPr lang="ru-RU" sz="1800" b="1" i="1" dirty="0" smtClean="0"/>
              <a:t>невербальный </a:t>
            </a:r>
            <a:r>
              <a:rPr lang="ru-RU" sz="1800" b="1" i="1" dirty="0" err="1" smtClean="0"/>
              <a:t>буллинг</a:t>
            </a:r>
            <a:r>
              <a:rPr lang="ru-RU" sz="1800" b="1" i="1" dirty="0" smtClean="0"/>
              <a:t> </a:t>
            </a:r>
            <a:r>
              <a:rPr lang="ru-RU" sz="1800" dirty="0" smtClean="0"/>
              <a:t>– обидные жесты или действия (плевки в жертву либо в её направлении, показывания неприличных жестов);</a:t>
            </a:r>
            <a:br>
              <a:rPr lang="ru-RU" sz="1800" dirty="0" smtClean="0"/>
            </a:br>
            <a:r>
              <a:rPr lang="ru-RU" sz="1800" b="1" i="1" dirty="0" smtClean="0"/>
              <a:t>запугивание </a:t>
            </a:r>
            <a:r>
              <a:rPr lang="ru-RU" sz="1800" dirty="0" smtClean="0"/>
              <a:t>– использование постоянных угроз, шантажа для того, чтобы вызвать у жертвы страх, боязнь и заставить совершать определенные действия и поступки;</a:t>
            </a:r>
            <a:br>
              <a:rPr lang="ru-RU" sz="1800" dirty="0" smtClean="0"/>
            </a:br>
            <a:r>
              <a:rPr lang="ru-RU" sz="1800" b="1" i="1" dirty="0" smtClean="0"/>
              <a:t>изоляция </a:t>
            </a:r>
            <a:r>
              <a:rPr lang="ru-RU" sz="1800" dirty="0" smtClean="0"/>
              <a:t>– жертва умышленно изолируется, выгоняется или игнорируется частью учеников или всем классом. С ребенком отказываются играть, дружить, гулять, не хотят с ним сидеть за одной партой, не приглашают на дни рождения и другие мероприятия. Это может сопровождаться распространением записок, нашептыванием оскорблений, которые могут быть услышаны жертвой, либо унизительными надписями на доске или в общественных местах;</a:t>
            </a:r>
            <a:br>
              <a:rPr lang="ru-RU" sz="1800" dirty="0" smtClean="0"/>
            </a:br>
            <a:r>
              <a:rPr lang="ru-RU" sz="1800" b="1" i="1" dirty="0" smtClean="0"/>
              <a:t>вымогательство </a:t>
            </a:r>
            <a:r>
              <a:rPr lang="ru-RU" sz="1800" dirty="0" smtClean="0"/>
              <a:t>– от жертвы требуют деньги, ценные вещи и предметы, талоны на бесплатное питание путем угроз, шантажа, запугивания;</a:t>
            </a:r>
            <a:br>
              <a:rPr lang="ru-RU" sz="1800" dirty="0" smtClean="0"/>
            </a:br>
            <a:r>
              <a:rPr lang="ru-RU" sz="1800" b="1" i="1" dirty="0" smtClean="0"/>
              <a:t>повреждение и иные действия с имуществом </a:t>
            </a:r>
            <a:r>
              <a:rPr lang="ru-RU" sz="1800" dirty="0" smtClean="0"/>
              <a:t>– воровство, грабёж, прятанье личных вещей жертвы;</a:t>
            </a:r>
            <a:br>
              <a:rPr lang="ru-RU" sz="1800" dirty="0" smtClean="0"/>
            </a:br>
            <a:r>
              <a:rPr lang="ru-RU" sz="1800" b="1" i="1" dirty="0" err="1" smtClean="0"/>
              <a:t>кибербуллинг</a:t>
            </a:r>
            <a:r>
              <a:rPr lang="ru-RU" sz="1800" b="1" i="1" dirty="0" smtClean="0"/>
              <a:t> </a:t>
            </a:r>
            <a:r>
              <a:rPr lang="ru-RU" sz="1800" dirty="0" smtClean="0"/>
              <a:t>– оскорбление, унижение через интернет, социальные сети, электронную почту, телефон или через другие электронные устройства (пересылка неоднозначных изображений и фотографий, анонимные телефонные звонки, обзывания, распространение слухов, жертв </a:t>
            </a:r>
            <a:r>
              <a:rPr lang="ru-RU" sz="1800" dirty="0" err="1" smtClean="0"/>
              <a:t>буллинга</a:t>
            </a:r>
            <a:r>
              <a:rPr lang="ru-RU" sz="1800" dirty="0" smtClean="0"/>
              <a:t> снимают на видео и выкладывают в интернет).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390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title"/>
          </p:nvPr>
        </p:nvSpPr>
        <p:spPr>
          <a:xfrm>
            <a:off x="775855" y="1678708"/>
            <a:ext cx="10096067" cy="379845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Физический школьный </a:t>
            </a:r>
            <a:r>
              <a:rPr lang="ru-RU" b="1" dirty="0" err="1"/>
              <a:t>буллинг</a:t>
            </a:r>
            <a:r>
              <a:rPr lang="ru-RU" b="1" dirty="0"/>
              <a:t> </a:t>
            </a:r>
            <a:r>
              <a:rPr lang="ru-RU" dirty="0"/>
              <a:t>– применение физической силы по отношению к ребенку, в результате чего возможны телесные повреждения и физические травмы (избиение, побои, толчки, шлепки, удары, подзатыльники, пинки). В крайних случаях применяется оружие, например, нож. Такое поведение чаще встречается среди мальчиков, чем у девочек. Подвидом физического </a:t>
            </a:r>
            <a:r>
              <a:rPr lang="ru-RU" dirty="0" err="1"/>
              <a:t>буллинга</a:t>
            </a:r>
            <a:r>
              <a:rPr lang="ru-RU" dirty="0"/>
              <a:t> является сексуальный (домогательства, насилие, принуждения к сексу).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97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491" y="4479637"/>
            <a:ext cx="10640292" cy="22074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случаях </a:t>
            </a:r>
            <a:r>
              <a:rPr lang="ru-RU" b="1" dirty="0" err="1"/>
              <a:t>буллинга</a:t>
            </a:r>
            <a:r>
              <a:rPr lang="ru-RU" b="1" dirty="0"/>
              <a:t> наблюдается определенная структура участников.</a:t>
            </a:r>
            <a:r>
              <a:rPr lang="ru-RU" dirty="0"/>
              <a:t> Это – обидчик, преследователь (</a:t>
            </a:r>
            <a:r>
              <a:rPr lang="ru-RU" dirty="0" err="1"/>
              <a:t>булли</a:t>
            </a:r>
            <a:r>
              <a:rPr lang="ru-RU" dirty="0"/>
              <a:t>, агрессор), это – жертва и это –  наблюдатель (-ли).</a:t>
            </a:r>
            <a:br>
              <a:rPr lang="ru-RU" dirty="0"/>
            </a:br>
            <a:endParaRPr lang="ru-RU" dirty="0"/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2" b="21622"/>
          <a:stretch>
            <a:fillRect/>
          </a:stretch>
        </p:blipFill>
        <p:spPr>
          <a:xfrm>
            <a:off x="989013" y="452582"/>
            <a:ext cx="9632950" cy="4562331"/>
          </a:xfrm>
        </p:spPr>
      </p:pic>
    </p:spTree>
    <p:extLst>
      <p:ext uri="{BB962C8B-B14F-4D97-AF65-F5344CB8AC3E}">
        <p14:creationId xmlns:p14="http://schemas.microsoft.com/office/powerpoint/2010/main" val="623094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194" y="4969164"/>
            <a:ext cx="10842770" cy="9836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Характеристики участников травли: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6" y="685800"/>
            <a:ext cx="5043055" cy="3614738"/>
          </a:xfrm>
        </p:spPr>
      </p:pic>
    </p:spTree>
    <p:extLst>
      <p:ext uri="{BB962C8B-B14F-4D97-AF65-F5344CB8AC3E}">
        <p14:creationId xmlns:p14="http://schemas.microsoft.com/office/powerpoint/2010/main" val="2501452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912204"/>
            <a:ext cx="11184515" cy="1507067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 «Агрессор»</a:t>
            </a:r>
            <a:r>
              <a:rPr lang="ru-RU" sz="1800" dirty="0"/>
              <a:t>, </a:t>
            </a:r>
            <a:r>
              <a:rPr lang="ru-RU" sz="1800" b="1" dirty="0" err="1"/>
              <a:t>булли</a:t>
            </a:r>
            <a:r>
              <a:rPr lang="ru-RU" sz="1800" b="1" dirty="0"/>
              <a:t> </a:t>
            </a:r>
            <a:r>
              <a:rPr lang="ru-RU" sz="1800" b="1" i="1" dirty="0"/>
              <a:t>– </a:t>
            </a:r>
            <a:r>
              <a:rPr lang="ru-RU" sz="1800" dirty="0"/>
              <a:t>человек, который преследует и запугивает жертву.</a:t>
            </a:r>
            <a:br>
              <a:rPr lang="ru-RU" sz="1800" dirty="0"/>
            </a:br>
            <a:r>
              <a:rPr lang="ru-RU" sz="1800" b="1" dirty="0"/>
              <a:t>Чувства агрессоров:</a:t>
            </a:r>
            <a:br>
              <a:rPr lang="ru-RU" sz="1800" b="1" dirty="0"/>
            </a:br>
            <a:r>
              <a:rPr lang="ru-RU" sz="1800" dirty="0"/>
              <a:t>злорадство, злость, агрессия, ощущение власти, удовлетворение, азарт («Будет мне за это что-то или нет?»), адреналин, чувство превосходства.</a:t>
            </a:r>
            <a:br>
              <a:rPr lang="ru-RU" sz="1800" dirty="0"/>
            </a:br>
            <a:r>
              <a:rPr lang="ru-RU" sz="1800" dirty="0"/>
              <a:t>При этом есть чувство неполноценности, которое он скрывает. Это может быть самозащита: он сам может чем-то отличаться и, чтобы его не травили, наносит упреждающий удар.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7" y="685800"/>
            <a:ext cx="4931786" cy="3614738"/>
          </a:xfrm>
        </p:spPr>
      </p:pic>
    </p:spTree>
    <p:extLst>
      <p:ext uri="{BB962C8B-B14F-4D97-AF65-F5344CB8AC3E}">
        <p14:creationId xmlns:p14="http://schemas.microsoft.com/office/powerpoint/2010/main" val="281044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799"/>
            <a:ext cx="10058400" cy="548409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/>
              <a:t>Типы агрессоров:</a:t>
            </a:r>
            <a:br>
              <a:rPr lang="ru-RU" sz="1800" b="1" dirty="0"/>
            </a:br>
            <a:r>
              <a:rPr lang="ru-RU" sz="1800" b="1" dirty="0" smtClean="0"/>
              <a:t>		«</a:t>
            </a:r>
            <a:r>
              <a:rPr lang="ru-RU" sz="1800" dirty="0"/>
              <a:t>Нигилист» – чаще мальчик, чем девочка. Это логик по типу мышления. Патологическая </a:t>
            </a:r>
            <a:r>
              <a:rPr lang="ru-RU" sz="1800" dirty="0" err="1"/>
              <a:t>безэмоциональность</a:t>
            </a:r>
            <a:r>
              <a:rPr lang="ru-RU" sz="1800" dirty="0"/>
              <a:t> – его отличительная черта. Слышит только себя и считается только с собственным мнением. Придумывает для других язвительные и унизительные прозвища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/>
              <a:t>	</a:t>
            </a:r>
            <a:r>
              <a:rPr lang="ru-RU" sz="1800" dirty="0" smtClean="0"/>
              <a:t>	</a:t>
            </a:r>
            <a:r>
              <a:rPr lang="ru-RU" sz="1800" b="1" dirty="0" smtClean="0"/>
              <a:t>«</a:t>
            </a:r>
            <a:r>
              <a:rPr lang="ru-RU" sz="1800" dirty="0"/>
              <a:t>Компенсатор» – недостаток знаний и способностей к учению восполняет проявлением власти, ложью, грубостью. Любит измываться над слабыми и беззащитными. Нанесенные ему обиды помнит долго, всегда пытается взять реванш. Единственная возможность борьбы с таким </a:t>
            </a:r>
            <a:r>
              <a:rPr lang="ru-RU" sz="1800" dirty="0" err="1"/>
              <a:t>буллером</a:t>
            </a:r>
            <a:r>
              <a:rPr lang="ru-RU" sz="1800" dirty="0"/>
              <a:t> – завоевать поддержку коллектива. Как только он понимает, что жертву поддерживают другие, накал его агрессии снижается.</a:t>
            </a:r>
            <a:br>
              <a:rPr lang="ru-RU" sz="1800" dirty="0"/>
            </a:br>
            <a:r>
              <a:rPr lang="ru-RU" sz="1800" dirty="0" smtClean="0"/>
              <a:t>		«</a:t>
            </a:r>
            <a:r>
              <a:rPr lang="ru-RU" sz="1800" dirty="0"/>
              <a:t>Комбинатор» – жестокий подросток с развитым интеллектом. Ему нравится манипулировать другими, цинично сталкивая одноклассников между собой, оставаясь при этом в стороне. Искреннее общение с таким </a:t>
            </a:r>
            <a:r>
              <a:rPr lang="ru-RU" sz="1800" dirty="0" err="1"/>
              <a:t>буллером</a:t>
            </a:r>
            <a:r>
              <a:rPr lang="ru-RU" sz="1800" dirty="0"/>
              <a:t> в любой момент может обернуться внезапным и очень болезненным ударом.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70337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441</TotalTime>
  <Words>312</Words>
  <Application>Microsoft Office PowerPoint</Application>
  <PresentationFormat>Широкоэкранный</PresentationFormat>
  <Paragraphs>28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Century Gothic</vt:lpstr>
      <vt:lpstr>Times New Roman</vt:lpstr>
      <vt:lpstr>Wingdings 3</vt:lpstr>
      <vt:lpstr>Сектор</vt:lpstr>
      <vt:lpstr>БУЛЛИНГ, ЕГО ПРОФИЛАКТИКА И ПОСЛЕДСТВИЯ</vt:lpstr>
      <vt:lpstr>Буллинг – это повторяющиеся акты различных видов насилия, издевательств со стороны одного лица или группы лиц в отношении индивида, который не может себя защитить; травля одного человека другим, агрессивное преследование одного ребенка другими детьми.   Цель буллинга – за агрессивным поведением скрыть свою неполноценность. </vt:lpstr>
      <vt:lpstr>Предпосылками буллинга являются: • зависть, желание унизить жертву ради удовлетворения своих амбиций, для развлечения, самоутверждения; • желание подчинить, контролировать кого-то; • виктимность жертвы (особенности личности и поведения индивида, навлекающие на него агрессию со стороны других людей, такие как покорность, внушаемость, неумение постоять за себя, неосторожность, доверчивость, легкомыслие, недифференцированная общительность, а также психические расстройства). </vt:lpstr>
      <vt:lpstr>Психологический буллинг имеет несколько подвидов: вербальный буллинг – обидное имя или кличка, с которым постоянно обращаются к жертве, обзывания, насмешки, распространение обидных слухов, бесконечные замечания, необъективные оценки, унижение в присутствии других детей. Обзывания могут также принимать форму намеков по поводу предполагаемой половой ориентации ученика; невербальный буллинг – обидные жесты или действия (плевки в жертву либо в её направлении, показывания неприличных жестов); запугивание – использование постоянных угроз, шантажа для того, чтобы вызвать у жертвы страх, боязнь и заставить совершать определенные действия и поступки; изоляция – жертва умышленно изолируется, выгоняется или игнорируется частью учеников или всем классом. С ребенком отказываются играть, дружить, гулять, не хотят с ним сидеть за одной партой, не приглашают на дни рождения и другие мероприятия. Это может сопровождаться распространением записок, нашептыванием оскорблений, которые могут быть услышаны жертвой, либо унизительными надписями на доске или в общественных местах; вымогательство – от жертвы требуют деньги, ценные вещи и предметы, талоны на бесплатное питание путем угроз, шантажа, запугивания; повреждение и иные действия с имуществом – воровство, грабёж, прятанье личных вещей жертвы; кибербуллинг – оскорбление, унижение через интернет, социальные сети, электронную почту, телефон или через другие электронные устройства (пересылка неоднозначных изображений и фотографий, анонимные телефонные звонки, обзывания, распространение слухов, жертв буллинга снимают на видео и выкладывают в интернет). </vt:lpstr>
      <vt:lpstr>Физический школьный буллинг – применение физической силы по отношению к ребенку, в результате чего возможны телесные повреждения и физические травмы (избиение, побои, толчки, шлепки, удары, подзатыльники, пинки). В крайних случаях применяется оружие, например, нож. Такое поведение чаще встречается среди мальчиков, чем у девочек. Подвидом физического буллинга является сексуальный (домогательства, насилие, принуждения к сексу).  </vt:lpstr>
      <vt:lpstr>В случаях буллинга наблюдается определенная структура участников. Это – обидчик, преследователь (булли, агрессор), это – жертва и это –  наблюдатель (-ли). </vt:lpstr>
      <vt:lpstr>Характеристики участников травли: </vt:lpstr>
      <vt:lpstr> «Агрессор», булли – человек, который преследует и запугивает жертву. Чувства агрессоров: злорадство, злость, агрессия, ощущение власти, удовлетворение, азарт («Будет мне за это что-то или нет?»), адреналин, чувство превосходства. При этом есть чувство неполноценности, которое он скрывает. Это может быть самозащита: он сам может чем-то отличаться и, чтобы его не травили, наносит упреждающий удар. </vt:lpstr>
      <vt:lpstr>Типы агрессоров:   «Нигилист» – чаще мальчик, чем девочка. Это логик по типу мышления. Патологическая безэмоциональность – его отличительная черта. Слышит только себя и считается только с собственным мнением. Придумывает для других язвительные и унизительные прозвища.   «Компенсатор» – недостаток знаний и способностей к учению восполняет проявлением власти, ложью, грубостью. Любит измываться над слабыми и беззащитными. Нанесенные ему обиды помнит долго, всегда пытается взять реванш. Единственная возможность борьбы с таким буллером – завоевать поддержку коллектива. Как только он понимает, что жертву поддерживают другие, накал его агрессии снижается.   «Комбинатор» – жестокий подросток с развитым интеллектом. Ему нравится манипулировать другими, цинично сталкивая одноклассников между собой, оставаясь при этом в стороне. Искреннее общение с таким буллером в любой момент может обернуться внезапным и очень болезненным ударом. </vt:lpstr>
      <vt:lpstr>Жертвы буллинга. Типичных жертв школьного террора нет. Любой ребёнок может быть изгоем. </vt:lpstr>
      <vt:lpstr>физические недостатки – носящие очки, со сниженным слухом или с двигательными нарушениями (например, при ДЦП), то есть те, кто не может защитить себя, физически слабее своих ровесников; особенности поведения – замкнутые, чувствительные, застенчивые, тревожные или дети с импульсивным поведением. Гиперактивные дети бывают слишком назойливыми и общительными: влезают в чужие разговоры, игры, навязывают свое мнение, нетерпеливы в ожидании своей очереди в игре. По этим причинам они часто вызывают раздражение и негодование в среде сверстников; особенности внешности – все то, что выделяет ребенка по внешнему виду из общей массы, может стать объектом для насмешек: рыжие волосы, веснушки, оттопыренные уши, кривые ноги, особенная форма головы, вес тела (полнота или худоба); плохие социальные навыки – недостаточный опыт общения и самовыражения. Такие дети не могут защищаться от насилия, насмешек и обид, часто не имеют ни одного близкого друга и успешнее общаются со взрослыми, чем со сверстниками; страх перед школой – неуспеваемость в учебе часто формирует у детей отрицательное отношение к школе, страх посещения отдельных предметов, что воспринимается окружающими как повышенная тревожность, неуверенность; отсутствие опыта жизни в коллективе (домашние дети) – не имеющие опыта взаимодействия в детском коллективе до школы, могут не обладать навыками, позволяющими справляться с проблемами в общении; особенности здоровья – существует масса расстройств, которые вызывают насмешки и издевательства сверстников: эпилепсия, тики, заикание, нарушения речи дети с ОВЗ и другими болезненными состояниями; низкий интеллект и трудности в обучении – слабые способности могут являться причиной низкой обучаемости ребенка. Плохая успеваемость формирует низкую самооценку: «Я не справлюсь», «Я хуже других» и т. Д. Низкая самооценка может способствовать в одном случае формированию роли жертвы, а в другом – насильственному поведению как варианту компенсации. Поэтому ребенок с низким уровнем интеллекта и трудностями в обучении может стать как жертвой школьного насилия, так и насильником. </vt:lpstr>
      <vt:lpstr>Поведение свидетелей буллинга (наблюдатели): </vt:lpstr>
      <vt:lpstr>Дети испытывают:   страх совершения подобного с ними, злорадство по этому поводу («Слава богу, не я»), беспомощность, что не могут оказать помощь ближнему, т.е. они боятся последствий.   потребности к бегству от ситуации буллинга, чтобы не быть в неё втянутыми, чтобы она не разрушила их душевный комфорт.   желание присоединиться к травле.  Взрослые испытывают:   Возмущение, негодование, желание немедленно вмешаться.  Страх, отчаяние, бессилие, что может быть ещё хуже, и они не знают, как это прекратить.  Защитное игнорирование фактов. «Я это не вижу», «Меня это не касается», «Пусть разбираются сами и отвечают за них те, кому это положено», «Дети должны сами научиться общаться, это возрастное».  Желание Присоединение к агрессору.  Переживание чувств «праведного возмездия» и «торжества справедливости». «Наконец, ему (ей) воздалось по заслугам». Как правило, к подобным реакциям, могут быть склонны педагоги, травмированные длительным проблемным поведением своих учеников. </vt:lpstr>
      <vt:lpstr>буллинг зачастую это скрытый процесс и для его предотвращения, разрешения конфликта и устранения последствий необходимо слаженное взаимодействие окружения ребенка и всех вовлеченных в образовательную деятельность лиц.</vt:lpstr>
      <vt:lpstr> Первичная профилактика реализуется по 3 направлениям: 1. Создание условий недопущения буллинга. 2. Скорейшее и грамотное разобщение ребенка со стрессовыми воздействиями. 3. Укрепление защитных сил организма в противостоянии травле как для условно здоровых детей, так и для уже имеющих соматическую или психическую патологию. На первом этапе следует признать наличие проблемы и осознать ее масштаб. На втором – определить проблему (ее суть, серьезность, частоту возникновения, длительность, состояние жертвы, участников, свидетелей). Контролируются агрессивные намерения обидчиков и состояние жертвы. Вырабатывается план действий. На третьем – реализуется выработанный план.        Вторичная профилактика сводится к своевременному выявлению у подростков патологических последствий буллинга и оказанию квалифицированной комплексной помощи.       Третичная профилактика предполагает реабилитацию детей и подростков с тяжелыми формами последствий травли. Острый психоз и суицидальное поведение – поводы для экстренной госпитализации. При выявлении признаков тяжелого душевного расстройства необходимо экстренно убеждать родителей проконсультировать ребенка у психиатра. </vt:lpstr>
      <vt:lpstr>Объединение профилактических мероприятий в единую систему позволяет создать в образовательной организации безопасное психологическое пространство. В основном меры сводятся к формированию определенных установок у каждого отдельного ученика, а также введению правил и норм, направленных против буллинга.</vt:lpstr>
      <vt:lpstr>В нашей школе по данному направлению ведётся большая комплексная профилактическая работа, это:  1. Информирование учителей, сотрудников школы, детей и родителей о проблеме буллинга, его механизмах и последствиях, юридической ответственности для агрессора и его законных представителей (традиционные формы информирования- выступление психолога на родительских собраниях, раздача памяток по данной проблеме, освещение проблемы на официальном сайте) 2. Информационные минутки с инструктажем по правилу поведения в школе и на уроке для учащихся. 3. Межведомственное взаимодействие - профилактические беседы, лектории  инспекторов ОУУП и ПДН ОМВД России по Ейскому району  в рамках профилактики девиантного поведения. 4. Информирование всех участников образовательного процесса о Горячих линиях и Детском телефоне доверия через официальный сайт, стенд, запись в дневниках, выступление педагога-психолога на родительских собраниях, классных часах, раздачу памяток. 5. Введение единых алгоритмов работы для преподавателей в отношении учащихся с различными видами девиантного поведения («Навигатор профилактики», разработанный Московским государственным психолого-педагогическим университетом https://cppmsp52.ru/navigator-profilaktiki); 6. Повышение психологической компетентности педагогов (Семинар-практикум «Как предупредить буллинг в детском коллективе», лекция «Психологическая безопасность, как                   её создавать»); индивидуальная работа с классными руководителями, в классах которых есть дети «группы риска». 7. Проведение диагностик психо-эмоционального состояния обучающихся; диагностики социального статуса обучающихся с целью выявления фактов буллинга и выявления «отверженных» обучающихся.   </vt:lpstr>
      <vt:lpstr> 8. Обучение учащихся знаниям и навыкам, необходимым для распознавания проявлений буллинга и насилия, своевременного и адекватного реагирования на них (Классный час «Буллинг. Травля» через которую происходит формирование негативного отношения детей к таким понятиям, как буллинг; формирование умения найти пути выхода из ситуаций травли; толерантного отношения к сверстникам; закрепление понятий буллинг, как резко отрицательных явлений жизни. В результате: подростками понимают важность проблемы психологического насилия; определяют нравственный ориентир).  9. Обучать детей конструктивным способам решения конфликтов (классный час с элементом тренинга «Конфликтные ситуации и способы их преодоления» через который  участников знакомят с понятием «конфликт», формируют у подростков стремление к предупреждению конфликтов, позитивному выходу из конфликтных ситуаций, учат предотвращать развитие конфликта, показать и отработать способы выхода из конфликтных ситуаций.  10. Профилактика девиантного поведения (тренинг «Мой выбор» через который анализируется позиция человека, практикующего отклоняющееся поведение; происходит информирование и систематизация имеющихся знаний о негативных последствиях отклоняющегося поведения);  11. Групповые занятия с детьми под общим названием «Круг сообщества» цель которых может быть разная: сплочение класса, развитие чувства эмпатии и толерантности, обучение навыкам самоконтроля и саморегуляции, медиация.  </vt:lpstr>
      <vt:lpstr>Презентация PowerPoint</vt:lpstr>
      <vt:lpstr> В начале тренинга, ведущий озвучивает тему тренинга и его правила (уважение друг к другу, каждый высказывается по кругу в «микрофон» который даёт право слова, каждый выслушивается безоценочно, задавать вопросы может только тренер)  В качестве разминки участники знакомятся между собой, либо проговаривают имя, которым его можно называть во время занятия.   Упражнение «Мои ожидания от тренинга». Фиксируется настроение участников на начало тренинга: выясняются его ожидания; проговаривается эмоциональное состояние (радость, интерес, грусть, скука и пр.)  Упражнение «Пожелание по кругу». Участники проговаривают добрые и радостные пожелания друг другу.  Упражнение «Пересадки, или угадай, что нас объединяет». Ведущий громко называет признак, объединяющий всех участников. Например: «Пересаживаются все то, кто живет на планете Земля». Несколько признаков, которые еще можно назвать в этой игре : …кого с утра разбудила мама, … кому хоть раз в жизни сопутствовала удача, …кто родился зимой (летом, весной, осенью) и тд. Обычно это упражнение проходит шумно и весело.  Далее, в зависимости от цели, идет обсуждение или соответствующие упражнения. </vt:lpstr>
      <vt:lpstr> Упражнение «Дадим отпор». Все участники становятся в круг. Ведущий называет возможные страхи или опасности. Если кто-то из участников боится того, что было озвучено ведущим, то он должен встать в круг. Оставшиеся за кругом, в течении 5 секунд берутся за руки (как бы защищая тех, кто вошел в круг) и громко, дружно произносят «Дадим отпор…». Основные критерии этого упражнения – быстрота, громкость и дружность защиты. Начинать это упражнение следует с шутки, а уже потом называть реальные опасности. Например: «На нас напали зелёные человечки» Ответ: «Дадим отпор зеленым человечкам». Далее идет игры идет последовательность фраз, в той последовательности, в которой приобретают терапевтический смысл: На нас напала плохая погода …злые собаки …много домашних заданий …скука …угрызения совести …лень …чувство грусти …одиночество …непонимание родителей …злость и агрессия … неуверенность в себе Рефлексия:  -Что понравилось\не понравилось в занятии? -было ли полезно это занятие? - какую эмоцию испытываете? </vt:lpstr>
      <vt:lpstr> 12. Просмотры и обсуждения  видео («О травмах, которые травля оставляет на всю жизнь» https://vk.com/video-157766388_456239254, ; «Иван Мулин специально для Травли NET» https://vk.com/video-157766388_456239244; Мультфильм "Травле - НЕТ!" https://vk.com/video-157766388_456239035 )  13.  Исследование проблемы травли и ее распространенности в МБОУ ООШ№5 (мониторинг психологической безопасности  образовательной среды «Человечки на дереве»;  анонимное анкетирование на выявление буллинга) Обсуждение результатов с сотрудниками школы с детьми и родителями.  14.  Тесное взаимодействие с законными представителями.  </vt:lpstr>
      <vt:lpstr>Последствия буллинга   Можно было бы сказать, что школьные годы пройдут и детские обиды забудутся, но психологи доказали, что это совсем не так. Школьное насилие буквально ломает личность жертвы, а его последствия сказываются на жизни человека в течение десятилетий. Жертвы частого или постоянного буллинга в школе, становясь взрослыми, существенно чаще жалуются на здоровье, страдают от депрессии, нервных расстройств и склонны к суициду. Они менее успешны в профессиональной деятельности, у них более низкий доход, выше риск остаться без работы. Они чаще ведут одинокий образ жизни, не имея семьи и друзей. Иначе говоря, «детские обиды» оборачиваются вполне серьёзными взрослыми проблемами. Зная это, родителям и педагогам стоит внимательнее следить за тем, чтобы их ребёнок не стал жертвой буллинга. </vt:lpstr>
      <vt:lpstr>Обязательные правила для администрации школы, социального педагога, педагога-психолога, классного руководителя и преподавателей-предметников в образовательном учреждении при выявлении факта травли:   1. Не игнорировать, не преуменьшать значение.  2. Проявить активность в данной ситуации. Если классному руководителю стало известно о случае буллинга, или он стал свидетелем такого случая, он должен занять ясную и недвусмысленную позицию. Классный руководитель может попытаться добиться того, чтобы, по меньшей мере «наблюдатели», а по возможности и сам «агрессор», изменили свою позицию в отношении буллинга, а также объяснить им, каковы психологические последствия для жертвы в этой ситуации и административные и уголовные последствия для агрессора и его законных представителей.  3. Разговор с «агрессором» буллинга. Если стало известно о случае буллинга, необходимо провести беседу с зачинщиком, где, прежде всего, ясно дать понять, что в школе не будут терпеть буллинг. Нужно учитывать, что при работе с буллерами (агрессорами) разрешается критиковать, а также корректировать поведение, но ни в коем случае не переходить на личности. Нужно учитывать, что такие дети и подростки обычно теряют интерес совершать насилие, если находят в своем учреждении какое-то достаточно осмысленное, а также ценное занятие для себя, в котором они способны проявить свой потенциал, а также пережить чувство успеха. Санкции являются отличным средством, чтобы дать ребенку понять, чем может быть чреват его свободный выбор, это учит подростка нести ответственность за свои поступки.   </vt:lpstr>
      <vt:lpstr> 4. Работа с «жертвой» буллинга. Очень важно защитить ученика, ставшего «жертвой» и перестать скрывать буллинг. Провести доверительную беседу с ребенком, которого обидели, попытаться понять его, поддержать, помочь устранить негативные эмоции (чувство страха, обиды, вины). Оказать ему квалифицированную комплексную помощь.  5. Разговор с классом. Обсудить с ребятами в классе случай буллинга. Такой разговор сделает ситуацию явной для всех, поможет разрешить конфликт и разногласия, вместе обсудить имеющиеся правила против буллинга или выработать новые. При этом активно привлекаются к беседе и обсуждению те школьники, которые ведут себя позитивно.  6. Задействовать Школьную службу медиации. Провести Круг сообщества и восстановительную медиацию.  7. Проинформировать педагогический коллектив. Он должен знать о случае буллинга и взять ситуацию под контроль.  8. Пригласить родителей для беседы. Как можно раньше привлечь родителей, обсудить с ними, какие есть (или могут быть) признаки, свидетельствующие о буллинге, какими могут административные и уголовные последствия, а так же какие должны быть стратегии реагирования.  9. Наступление последствий. Буллеры должны встретиться с неизбежными последствиями своих действий. Сюда относится, в том числе, принесение извинений «жертве» и восстановление того имущества, которое было испорчено или отобрано, учет. 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БУЛЛИНГ, ЕГО ПРОФИЛАКТИКА И ПОСЛЕДСТВИЯ</dc:title>
  <dc:creator>Lenovo</dc:creator>
  <cp:lastModifiedBy>Lenovo</cp:lastModifiedBy>
  <cp:revision>32</cp:revision>
  <dcterms:created xsi:type="dcterms:W3CDTF">2024-10-07T05:30:55Z</dcterms:created>
  <dcterms:modified xsi:type="dcterms:W3CDTF">2024-10-10T06:09:26Z</dcterms:modified>
</cp:coreProperties>
</file>