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8" r:id="rId3"/>
    <p:sldId id="275" r:id="rId4"/>
    <p:sldId id="257" r:id="rId5"/>
    <p:sldId id="259" r:id="rId6"/>
    <p:sldId id="260" r:id="rId7"/>
    <p:sldId id="261" r:id="rId8"/>
    <p:sldId id="262" r:id="rId9"/>
    <p:sldId id="264" r:id="rId10"/>
    <p:sldId id="286" r:id="rId11"/>
    <p:sldId id="272" r:id="rId12"/>
    <p:sldId id="276" r:id="rId13"/>
    <p:sldId id="287" r:id="rId14"/>
    <p:sldId id="280" r:id="rId15"/>
    <p:sldId id="281" r:id="rId16"/>
    <p:sldId id="28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B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474744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3408008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69356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1965323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67315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16999327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31678473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2504541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3846737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2627F0-EA3E-4B63-8464-CE1DB05EED2C}" type="datetimeFigureOut">
              <a:rPr lang="ru-RU" smtClean="0"/>
              <a:t>13.09.2024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3398031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72627F0-EA3E-4B63-8464-CE1DB05EED2C}" type="datetimeFigureOut">
              <a:rPr lang="ru-RU" smtClean="0"/>
              <a:t>13.09.2024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2503475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72627F0-EA3E-4B63-8464-CE1DB05EED2C}" type="datetimeFigureOut">
              <a:rPr lang="ru-RU" smtClean="0"/>
              <a:t>13.09.2024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916219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72627F0-EA3E-4B63-8464-CE1DB05EED2C}" type="datetimeFigureOut">
              <a:rPr lang="ru-RU" smtClean="0"/>
              <a:t>13.09.2024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721637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2627F0-EA3E-4B63-8464-CE1DB05EED2C}" type="datetimeFigureOut">
              <a:rPr lang="ru-RU" smtClean="0"/>
              <a:t>13.09.2024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2464633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72627F0-EA3E-4B63-8464-CE1DB05EED2C}" type="datetimeFigureOut">
              <a:rPr lang="ru-RU" smtClean="0"/>
              <a:t>13.09.2024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2933345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72627F0-EA3E-4B63-8464-CE1DB05EED2C}" type="datetimeFigureOut">
              <a:rPr lang="ru-RU" smtClean="0"/>
              <a:t>13.09.2024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373D10B-8BBA-46D7-89FA-15393823B283}" type="slidenum">
              <a:rPr lang="ru-RU" smtClean="0"/>
              <a:t>‹#›</a:t>
            </a:fld>
            <a:endParaRPr lang="ru-RU"/>
          </a:p>
        </p:txBody>
      </p:sp>
    </p:spTree>
    <p:extLst>
      <p:ext uri="{BB962C8B-B14F-4D97-AF65-F5344CB8AC3E}">
        <p14:creationId xmlns:p14="http://schemas.microsoft.com/office/powerpoint/2010/main" val="10110474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2627F0-EA3E-4B63-8464-CE1DB05EED2C}" type="datetimeFigureOut">
              <a:rPr lang="ru-RU" smtClean="0"/>
              <a:t>13.09.2024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373D10B-8BBA-46D7-89FA-15393823B283}" type="slidenum">
              <a:rPr lang="ru-RU" smtClean="0"/>
              <a:t>‹#›</a:t>
            </a:fld>
            <a:endParaRPr lang="ru-RU"/>
          </a:p>
        </p:txBody>
      </p:sp>
    </p:spTree>
    <p:extLst>
      <p:ext uri="{BB962C8B-B14F-4D97-AF65-F5344CB8AC3E}">
        <p14:creationId xmlns:p14="http://schemas.microsoft.com/office/powerpoint/2010/main" val="15846219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32285" y="2404534"/>
            <a:ext cx="3833446" cy="734320"/>
          </a:xfrm>
        </p:spPr>
        <p:txBody>
          <a:bodyPr/>
          <a:lstStyle/>
          <a:p>
            <a:endParaRPr lang="ru-RU" dirty="0"/>
          </a:p>
        </p:txBody>
      </p:sp>
      <p:sp>
        <p:nvSpPr>
          <p:cNvPr id="3" name="Подзаголовок 2"/>
          <p:cNvSpPr>
            <a:spLocks noGrp="1"/>
          </p:cNvSpPr>
          <p:nvPr>
            <p:ph type="subTitle" idx="1"/>
          </p:nvPr>
        </p:nvSpPr>
        <p:spPr>
          <a:xfrm>
            <a:off x="390293" y="4678993"/>
            <a:ext cx="7638585" cy="1643748"/>
          </a:xfrm>
        </p:spPr>
        <p:txBody>
          <a:bodyPr>
            <a:noAutofit/>
          </a:bodyPr>
          <a:lstStyle/>
          <a:p>
            <a:pPr algn="ctr"/>
            <a:r>
              <a:rPr lang="ru-RU" sz="4000" b="1" dirty="0">
                <a:solidFill>
                  <a:srgbClr val="FF0000"/>
                </a:solidFill>
                <a:latin typeface="Times New Roman" panose="02020603050405020304" pitchFamily="18" charset="0"/>
                <a:cs typeface="Times New Roman" panose="02020603050405020304" pitchFamily="18" charset="0"/>
              </a:rPr>
              <a:t>«Возрастные и индивидуальные особенности детей от 0 до 7 лет»</a:t>
            </a:r>
          </a:p>
          <a:p>
            <a:pPr algn="ctr"/>
            <a:endParaRPr lang="ru-RU" sz="7200" dirty="0">
              <a:solidFill>
                <a:srgbClr val="FF0000"/>
              </a:solidFill>
            </a:endParaRPr>
          </a:p>
        </p:txBody>
      </p:sp>
      <p:pic>
        <p:nvPicPr>
          <p:cNvPr id="7" name="Picture 2"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052" y="677008"/>
            <a:ext cx="10717824" cy="412723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71550" y="61548"/>
            <a:ext cx="11220450" cy="1210075"/>
          </a:xfrm>
          <a:prstGeom prst="rect">
            <a:avLst/>
          </a:prstGeom>
        </p:spPr>
        <p:txBody>
          <a:bodyPr wrap="square">
            <a:spAutoFit/>
          </a:bodyPr>
          <a:lstStyle/>
          <a:p>
            <a:pPr algn="ctr"/>
            <a:r>
              <a:rPr lang="ru-RU" b="1" dirty="0">
                <a:solidFill>
                  <a:srgbClr val="21306A"/>
                </a:solidFill>
                <a:latin typeface="Times New Roman" panose="02020603050405020304" pitchFamily="18" charset="0"/>
              </a:rPr>
              <a:t>Государственное бюджетное учреждение,</a:t>
            </a:r>
            <a:r>
              <a:rPr lang="ru-RU" kern="1400" dirty="0">
                <a:solidFill>
                  <a:srgbClr val="000000"/>
                </a:solidFill>
                <a:latin typeface="Times New Roman" panose="02020603050405020304" pitchFamily="18" charset="0"/>
              </a:rPr>
              <a:t> </a:t>
            </a:r>
            <a:r>
              <a:rPr lang="ru-RU" b="1" dirty="0">
                <a:solidFill>
                  <a:srgbClr val="21306A"/>
                </a:solidFill>
                <a:latin typeface="Times New Roman" panose="02020603050405020304" pitchFamily="18" charset="0"/>
              </a:rPr>
              <a:t>осуществляющее психолого-педагогическую </a:t>
            </a:r>
            <a:endParaRPr lang="ru-RU" sz="1600" kern="1400" dirty="0">
              <a:solidFill>
                <a:srgbClr val="000000"/>
              </a:solidFill>
              <a:latin typeface="Arial" panose="020B0604020202020204" pitchFamily="34" charset="0"/>
            </a:endParaRPr>
          </a:p>
          <a:p>
            <a:pPr algn="ctr"/>
            <a:r>
              <a:rPr lang="ru-RU" b="1" dirty="0">
                <a:solidFill>
                  <a:srgbClr val="21306A"/>
                </a:solidFill>
                <a:latin typeface="Times New Roman" panose="02020603050405020304" pitchFamily="18" charset="0"/>
              </a:rPr>
              <a:t>и медико-социальную помощь</a:t>
            </a:r>
            <a:r>
              <a:rPr lang="ru-RU" kern="1400" dirty="0">
                <a:solidFill>
                  <a:srgbClr val="000000"/>
                </a:solidFill>
                <a:latin typeface="Times New Roman" panose="02020603050405020304" pitchFamily="18" charset="0"/>
              </a:rPr>
              <a:t> </a:t>
            </a:r>
            <a:r>
              <a:rPr lang="ru-RU" b="1" dirty="0">
                <a:solidFill>
                  <a:srgbClr val="21306A"/>
                </a:solidFill>
                <a:latin typeface="Times New Roman" panose="02020603050405020304" pitchFamily="18" charset="0"/>
              </a:rPr>
              <a:t>«Центр диагностики и консультирования» </a:t>
            </a:r>
            <a:endParaRPr lang="ru-RU" sz="1600" kern="1400" dirty="0">
              <a:solidFill>
                <a:srgbClr val="000000"/>
              </a:solidFill>
              <a:latin typeface="Arial" panose="020B0604020202020204" pitchFamily="34" charset="0"/>
            </a:endParaRPr>
          </a:p>
          <a:p>
            <a:pPr algn="ctr"/>
            <a:r>
              <a:rPr lang="ru-RU" b="1" dirty="0">
                <a:solidFill>
                  <a:srgbClr val="21306A"/>
                </a:solidFill>
                <a:latin typeface="Times New Roman" panose="02020603050405020304" pitchFamily="18" charset="0"/>
              </a:rPr>
              <a:t>Краснодарского края</a:t>
            </a:r>
            <a:endParaRPr lang="ru-RU" sz="1600" kern="1400" dirty="0">
              <a:solidFill>
                <a:srgbClr val="000000"/>
              </a:solidFill>
              <a:latin typeface="Arial" panose="020B0604020202020204" pitchFamily="34" charset="0"/>
            </a:endParaRPr>
          </a:p>
          <a:p>
            <a:pPr>
              <a:lnSpc>
                <a:spcPct val="130000"/>
              </a:lnSpc>
              <a:spcAft>
                <a:spcPts val="1202"/>
              </a:spcAft>
            </a:pPr>
            <a:r>
              <a:rPr lang="ru-RU" sz="1600" kern="1400" dirty="0">
                <a:solidFill>
                  <a:srgbClr val="000000"/>
                </a:solidFill>
                <a:latin typeface="Arial" panose="020B0604020202020204" pitchFamily="34" charset="0"/>
              </a:rPr>
              <a:t> </a:t>
            </a:r>
            <a:endParaRPr lang="ru-RU" sz="1600" kern="1400" dirty="0">
              <a:ln>
                <a:noFill/>
              </a:ln>
              <a:solidFill>
                <a:srgbClr val="000000"/>
              </a:solidFill>
              <a:effectLst/>
              <a:latin typeface="Arial" panose="020B0604020202020204" pitchFamily="34" charset="0"/>
            </a:endParaRPr>
          </a:p>
        </p:txBody>
      </p:sp>
      <p:pic>
        <p:nvPicPr>
          <p:cNvPr id="6" name="Рисунок 5"/>
          <p:cNvPicPr>
            <a:picLocks noChangeAspect="1"/>
          </p:cNvPicPr>
          <p:nvPr/>
        </p:nvPicPr>
        <p:blipFill>
          <a:blip r:embed="rId3" cstate="print"/>
          <a:stretch>
            <a:fillRect/>
          </a:stretch>
        </p:blipFill>
        <p:spPr>
          <a:xfrm>
            <a:off x="971550" y="142833"/>
            <a:ext cx="1157648" cy="899831"/>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Прямоугольник 4"/>
          <p:cNvSpPr/>
          <p:nvPr/>
        </p:nvSpPr>
        <p:spPr>
          <a:xfrm rot="10800000" flipH="1" flipV="1">
            <a:off x="8501063" y="5295319"/>
            <a:ext cx="3526813" cy="1200329"/>
          </a:xfrm>
          <a:prstGeom prst="rect">
            <a:avLst/>
          </a:prstGeom>
        </p:spPr>
        <p:txBody>
          <a:bodyPr wrap="square">
            <a:spAutoFit/>
          </a:bodyPr>
          <a:lstStyle/>
          <a:p>
            <a:r>
              <a:rPr lang="ru-RU" altLang="ru-RU" b="1" dirty="0">
                <a:solidFill>
                  <a:srgbClr val="262673"/>
                </a:solidFill>
                <a:latin typeface="Times New Roman" pitchFamily="18" charset="0"/>
                <a:cs typeface="Times New Roman" pitchFamily="18" charset="0"/>
              </a:rPr>
              <a:t>подготовила: </a:t>
            </a:r>
          </a:p>
          <a:p>
            <a:r>
              <a:rPr lang="ru-RU" altLang="ru-RU" b="1" dirty="0">
                <a:solidFill>
                  <a:srgbClr val="262673"/>
                </a:solidFill>
                <a:latin typeface="Times New Roman" pitchFamily="18" charset="0"/>
                <a:cs typeface="Times New Roman" pitchFamily="18" charset="0"/>
              </a:rPr>
              <a:t>педагог-психолог Аверина Марина Станиславовна</a:t>
            </a:r>
          </a:p>
          <a:p>
            <a:endParaRPr lang="ru-RU" altLang="ru-RU" b="1" dirty="0">
              <a:solidFill>
                <a:srgbClr val="262673"/>
              </a:solidFill>
              <a:latin typeface="Times New Roman" pitchFamily="18" charset="0"/>
              <a:cs typeface="Times New Roman" pitchFamily="18" charset="0"/>
            </a:endParaRPr>
          </a:p>
        </p:txBody>
      </p:sp>
    </p:spTree>
    <p:extLst>
      <p:ext uri="{BB962C8B-B14F-4D97-AF65-F5344CB8AC3E}">
        <p14:creationId xmlns:p14="http://schemas.microsoft.com/office/powerpoint/2010/main" val="2894282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Волна 6"/>
          <p:cNvSpPr/>
          <p:nvPr/>
        </p:nvSpPr>
        <p:spPr>
          <a:xfrm>
            <a:off x="675746" y="37109"/>
            <a:ext cx="8711766" cy="9144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a:solidFill>
                  <a:srgbClr val="FF0000"/>
                </a:solidFill>
                <a:latin typeface="Times New Roman" panose="02020603050405020304" pitchFamily="18" charset="0"/>
                <a:cs typeface="Times New Roman" panose="02020603050405020304" pitchFamily="18" charset="0"/>
              </a:rPr>
              <a:t>Развитие познавательной сферы</a:t>
            </a:r>
          </a:p>
        </p:txBody>
      </p:sp>
      <p:sp>
        <p:nvSpPr>
          <p:cNvPr id="8" name="Скругленный прямоугольник 7"/>
          <p:cNvSpPr/>
          <p:nvPr/>
        </p:nvSpPr>
        <p:spPr>
          <a:xfrm>
            <a:off x="675745" y="1059366"/>
            <a:ext cx="4185623" cy="12377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2">
                    <a:lumMod val="50000"/>
                  </a:schemeClr>
                </a:solidFill>
                <a:latin typeface="Times New Roman" panose="02020603050405020304" pitchFamily="18" charset="0"/>
                <a:cs typeface="Times New Roman" panose="02020603050405020304" pitchFamily="18" charset="0"/>
              </a:rPr>
              <a:t>Преобладает воссоздающее воображение</a:t>
            </a:r>
          </a:p>
        </p:txBody>
      </p:sp>
      <p:sp>
        <p:nvSpPr>
          <p:cNvPr id="9" name="Скругленный прямоугольник 8"/>
          <p:cNvSpPr/>
          <p:nvPr/>
        </p:nvSpPr>
        <p:spPr>
          <a:xfrm>
            <a:off x="5088383" y="1059366"/>
            <a:ext cx="4299129" cy="12377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2">
                    <a:lumMod val="50000"/>
                  </a:schemeClr>
                </a:solidFill>
                <a:latin typeface="Times New Roman" panose="02020603050405020304" pitchFamily="18" charset="0"/>
                <a:cs typeface="Times New Roman" panose="02020603050405020304" pitchFamily="18" charset="0"/>
              </a:rPr>
              <a:t>Память непроизвольная, характеризуется образностью. Преобладает узнавание, а не запоминание</a:t>
            </a:r>
          </a:p>
        </p:txBody>
      </p:sp>
      <p:sp>
        <p:nvSpPr>
          <p:cNvPr id="10" name="Скругленный прямоугольник 9"/>
          <p:cNvSpPr/>
          <p:nvPr/>
        </p:nvSpPr>
        <p:spPr>
          <a:xfrm>
            <a:off x="675745" y="2737245"/>
            <a:ext cx="3137972" cy="2905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solidFill>
                  <a:schemeClr val="accent2">
                    <a:lumMod val="50000"/>
                  </a:schemeClr>
                </a:solidFill>
                <a:latin typeface="Times New Roman" panose="02020603050405020304" pitchFamily="18" charset="0"/>
                <a:cs typeface="Times New Roman" panose="02020603050405020304" pitchFamily="18" charset="0"/>
              </a:rPr>
              <a:t>Ребенок ещё не способен длительное время удерживать свое внимание на каком-то одном предмете, он быстро переключается с одной деятельности на другую</a:t>
            </a:r>
          </a:p>
        </p:txBody>
      </p:sp>
      <p:sp>
        <p:nvSpPr>
          <p:cNvPr id="12" name="Скругленный прямоугольник 11"/>
          <p:cNvSpPr/>
          <p:nvPr/>
        </p:nvSpPr>
        <p:spPr>
          <a:xfrm>
            <a:off x="4006714" y="2737245"/>
            <a:ext cx="3074310" cy="2905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2">
                    <a:lumMod val="50000"/>
                  </a:schemeClr>
                </a:solidFill>
                <a:latin typeface="Times New Roman" panose="02020603050405020304" pitchFamily="18" charset="0"/>
                <a:cs typeface="Times New Roman" panose="02020603050405020304" pitchFamily="18" charset="0"/>
              </a:rPr>
              <a:t>Мышление носит уже наглядно-образный характер. Это означает, что от манипулирования объектами ребёнок способен перейти к манипулированию представлениями и образами.</a:t>
            </a:r>
          </a:p>
        </p:txBody>
      </p:sp>
      <p:sp>
        <p:nvSpPr>
          <p:cNvPr id="13" name="Скругленный прямоугольник 12"/>
          <p:cNvSpPr/>
          <p:nvPr/>
        </p:nvSpPr>
        <p:spPr>
          <a:xfrm>
            <a:off x="7274021" y="2737245"/>
            <a:ext cx="3137972" cy="2905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accent2">
                    <a:lumMod val="50000"/>
                  </a:schemeClr>
                </a:solidFill>
                <a:latin typeface="Times New Roman" panose="02020603050405020304" pitchFamily="18" charset="0"/>
                <a:cs typeface="Times New Roman" panose="02020603050405020304" pitchFamily="18" charset="0"/>
              </a:rPr>
              <a:t>Речь находится в стадии становления</a:t>
            </a:r>
          </a:p>
        </p:txBody>
      </p:sp>
    </p:spTree>
    <p:extLst>
      <p:ext uri="{BB962C8B-B14F-4D97-AF65-F5344CB8AC3E}">
        <p14:creationId xmlns:p14="http://schemas.microsoft.com/office/powerpoint/2010/main" val="2047691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7220" y="609600"/>
            <a:ext cx="6813395" cy="293649"/>
          </a:xfrm>
        </p:spPr>
        <p:txBody>
          <a:bodyPr>
            <a:normAutofit fontScale="90000"/>
          </a:bodyPr>
          <a:lstStyle/>
          <a:p>
            <a:endParaRPr lang="ru-RU" dirty="0"/>
          </a:p>
        </p:txBody>
      </p:sp>
      <p:sp>
        <p:nvSpPr>
          <p:cNvPr id="3" name="Текст 2"/>
          <p:cNvSpPr>
            <a:spLocks noGrp="1"/>
          </p:cNvSpPr>
          <p:nvPr>
            <p:ph type="body" idx="1"/>
          </p:nvPr>
        </p:nvSpPr>
        <p:spPr>
          <a:xfrm>
            <a:off x="808892" y="1890345"/>
            <a:ext cx="3149792" cy="716801"/>
          </a:xfrm>
        </p:spPr>
        <p:txBody>
          <a:bodyPr/>
          <a:lstStyle/>
          <a:p>
            <a:endParaRPr lang="ru-RU" dirty="0"/>
          </a:p>
        </p:txBody>
      </p:sp>
      <p:sp>
        <p:nvSpPr>
          <p:cNvPr id="4" name="Объект 3"/>
          <p:cNvSpPr>
            <a:spLocks noGrp="1"/>
          </p:cNvSpPr>
          <p:nvPr>
            <p:ph sz="half" idx="2"/>
          </p:nvPr>
        </p:nvSpPr>
        <p:spPr>
          <a:xfrm>
            <a:off x="949568" y="3479180"/>
            <a:ext cx="2897603" cy="785089"/>
          </a:xfrm>
        </p:spPr>
        <p:txBody>
          <a:bodyPr/>
          <a:lstStyle/>
          <a:p>
            <a:endParaRPr lang="ru-RU" dirty="0"/>
          </a:p>
        </p:txBody>
      </p:sp>
      <p:sp>
        <p:nvSpPr>
          <p:cNvPr id="5" name="Текст 4"/>
          <p:cNvSpPr>
            <a:spLocks noGrp="1"/>
          </p:cNvSpPr>
          <p:nvPr>
            <p:ph type="body" sz="quarter" idx="3"/>
          </p:nvPr>
        </p:nvSpPr>
        <p:spPr>
          <a:xfrm>
            <a:off x="6300439" y="1661531"/>
            <a:ext cx="2973562" cy="1075713"/>
          </a:xfrm>
        </p:spPr>
        <p:txBody>
          <a:bodyPr/>
          <a:lstStyle/>
          <a:p>
            <a:endParaRPr lang="ru-RU" dirty="0"/>
          </a:p>
        </p:txBody>
      </p:sp>
      <p:sp>
        <p:nvSpPr>
          <p:cNvPr id="6" name="Объект 5"/>
          <p:cNvSpPr>
            <a:spLocks noGrp="1"/>
          </p:cNvSpPr>
          <p:nvPr>
            <p:ph sz="quarter" idx="4"/>
          </p:nvPr>
        </p:nvSpPr>
        <p:spPr>
          <a:xfrm>
            <a:off x="7631724" y="3256156"/>
            <a:ext cx="1820007" cy="1008113"/>
          </a:xfrm>
        </p:spPr>
        <p:txBody>
          <a:bodyPr/>
          <a:lstStyle/>
          <a:p>
            <a:endParaRPr lang="ru-RU" dirty="0"/>
          </a:p>
        </p:txBody>
      </p:sp>
      <p:sp>
        <p:nvSpPr>
          <p:cNvPr id="7" name="Блок-схема: перфолента 6"/>
          <p:cNvSpPr/>
          <p:nvPr/>
        </p:nvSpPr>
        <p:spPr>
          <a:xfrm>
            <a:off x="1326994" y="0"/>
            <a:ext cx="7616283" cy="1382751"/>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a:solidFill>
                  <a:srgbClr val="FF0000"/>
                </a:solidFill>
                <a:latin typeface="Times New Roman" pitchFamily="18" charset="0"/>
                <a:cs typeface="Times New Roman" pitchFamily="18" charset="0"/>
              </a:rPr>
              <a:t>Эмоционально – волевое развитие</a:t>
            </a:r>
          </a:p>
        </p:txBody>
      </p:sp>
      <p:sp>
        <p:nvSpPr>
          <p:cNvPr id="8" name="Блок-схема: альтернативный процесс 7"/>
          <p:cNvSpPr/>
          <p:nvPr/>
        </p:nvSpPr>
        <p:spPr>
          <a:xfrm>
            <a:off x="274278" y="1605775"/>
            <a:ext cx="4226312" cy="135449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accent2">
                    <a:lumMod val="50000"/>
                  </a:schemeClr>
                </a:solidFill>
                <a:latin typeface="Times New Roman" pitchFamily="18" charset="0"/>
                <a:cs typeface="Times New Roman" pitchFamily="18" charset="0"/>
              </a:rPr>
              <a:t>Ребенок знает и умеет определять у себя и других основные эмоции: </a:t>
            </a:r>
          </a:p>
          <a:p>
            <a:pPr algn="ctr"/>
            <a:r>
              <a:rPr lang="ru-RU" b="1" dirty="0">
                <a:solidFill>
                  <a:srgbClr val="FF0000"/>
                </a:solidFill>
                <a:latin typeface="Times New Roman" pitchFamily="18" charset="0"/>
                <a:cs typeface="Times New Roman" pitchFamily="18" charset="0"/>
              </a:rPr>
              <a:t>радость, страх, злость, удивление, грусть</a:t>
            </a:r>
          </a:p>
        </p:txBody>
      </p:sp>
      <p:sp>
        <p:nvSpPr>
          <p:cNvPr id="9" name="Блок-схема: альтернативный процесс 8"/>
          <p:cNvSpPr/>
          <p:nvPr/>
        </p:nvSpPr>
        <p:spPr>
          <a:xfrm>
            <a:off x="5129561" y="1605775"/>
            <a:ext cx="4694277" cy="135449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accent2">
                    <a:lumMod val="50000"/>
                  </a:schemeClr>
                </a:solidFill>
                <a:latin typeface="Times New Roman" pitchFamily="18" charset="0"/>
                <a:cs typeface="Times New Roman" pitchFamily="18" charset="0"/>
              </a:rPr>
              <a:t>Активное нравственное развитие, появление социальных эмоций –</a:t>
            </a:r>
            <a:r>
              <a:rPr lang="ru-RU" b="1" dirty="0">
                <a:solidFill>
                  <a:srgbClr val="FF0000"/>
                </a:solidFill>
                <a:latin typeface="Times New Roman" pitchFamily="18" charset="0"/>
                <a:cs typeface="Times New Roman" pitchFamily="18" charset="0"/>
              </a:rPr>
              <a:t> </a:t>
            </a:r>
          </a:p>
          <a:p>
            <a:pPr algn="ctr"/>
            <a:r>
              <a:rPr lang="ru-RU" b="1" dirty="0">
                <a:solidFill>
                  <a:srgbClr val="FF0000"/>
                </a:solidFill>
                <a:latin typeface="Times New Roman" pitchFamily="18" charset="0"/>
                <a:cs typeface="Times New Roman" pitchFamily="18" charset="0"/>
              </a:rPr>
              <a:t>стыд, вина</a:t>
            </a:r>
          </a:p>
        </p:txBody>
      </p:sp>
      <p:sp>
        <p:nvSpPr>
          <p:cNvPr id="10" name="Блок-схема: альтернативный процесс 9"/>
          <p:cNvSpPr/>
          <p:nvPr/>
        </p:nvSpPr>
        <p:spPr>
          <a:xfrm>
            <a:off x="274278" y="3256156"/>
            <a:ext cx="4226312" cy="12905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accent2">
                    <a:lumMod val="50000"/>
                  </a:schemeClr>
                </a:solidFill>
                <a:latin typeface="Times New Roman" pitchFamily="18" charset="0"/>
                <a:cs typeface="Times New Roman" pitchFamily="18" charset="0"/>
              </a:rPr>
              <a:t>Появление саморегуляции поведения; </a:t>
            </a:r>
          </a:p>
          <a:p>
            <a:pPr algn="ctr"/>
            <a:r>
              <a:rPr lang="ru-RU" b="1" dirty="0">
                <a:solidFill>
                  <a:schemeClr val="accent2">
                    <a:lumMod val="50000"/>
                  </a:schemeClr>
                </a:solidFill>
                <a:latin typeface="Times New Roman" pitchFamily="18" charset="0"/>
                <a:cs typeface="Times New Roman" pitchFamily="18" charset="0"/>
              </a:rPr>
              <a:t>умение управлять своими эмоциями</a:t>
            </a:r>
          </a:p>
        </p:txBody>
      </p:sp>
      <p:sp>
        <p:nvSpPr>
          <p:cNvPr id="11" name="Блок-схема: альтернативный процесс 10"/>
          <p:cNvSpPr/>
          <p:nvPr/>
        </p:nvSpPr>
        <p:spPr>
          <a:xfrm>
            <a:off x="5129561" y="3256156"/>
            <a:ext cx="4694276" cy="1290513"/>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chemeClr val="accent2">
                    <a:lumMod val="50000"/>
                  </a:schemeClr>
                </a:solidFill>
                <a:latin typeface="Times New Roman" pitchFamily="18" charset="0"/>
                <a:cs typeface="Times New Roman" pitchFamily="18" charset="0"/>
              </a:rPr>
              <a:t>Возрастные страхи:</a:t>
            </a:r>
          </a:p>
          <a:p>
            <a:pPr algn="ctr"/>
            <a:r>
              <a:rPr lang="ru-RU" b="1" dirty="0">
                <a:solidFill>
                  <a:srgbClr val="FF0000"/>
                </a:solidFill>
                <a:latin typeface="Times New Roman" pitchFamily="18" charset="0"/>
                <a:cs typeface="Times New Roman" pitchFamily="18" charset="0"/>
              </a:rPr>
              <a:t>темнота, высота; страх сказочных персонажей; животных.</a:t>
            </a:r>
          </a:p>
          <a:p>
            <a:pPr algn="ctr"/>
            <a:r>
              <a:rPr lang="ru-RU" b="1" dirty="0">
                <a:solidFill>
                  <a:schemeClr val="accent2">
                    <a:lumMod val="50000"/>
                  </a:schemeClr>
                </a:solidFill>
                <a:latin typeface="Times New Roman" pitchFamily="18" charset="0"/>
                <a:cs typeface="Times New Roman" pitchFamily="18" charset="0"/>
              </a:rPr>
              <a:t> </a:t>
            </a:r>
          </a:p>
        </p:txBody>
      </p:sp>
      <p:sp>
        <p:nvSpPr>
          <p:cNvPr id="12" name="Скругленный прямоугольник 11"/>
          <p:cNvSpPr/>
          <p:nvPr/>
        </p:nvSpPr>
        <p:spPr>
          <a:xfrm>
            <a:off x="1661532" y="4842556"/>
            <a:ext cx="6936057" cy="18736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a:solidFill>
                  <a:schemeClr val="accent2">
                    <a:lumMod val="50000"/>
                  </a:schemeClr>
                </a:solidFill>
                <a:latin typeface="Times New Roman" pitchFamily="18" charset="0"/>
                <a:cs typeface="Times New Roman" pitchFamily="18" charset="0"/>
              </a:rPr>
              <a:t>Эмоционально-волевое развитие тесно связано с интеллектуальным; </a:t>
            </a:r>
            <a:r>
              <a:rPr lang="ru-RU" b="1" dirty="0" err="1">
                <a:solidFill>
                  <a:schemeClr val="accent2">
                    <a:lumMod val="50000"/>
                  </a:schemeClr>
                </a:solidFill>
                <a:latin typeface="Times New Roman" pitchFamily="18" charset="0"/>
                <a:cs typeface="Times New Roman" pitchFamily="18" charset="0"/>
              </a:rPr>
              <a:t>несформированность</a:t>
            </a:r>
            <a:r>
              <a:rPr lang="ru-RU" b="1" dirty="0">
                <a:solidFill>
                  <a:schemeClr val="accent2">
                    <a:lumMod val="50000"/>
                  </a:schemeClr>
                </a:solidFill>
                <a:latin typeface="Times New Roman" pitchFamily="18" charset="0"/>
                <a:cs typeface="Times New Roman" pitchFamily="18" charset="0"/>
              </a:rPr>
              <a:t> произвольности психических процессов, низкий интеллектуальный уровень развития негативно влияют на развитие волевых качеств и на формирование мотивационной сферы. </a:t>
            </a:r>
          </a:p>
          <a:p>
            <a:pPr lvl="0" algn="ctr"/>
            <a:r>
              <a:rPr lang="ru-RU" b="1" dirty="0">
                <a:solidFill>
                  <a:schemeClr val="accent2">
                    <a:lumMod val="50000"/>
                  </a:schemeClr>
                </a:solidFill>
                <a:latin typeface="Times New Roman" pitchFamily="18" charset="0"/>
                <a:cs typeface="Times New Roman" pitchFamily="18" charset="0"/>
              </a:rPr>
              <a:t>Несформированная воля – упрямство; ригидность.</a:t>
            </a:r>
          </a:p>
        </p:txBody>
      </p:sp>
    </p:spTree>
    <p:extLst>
      <p:ext uri="{BB962C8B-B14F-4D97-AF65-F5344CB8AC3E}">
        <p14:creationId xmlns:p14="http://schemas.microsoft.com/office/powerpoint/2010/main" val="928088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50488"/>
          </a:xfrm>
        </p:spPr>
        <p:txBody>
          <a:bodyPr>
            <a:normAutofit/>
          </a:bodyPr>
          <a:lstStyle/>
          <a:p>
            <a:pPr algn="ctr"/>
            <a:r>
              <a:rPr lang="ru-RU" sz="2000" b="1" u="sng" dirty="0">
                <a:solidFill>
                  <a:srgbClr val="FF0000"/>
                </a:solidFill>
                <a:latin typeface="Times New Roman" panose="02020603050405020304" pitchFamily="18" charset="0"/>
                <a:cs typeface="Times New Roman" panose="02020603050405020304" pitchFamily="18" charset="0"/>
              </a:rPr>
              <a:t>от 4 до 5 лет</a:t>
            </a:r>
            <a:endParaRPr lang="ru-RU" sz="2000" b="1" dirty="0">
              <a:solidFill>
                <a:srgbClr val="FF0000"/>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lstStyle/>
          <a:p>
            <a:endParaRPr lang="ru-RU" dirty="0"/>
          </a:p>
        </p:txBody>
      </p:sp>
      <p:sp>
        <p:nvSpPr>
          <p:cNvPr id="4" name="Объект 3"/>
          <p:cNvSpPr>
            <a:spLocks noGrp="1"/>
          </p:cNvSpPr>
          <p:nvPr>
            <p:ph sz="half" idx="2"/>
          </p:nvPr>
        </p:nvSpPr>
        <p:spPr>
          <a:xfrm>
            <a:off x="675747" y="3716199"/>
            <a:ext cx="3439054" cy="1513723"/>
          </a:xfrm>
        </p:spPr>
        <p:txBody>
          <a:bodyPr/>
          <a:lstStyle/>
          <a:p>
            <a:endParaRPr lang="ru-RU" dirty="0"/>
          </a:p>
        </p:txBody>
      </p:sp>
      <p:sp>
        <p:nvSpPr>
          <p:cNvPr id="7" name="Блок-схема: альтернативный процесс 6"/>
          <p:cNvSpPr/>
          <p:nvPr/>
        </p:nvSpPr>
        <p:spPr>
          <a:xfrm>
            <a:off x="189570" y="1182029"/>
            <a:ext cx="4671797" cy="191734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2">
                    <a:lumMod val="50000"/>
                  </a:schemeClr>
                </a:solidFill>
                <a:latin typeface="Times New Roman" panose="02020603050405020304" pitchFamily="18" charset="0"/>
                <a:cs typeface="Times New Roman" panose="02020603050405020304" pitchFamily="18" charset="0"/>
              </a:rPr>
              <a:t>Завершение процесса формирования активной речи;</a:t>
            </a:r>
          </a:p>
          <a:p>
            <a:r>
              <a:rPr lang="ru-RU" b="1" dirty="0">
                <a:solidFill>
                  <a:schemeClr val="accent2">
                    <a:lumMod val="50000"/>
                  </a:schemeClr>
                </a:solidFill>
                <a:latin typeface="Times New Roman" panose="02020603050405020304" pitchFamily="18" charset="0"/>
                <a:cs typeface="Times New Roman" panose="02020603050405020304" pitchFamily="18" charset="0"/>
              </a:rPr>
              <a:t>Ведущая деятельность — сюжетно-ролевая игра</a:t>
            </a:r>
          </a:p>
          <a:p>
            <a:endParaRPr lang="ru-RU" dirty="0"/>
          </a:p>
        </p:txBody>
      </p:sp>
      <p:sp>
        <p:nvSpPr>
          <p:cNvPr id="8" name="Текст 7"/>
          <p:cNvSpPr>
            <a:spLocks noGrp="1"/>
          </p:cNvSpPr>
          <p:nvPr>
            <p:ph type="body" sz="quarter" idx="3"/>
          </p:nvPr>
        </p:nvSpPr>
        <p:spPr>
          <a:xfrm>
            <a:off x="5088384" y="1182029"/>
            <a:ext cx="4970016" cy="191734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800" b="1" dirty="0">
                <a:solidFill>
                  <a:schemeClr val="accent2">
                    <a:lumMod val="50000"/>
                  </a:schemeClr>
                </a:solidFill>
                <a:latin typeface="Times New Roman" panose="02020603050405020304" pitchFamily="18" charset="0"/>
                <a:cs typeface="Times New Roman" panose="02020603050405020304" pitchFamily="18" charset="0"/>
              </a:rPr>
              <a:t>Ведущая потребность — познавательная активность; потребность в общении</a:t>
            </a:r>
            <a:endParaRPr lang="ru-RU" sz="2000" b="1" dirty="0">
              <a:solidFill>
                <a:schemeClr val="accent2">
                  <a:lumMod val="50000"/>
                </a:schemeClr>
              </a:solidFill>
              <a:latin typeface="Times New Roman" panose="02020603050405020304" pitchFamily="18" charset="0"/>
              <a:cs typeface="Times New Roman" panose="02020603050405020304" pitchFamily="18" charset="0"/>
            </a:endParaRPr>
          </a:p>
          <a:p>
            <a:endParaRPr lang="ru-RU" dirty="0"/>
          </a:p>
        </p:txBody>
      </p:sp>
      <p:sp>
        <p:nvSpPr>
          <p:cNvPr id="9" name="Блок-схема: альтернативный процесс 8"/>
          <p:cNvSpPr/>
          <p:nvPr/>
        </p:nvSpPr>
        <p:spPr>
          <a:xfrm>
            <a:off x="189569" y="3278459"/>
            <a:ext cx="4671797" cy="216333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accent2">
                    <a:lumMod val="50000"/>
                  </a:schemeClr>
                </a:solidFill>
                <a:latin typeface="Times New Roman" panose="02020603050405020304" pitchFamily="18" charset="0"/>
                <a:cs typeface="Times New Roman" panose="02020603050405020304" pitchFamily="18" charset="0"/>
              </a:rPr>
              <a:t>Ведущая функция – наглядно-образное мышление</a:t>
            </a:r>
            <a:endParaRPr lang="ru-RU" sz="20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1026" name="Picture 2" descr="Picture background"/>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386388" y="3549961"/>
            <a:ext cx="4672012" cy="3218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4330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199037" cy="1007327"/>
          </a:xfrm>
        </p:spPr>
        <p:txBody>
          <a:bodyPr/>
          <a:lstStyle/>
          <a:p>
            <a:endParaRPr lang="ru-RU" dirty="0"/>
          </a:p>
        </p:txBody>
      </p:sp>
      <p:sp>
        <p:nvSpPr>
          <p:cNvPr id="3" name="Текст 2"/>
          <p:cNvSpPr>
            <a:spLocks noGrp="1"/>
          </p:cNvSpPr>
          <p:nvPr>
            <p:ph type="body" idx="1"/>
          </p:nvPr>
        </p:nvSpPr>
        <p:spPr>
          <a:xfrm>
            <a:off x="1025912" y="2430965"/>
            <a:ext cx="3835456" cy="306279"/>
          </a:xfrm>
        </p:spPr>
        <p:txBody>
          <a:bodyPr/>
          <a:lstStyle/>
          <a:p>
            <a:endParaRPr lang="ru-RU" dirty="0"/>
          </a:p>
        </p:txBody>
      </p:sp>
      <p:sp>
        <p:nvSpPr>
          <p:cNvPr id="5" name="Текст 4"/>
          <p:cNvSpPr>
            <a:spLocks noGrp="1"/>
          </p:cNvSpPr>
          <p:nvPr>
            <p:ph type="body" sz="quarter" idx="3"/>
          </p:nvPr>
        </p:nvSpPr>
        <p:spPr>
          <a:xfrm>
            <a:off x="5597912" y="2430965"/>
            <a:ext cx="3445728" cy="306280"/>
          </a:xfrm>
        </p:spPr>
        <p:txBody>
          <a:bodyPr/>
          <a:lstStyle/>
          <a:p>
            <a:endParaRPr lang="ru-RU" dirty="0"/>
          </a:p>
        </p:txBody>
      </p:sp>
      <p:sp>
        <p:nvSpPr>
          <p:cNvPr id="7" name="Блок-схема: перфолента 6"/>
          <p:cNvSpPr/>
          <p:nvPr/>
        </p:nvSpPr>
        <p:spPr>
          <a:xfrm>
            <a:off x="579863" y="0"/>
            <a:ext cx="8694138" cy="206297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FF0000"/>
                </a:solidFill>
                <a:latin typeface="Times New Roman" pitchFamily="18" charset="0"/>
                <a:cs typeface="Times New Roman" pitchFamily="18" charset="0"/>
              </a:rPr>
              <a:t>Игра – ведущий вид деятельности и основной компонент полноценного развития ребенка</a:t>
            </a:r>
          </a:p>
        </p:txBody>
      </p:sp>
      <p:sp>
        <p:nvSpPr>
          <p:cNvPr id="8" name="Блок-схема: перфолента 7"/>
          <p:cNvSpPr/>
          <p:nvPr/>
        </p:nvSpPr>
        <p:spPr>
          <a:xfrm>
            <a:off x="675744" y="2193189"/>
            <a:ext cx="4185624" cy="108705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FF0000"/>
                </a:solidFill>
                <a:latin typeface="Times New Roman" pitchFamily="18" charset="0"/>
                <a:cs typeface="Times New Roman" pitchFamily="18" charset="0"/>
              </a:rPr>
              <a:t>Сюжетно – ролевая игра</a:t>
            </a:r>
          </a:p>
        </p:txBody>
      </p:sp>
      <p:sp>
        <p:nvSpPr>
          <p:cNvPr id="9" name="Блок-схема: перфолента 8"/>
          <p:cNvSpPr/>
          <p:nvPr/>
        </p:nvSpPr>
        <p:spPr>
          <a:xfrm>
            <a:off x="5088382" y="2171056"/>
            <a:ext cx="4185619" cy="1003040"/>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FF0000"/>
                </a:solidFill>
                <a:latin typeface="Times New Roman" pitchFamily="18" charset="0"/>
                <a:cs typeface="Times New Roman" pitchFamily="18" charset="0"/>
              </a:rPr>
              <a:t>Игры с правилами</a:t>
            </a:r>
          </a:p>
        </p:txBody>
      </p:sp>
      <p:cxnSp>
        <p:nvCxnSpPr>
          <p:cNvPr id="11" name="Прямая со стрелкой 10"/>
          <p:cNvCxnSpPr/>
          <p:nvPr/>
        </p:nvCxnSpPr>
        <p:spPr>
          <a:xfrm flipH="1">
            <a:off x="1583474" y="2003532"/>
            <a:ext cx="11150" cy="4274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flipH="1">
            <a:off x="8366276" y="1675462"/>
            <a:ext cx="1" cy="4955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194" name="Picture 2" descr="Picture background"/>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r="-770" b="8889"/>
          <a:stretch/>
        </p:blipFill>
        <p:spPr bwMode="auto">
          <a:xfrm>
            <a:off x="267629" y="3410456"/>
            <a:ext cx="2274849" cy="2380543"/>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Picture background"/>
          <p:cNvPicPr>
            <a:picLocks noGrp="1" noChangeAspect="1" noChangeArrowheads="1"/>
          </p:cNvPicPr>
          <p:nvPr>
            <p:ph sz="quarter" idx="4"/>
          </p:nvPr>
        </p:nvPicPr>
        <p:blipFill>
          <a:blip r:embed="rId3" cstate="print">
            <a:extLst>
              <a:ext uri="{28A0092B-C50C-407E-A947-70E740481C1C}">
                <a14:useLocalDpi xmlns:a14="http://schemas.microsoft.com/office/drawing/2010/main" val="0"/>
              </a:ext>
            </a:extLst>
          </a:blip>
          <a:srcRect/>
          <a:stretch>
            <a:fillRect/>
          </a:stretch>
        </p:blipFill>
        <p:spPr bwMode="auto">
          <a:xfrm>
            <a:off x="2542478" y="3315410"/>
            <a:ext cx="2631687" cy="2761744"/>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Picture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86762" y="3506010"/>
            <a:ext cx="3456878" cy="2189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379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06244"/>
          </a:xfrm>
        </p:spPr>
        <p:txBody>
          <a:bodyPr>
            <a:normAutofit/>
          </a:bodyPr>
          <a:lstStyle/>
          <a:p>
            <a:pPr algn="ctr"/>
            <a:r>
              <a:rPr lang="ru-RU" sz="2000" b="1" u="sng" dirty="0">
                <a:solidFill>
                  <a:srgbClr val="FF0000"/>
                </a:solidFill>
                <a:latin typeface="Times New Roman" panose="02020603050405020304" pitchFamily="18" charset="0"/>
                <a:cs typeface="Times New Roman" panose="02020603050405020304" pitchFamily="18" charset="0"/>
              </a:rPr>
              <a:t>от 5 до 6 лет</a:t>
            </a:r>
            <a:endParaRPr lang="ru-RU" sz="2000" b="1" dirty="0">
              <a:solidFill>
                <a:srgbClr val="FF0000"/>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1393902" y="1555215"/>
            <a:ext cx="3033132" cy="797691"/>
          </a:xfrm>
        </p:spPr>
        <p:txBody>
          <a:bodyPr/>
          <a:lstStyle/>
          <a:p>
            <a:endParaRPr lang="ru-RU" dirty="0"/>
          </a:p>
        </p:txBody>
      </p:sp>
      <p:sp>
        <p:nvSpPr>
          <p:cNvPr id="4" name="Объект 3"/>
          <p:cNvSpPr>
            <a:spLocks noGrp="1"/>
          </p:cNvSpPr>
          <p:nvPr>
            <p:ph sz="half" idx="2"/>
          </p:nvPr>
        </p:nvSpPr>
        <p:spPr>
          <a:xfrm>
            <a:off x="1393902" y="3245005"/>
            <a:ext cx="2531328" cy="2040673"/>
          </a:xfrm>
        </p:spPr>
        <p:txBody>
          <a:bodyPr/>
          <a:lstStyle/>
          <a:p>
            <a:endParaRPr lang="ru-RU" dirty="0"/>
          </a:p>
        </p:txBody>
      </p:sp>
      <p:sp>
        <p:nvSpPr>
          <p:cNvPr id="5" name="Текст 4"/>
          <p:cNvSpPr>
            <a:spLocks noGrp="1"/>
          </p:cNvSpPr>
          <p:nvPr>
            <p:ph type="body" sz="quarter" idx="3"/>
          </p:nvPr>
        </p:nvSpPr>
        <p:spPr>
          <a:xfrm>
            <a:off x="5809785" y="1555215"/>
            <a:ext cx="2921620" cy="797691"/>
          </a:xfrm>
        </p:spPr>
        <p:txBody>
          <a:bodyPr/>
          <a:lstStyle/>
          <a:p>
            <a:endParaRPr lang="ru-RU" dirty="0"/>
          </a:p>
        </p:txBody>
      </p:sp>
      <p:sp>
        <p:nvSpPr>
          <p:cNvPr id="7" name="Блок-схема: альтернативный процесс 6"/>
          <p:cNvSpPr/>
          <p:nvPr/>
        </p:nvSpPr>
        <p:spPr>
          <a:xfrm>
            <a:off x="675744" y="1126273"/>
            <a:ext cx="4185623" cy="1371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accent2">
                    <a:lumMod val="50000"/>
                  </a:schemeClr>
                </a:solidFill>
                <a:latin typeface="Times New Roman" panose="02020603050405020304" pitchFamily="18" charset="0"/>
                <a:cs typeface="Times New Roman" panose="02020603050405020304" pitchFamily="18" charset="0"/>
              </a:rPr>
              <a:t>Активизация воображения</a:t>
            </a:r>
          </a:p>
        </p:txBody>
      </p:sp>
      <p:sp>
        <p:nvSpPr>
          <p:cNvPr id="8" name="Блок-схема: альтернативный процесс 7"/>
          <p:cNvSpPr/>
          <p:nvPr/>
        </p:nvSpPr>
        <p:spPr>
          <a:xfrm>
            <a:off x="5088381" y="1126273"/>
            <a:ext cx="4185620" cy="1371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accent2">
                    <a:lumMod val="50000"/>
                  </a:schemeClr>
                </a:solidFill>
                <a:latin typeface="Times New Roman" panose="02020603050405020304" pitchFamily="18" charset="0"/>
                <a:cs typeface="Times New Roman" panose="02020603050405020304" pitchFamily="18" charset="0"/>
              </a:rPr>
              <a:t>Особенность детей данного возраста – интерес и тяга к красивому, эстетически ценному. </a:t>
            </a:r>
          </a:p>
        </p:txBody>
      </p:sp>
      <p:sp>
        <p:nvSpPr>
          <p:cNvPr id="9" name="Блок-схема: альтернативный процесс 8"/>
          <p:cNvSpPr/>
          <p:nvPr/>
        </p:nvSpPr>
        <p:spPr>
          <a:xfrm>
            <a:off x="675744" y="2737244"/>
            <a:ext cx="4185623" cy="330411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accent2">
                    <a:lumMod val="50000"/>
                  </a:schemeClr>
                </a:solidFill>
                <a:latin typeface="Times New Roman" panose="02020603050405020304" pitchFamily="18" charset="0"/>
                <a:cs typeface="Times New Roman" panose="02020603050405020304" pitchFamily="18" charset="0"/>
              </a:rPr>
              <a:t>Необходимо привить детям вкус к размышлению и рассуждению, поиску решений, научить испытывать удовольствие от прилагаемых интеллектуальных усилий и получаемого в виде решения проблемы интеллектуального результата</a:t>
            </a:r>
          </a:p>
        </p:txBody>
      </p:sp>
      <p:pic>
        <p:nvPicPr>
          <p:cNvPr id="2050" name="Picture 2" descr="Picture background"/>
          <p:cNvPicPr>
            <a:picLocks noGrp="1" noChangeAspect="1" noChangeArrowheads="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5475747" y="2736850"/>
            <a:ext cx="3410618" cy="3305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8030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28185"/>
          </a:xfrm>
        </p:spPr>
        <p:txBody>
          <a:bodyPr>
            <a:normAutofit/>
          </a:bodyPr>
          <a:lstStyle/>
          <a:p>
            <a:pPr algn="ctr"/>
            <a:r>
              <a:rPr lang="ru-RU" sz="2000" b="1" u="sng" dirty="0">
                <a:solidFill>
                  <a:srgbClr val="FF0000"/>
                </a:solidFill>
                <a:latin typeface="Times New Roman" panose="02020603050405020304" pitchFamily="18" charset="0"/>
                <a:cs typeface="Times New Roman" panose="02020603050405020304" pitchFamily="18" charset="0"/>
              </a:rPr>
              <a:t>от 6 до 7 лет</a:t>
            </a:r>
            <a:endParaRPr lang="ru-RU" sz="2000" dirty="0"/>
          </a:p>
        </p:txBody>
      </p:sp>
      <p:sp>
        <p:nvSpPr>
          <p:cNvPr id="3" name="Текст 2"/>
          <p:cNvSpPr>
            <a:spLocks noGrp="1"/>
          </p:cNvSpPr>
          <p:nvPr>
            <p:ph type="body" idx="1"/>
          </p:nvPr>
        </p:nvSpPr>
        <p:spPr>
          <a:xfrm>
            <a:off x="1204332" y="1382751"/>
            <a:ext cx="3657036" cy="1193181"/>
          </a:xfrm>
        </p:spPr>
        <p:txBody>
          <a:bodyPr/>
          <a:lstStyle/>
          <a:p>
            <a:endParaRPr lang="ru-RU" dirty="0"/>
          </a:p>
        </p:txBody>
      </p:sp>
      <p:sp>
        <p:nvSpPr>
          <p:cNvPr id="4" name="Объект 3"/>
          <p:cNvSpPr>
            <a:spLocks noGrp="1"/>
          </p:cNvSpPr>
          <p:nvPr>
            <p:ph sz="half" idx="2"/>
          </p:nvPr>
        </p:nvSpPr>
        <p:spPr>
          <a:xfrm>
            <a:off x="1115122" y="3612995"/>
            <a:ext cx="3412274" cy="1349298"/>
          </a:xfrm>
        </p:spPr>
        <p:txBody>
          <a:bodyPr/>
          <a:lstStyle/>
          <a:p>
            <a:endParaRPr lang="ru-RU" dirty="0"/>
          </a:p>
        </p:txBody>
      </p:sp>
      <p:sp>
        <p:nvSpPr>
          <p:cNvPr id="5" name="Текст 4"/>
          <p:cNvSpPr>
            <a:spLocks noGrp="1"/>
          </p:cNvSpPr>
          <p:nvPr>
            <p:ph type="body" sz="quarter" idx="3"/>
          </p:nvPr>
        </p:nvSpPr>
        <p:spPr>
          <a:xfrm>
            <a:off x="5698273" y="1382751"/>
            <a:ext cx="3267307" cy="1070517"/>
          </a:xfrm>
        </p:spPr>
        <p:txBody>
          <a:bodyPr/>
          <a:lstStyle/>
          <a:p>
            <a:endParaRPr lang="ru-RU" dirty="0"/>
          </a:p>
        </p:txBody>
      </p:sp>
      <p:sp>
        <p:nvSpPr>
          <p:cNvPr id="7" name="Блок-схема: альтернативный процесс 6"/>
          <p:cNvSpPr/>
          <p:nvPr/>
        </p:nvSpPr>
        <p:spPr>
          <a:xfrm>
            <a:off x="675744" y="1103971"/>
            <a:ext cx="4185624" cy="163327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chemeClr val="accent2">
                    <a:lumMod val="50000"/>
                  </a:schemeClr>
                </a:solidFill>
                <a:latin typeface="Times New Roman" panose="02020603050405020304" pitchFamily="18" charset="0"/>
                <a:cs typeface="Times New Roman" panose="02020603050405020304" pitchFamily="18" charset="0"/>
              </a:rPr>
              <a:t>смена социального статуса бывшего дошкольника </a:t>
            </a:r>
          </a:p>
        </p:txBody>
      </p:sp>
      <p:sp>
        <p:nvSpPr>
          <p:cNvPr id="8" name="Блок-схема: альтернативный процесс 7"/>
          <p:cNvSpPr/>
          <p:nvPr/>
        </p:nvSpPr>
        <p:spPr>
          <a:xfrm>
            <a:off x="675745" y="2882211"/>
            <a:ext cx="4185623" cy="3239809"/>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2">
                    <a:lumMod val="50000"/>
                  </a:schemeClr>
                </a:solidFill>
                <a:latin typeface="Times New Roman" panose="02020603050405020304" pitchFamily="18" charset="0"/>
                <a:cs typeface="Times New Roman" panose="02020603050405020304" pitchFamily="18" charset="0"/>
              </a:rPr>
              <a:t>В процессе учебной деятельности ребёнок не только усваивает знания, умения и навыки, но и учится ставить перед собой учебные задачи (цели), находить способы усвоения и применения знаний, контролировать и оценивать свои действия. </a:t>
            </a:r>
          </a:p>
        </p:txBody>
      </p:sp>
      <p:pic>
        <p:nvPicPr>
          <p:cNvPr id="3074" name="Picture 2" descr="Picture background"/>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966773" y="1103971"/>
            <a:ext cx="6998805" cy="5018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5619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817" y="156754"/>
            <a:ext cx="10816045" cy="705395"/>
          </a:xfrm>
        </p:spPr>
        <p:txBody>
          <a:bodyPr>
            <a:normAutofit/>
          </a:bodyPr>
          <a:lstStyle/>
          <a:p>
            <a:r>
              <a:rPr lang="ru-RU" sz="2000" b="1" dirty="0">
                <a:solidFill>
                  <a:schemeClr val="accent2">
                    <a:lumMod val="50000"/>
                  </a:schemeClr>
                </a:solidFill>
                <a:latin typeface="Times New Roman" pitchFamily="18" charset="0"/>
                <a:cs typeface="Times New Roman" pitchFamily="18" charset="0"/>
              </a:rPr>
              <a:t>«Конечная остановка» дошкольного детства – </a:t>
            </a:r>
            <a:r>
              <a:rPr lang="ru-RU" sz="2000" b="1" dirty="0">
                <a:solidFill>
                  <a:srgbClr val="FF0000"/>
                </a:solidFill>
                <a:latin typeface="Times New Roman" pitchFamily="18" charset="0"/>
                <a:cs typeface="Times New Roman" pitchFamily="18" charset="0"/>
              </a:rPr>
              <a:t>КРИЗИС 7-МИ лет </a:t>
            </a:r>
            <a:r>
              <a:rPr lang="ru-RU" sz="2000" b="1" dirty="0">
                <a:solidFill>
                  <a:schemeClr val="accent2">
                    <a:lumMod val="50000"/>
                  </a:schemeClr>
                </a:solidFill>
                <a:latin typeface="Times New Roman" pitchFamily="18" charset="0"/>
                <a:cs typeface="Times New Roman" pitchFamily="18" charset="0"/>
              </a:rPr>
              <a:t>– пора в школу…</a:t>
            </a:r>
            <a:endParaRPr lang="ru-RU" sz="2000" b="1" dirty="0">
              <a:solidFill>
                <a:schemeClr val="accent2">
                  <a:lumMod val="50000"/>
                </a:schemeClr>
              </a:solidFill>
            </a:endParaRPr>
          </a:p>
        </p:txBody>
      </p:sp>
      <p:sp>
        <p:nvSpPr>
          <p:cNvPr id="3" name="Текст 2"/>
          <p:cNvSpPr>
            <a:spLocks noGrp="1"/>
          </p:cNvSpPr>
          <p:nvPr>
            <p:ph type="body" idx="1"/>
          </p:nvPr>
        </p:nvSpPr>
        <p:spPr>
          <a:xfrm>
            <a:off x="675746" y="1084217"/>
            <a:ext cx="3844004" cy="1653028"/>
          </a:xfrm>
        </p:spPr>
        <p:txBody>
          <a:bodyPr/>
          <a:lstStyle/>
          <a:p>
            <a:endParaRPr lang="ru-RU" dirty="0"/>
          </a:p>
        </p:txBody>
      </p:sp>
      <p:sp>
        <p:nvSpPr>
          <p:cNvPr id="4" name="Объект 3"/>
          <p:cNvSpPr>
            <a:spLocks noGrp="1"/>
          </p:cNvSpPr>
          <p:nvPr>
            <p:ph sz="half" idx="2"/>
          </p:nvPr>
        </p:nvSpPr>
        <p:spPr/>
        <p:txBody>
          <a:bodyPr/>
          <a:lstStyle/>
          <a:p>
            <a:endParaRPr lang="ru-RU"/>
          </a:p>
        </p:txBody>
      </p:sp>
      <p:sp>
        <p:nvSpPr>
          <p:cNvPr id="5" name="Текст 4"/>
          <p:cNvSpPr>
            <a:spLocks noGrp="1"/>
          </p:cNvSpPr>
          <p:nvPr>
            <p:ph type="body" sz="quarter" idx="3"/>
          </p:nvPr>
        </p:nvSpPr>
        <p:spPr>
          <a:xfrm>
            <a:off x="5525589" y="953589"/>
            <a:ext cx="3748412" cy="1783656"/>
          </a:xfrm>
        </p:spPr>
        <p:txBody>
          <a:bodyPr/>
          <a:lstStyle/>
          <a:p>
            <a:endParaRPr lang="ru-RU" dirty="0"/>
          </a:p>
        </p:txBody>
      </p:sp>
      <p:sp>
        <p:nvSpPr>
          <p:cNvPr id="7" name="Блок-схема: альтернативный процесс 6"/>
          <p:cNvSpPr/>
          <p:nvPr/>
        </p:nvSpPr>
        <p:spPr>
          <a:xfrm>
            <a:off x="169817" y="653143"/>
            <a:ext cx="4691551" cy="596972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Манерничанье, кривляние, капризы, непослушание</a:t>
            </a:r>
          </a:p>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 Ребенок  часто ведет себя как клоун, нарочито искусственно паясничает </a:t>
            </a:r>
          </a:p>
          <a:p>
            <a:r>
              <a:rPr lang="ru-RU" b="1" dirty="0">
                <a:solidFill>
                  <a:schemeClr val="tx2">
                    <a:lumMod val="50000"/>
                  </a:schemeClr>
                </a:solidFill>
                <a:latin typeface="Times New Roman" pitchFamily="18" charset="0"/>
                <a:cs typeface="Times New Roman" pitchFamily="18" charset="0"/>
              </a:rPr>
              <a:t>( писклявый голос, вертлявая походка, взрослые неприличные анекдоты, слова)</a:t>
            </a:r>
          </a:p>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 Обесценивание (игрушки, игры, даже люди)</a:t>
            </a:r>
          </a:p>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Игнорирование, протест против привычных норм и требований (убрать одежду, почистить зубы,  положить вещи на место…)</a:t>
            </a:r>
          </a:p>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Симптом «кислая конфета – сладкий лимон» (могу, но не хочу). Ребенок отказывается от чего то желаемого, по типу «не очень то и хотелось»</a:t>
            </a:r>
          </a:p>
          <a:p>
            <a:pPr>
              <a:buFont typeface="Wingdings" pitchFamily="2" charset="2"/>
              <a:buChar char="ü"/>
            </a:pPr>
            <a:r>
              <a:rPr lang="ru-RU" b="1" dirty="0">
                <a:solidFill>
                  <a:schemeClr val="tx2">
                    <a:lumMod val="50000"/>
                  </a:schemeClr>
                </a:solidFill>
                <a:latin typeface="Times New Roman" pitchFamily="18" charset="0"/>
                <a:cs typeface="Times New Roman" pitchFamily="18" charset="0"/>
              </a:rPr>
              <a:t>Ребенок говорит, что больше не верит в волшебство, в Деда Мороза…</a:t>
            </a:r>
          </a:p>
        </p:txBody>
      </p:sp>
      <p:sp>
        <p:nvSpPr>
          <p:cNvPr id="8" name="Блок-схема: альтернативный процесс 7"/>
          <p:cNvSpPr/>
          <p:nvPr/>
        </p:nvSpPr>
        <p:spPr>
          <a:xfrm>
            <a:off x="5088382" y="653142"/>
            <a:ext cx="6655127" cy="2580491"/>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rgbClr val="FF0000"/>
                </a:solidFill>
                <a:latin typeface="Times New Roman" pitchFamily="18" charset="0"/>
                <a:cs typeface="Times New Roman" pitchFamily="18" charset="0"/>
              </a:rPr>
              <a:t>ПСИХИЧЕСКИЕ НОВООБРАЗОВАНИЯ:</a:t>
            </a:r>
          </a:p>
          <a:p>
            <a:pPr>
              <a:buFont typeface="Wingdings" pitchFamily="2" charset="2"/>
              <a:buChar char="§"/>
            </a:pPr>
            <a:r>
              <a:rPr lang="ru-RU" b="1" dirty="0">
                <a:solidFill>
                  <a:schemeClr val="accent2">
                    <a:lumMod val="50000"/>
                  </a:schemeClr>
                </a:solidFill>
                <a:latin typeface="Times New Roman" pitchFamily="18" charset="0"/>
                <a:cs typeface="Times New Roman" pitchFamily="18" charset="0"/>
              </a:rPr>
              <a:t>Потеря детской непосредственности и импульсивности</a:t>
            </a:r>
          </a:p>
          <a:p>
            <a:pPr>
              <a:buFont typeface="Wingdings" pitchFamily="2" charset="2"/>
              <a:buChar char="§"/>
            </a:pPr>
            <a:r>
              <a:rPr lang="ru-RU" b="1" dirty="0">
                <a:solidFill>
                  <a:schemeClr val="accent2">
                    <a:lumMod val="50000"/>
                  </a:schemeClr>
                </a:solidFill>
                <a:latin typeface="Times New Roman" pitchFamily="18" charset="0"/>
                <a:cs typeface="Times New Roman" pitchFamily="18" charset="0"/>
              </a:rPr>
              <a:t>Саморегуляция поведения</a:t>
            </a:r>
          </a:p>
          <a:p>
            <a:pPr>
              <a:buFont typeface="Wingdings" pitchFamily="2" charset="2"/>
              <a:buChar char="§"/>
            </a:pPr>
            <a:r>
              <a:rPr lang="ru-RU" b="1" dirty="0">
                <a:solidFill>
                  <a:schemeClr val="accent2">
                    <a:lumMod val="50000"/>
                  </a:schemeClr>
                </a:solidFill>
                <a:latin typeface="Times New Roman" pitchFamily="18" charset="0"/>
                <a:cs typeface="Times New Roman" pitchFamily="18" charset="0"/>
              </a:rPr>
              <a:t> Закрытый внутренний мир, своя внутренняя жизнь (скрытые переживания, эмоции, начало выстраивания иерархии ценностей)</a:t>
            </a:r>
          </a:p>
          <a:p>
            <a:r>
              <a:rPr lang="ru-RU" b="1" dirty="0">
                <a:solidFill>
                  <a:schemeClr val="accent2">
                    <a:lumMod val="50000"/>
                  </a:schemeClr>
                </a:solidFill>
                <a:latin typeface="Times New Roman" pitchFamily="18" charset="0"/>
                <a:cs typeface="Times New Roman" pitchFamily="18" charset="0"/>
              </a:rPr>
              <a:t>Ребенок больше не открытая книга…</a:t>
            </a:r>
          </a:p>
          <a:p>
            <a:pPr>
              <a:buFont typeface="Wingdings" pitchFamily="2" charset="2"/>
              <a:buChar char="§"/>
            </a:pPr>
            <a:r>
              <a:rPr lang="ru-RU" b="1" dirty="0">
                <a:solidFill>
                  <a:schemeClr val="accent2">
                    <a:lumMod val="50000"/>
                  </a:schemeClr>
                </a:solidFill>
                <a:latin typeface="Times New Roman" pitchFamily="18" charset="0"/>
                <a:cs typeface="Times New Roman" pitchFamily="18" charset="0"/>
              </a:rPr>
              <a:t>Стремление к признанию</a:t>
            </a:r>
          </a:p>
        </p:txBody>
      </p:sp>
      <p:pic>
        <p:nvPicPr>
          <p:cNvPr id="4098" name="Picture 2" descr="Picture background"/>
          <p:cNvPicPr>
            <a:picLocks noGrp="1" noChangeAspect="1" noChangeArrowheads="1"/>
          </p:cNvPicPr>
          <p:nvPr>
            <p:ph sz="quarter" idx="4"/>
          </p:nvPr>
        </p:nvPicPr>
        <p:blipFill rotWithShape="1">
          <a:blip r:embed="rId2">
            <a:extLst>
              <a:ext uri="{28A0092B-C50C-407E-A947-70E740481C1C}">
                <a14:useLocalDpi xmlns:a14="http://schemas.microsoft.com/office/drawing/2010/main" val="0"/>
              </a:ext>
            </a:extLst>
          </a:blip>
          <a:srcRect t="-1397" r="13452"/>
          <a:stretch/>
        </p:blipFill>
        <p:spPr bwMode="auto">
          <a:xfrm>
            <a:off x="5865813" y="3487783"/>
            <a:ext cx="5276803" cy="3135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8716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823546"/>
          </a:xfrm>
        </p:spPr>
        <p:txBody>
          <a:bodyPr>
            <a:normAutofit/>
          </a:bodyPr>
          <a:lstStyle/>
          <a:p>
            <a:pPr algn="ctr"/>
            <a:r>
              <a:rPr lang="ru-RU" sz="3200" b="1" u="sng" dirty="0">
                <a:solidFill>
                  <a:srgbClr val="FF0000"/>
                </a:solidFill>
                <a:latin typeface="Times New Roman" panose="02020603050405020304" pitchFamily="18" charset="0"/>
                <a:cs typeface="Times New Roman" panose="02020603050405020304" pitchFamily="18" charset="0"/>
              </a:rPr>
              <a:t>Периоды дошкольного возраста:</a:t>
            </a:r>
          </a:p>
        </p:txBody>
      </p:sp>
      <p:sp>
        <p:nvSpPr>
          <p:cNvPr id="3" name="Текст 2"/>
          <p:cNvSpPr>
            <a:spLocks noGrp="1"/>
          </p:cNvSpPr>
          <p:nvPr>
            <p:ph type="body" idx="1"/>
          </p:nvPr>
        </p:nvSpPr>
        <p:spPr>
          <a:xfrm>
            <a:off x="675745" y="1327638"/>
            <a:ext cx="4185623" cy="404447"/>
          </a:xfrm>
        </p:spPr>
        <p:txBody>
          <a:bodyPr/>
          <a:lstStyle/>
          <a:p>
            <a:pPr algn="ctr"/>
            <a:r>
              <a:rPr lang="ru-RU" sz="2000" b="1" dirty="0">
                <a:solidFill>
                  <a:srgbClr val="FF0000"/>
                </a:solidFill>
                <a:latin typeface="Times New Roman" panose="02020603050405020304" pitchFamily="18" charset="0"/>
                <a:cs typeface="Times New Roman" panose="02020603050405020304" pitchFamily="18" charset="0"/>
              </a:rPr>
              <a:t>0-1 год-младенческий возраст</a:t>
            </a:r>
          </a:p>
        </p:txBody>
      </p:sp>
      <p:sp>
        <p:nvSpPr>
          <p:cNvPr id="4" name="Объект 3"/>
          <p:cNvSpPr>
            <a:spLocks noGrp="1"/>
          </p:cNvSpPr>
          <p:nvPr>
            <p:ph sz="half" idx="2"/>
          </p:nvPr>
        </p:nvSpPr>
        <p:spPr>
          <a:xfrm>
            <a:off x="975946" y="3543300"/>
            <a:ext cx="3885422" cy="430823"/>
          </a:xfrm>
        </p:spPr>
        <p:txBody>
          <a:bodyPr>
            <a:normAutofit/>
          </a:bodyPr>
          <a:lstStyle/>
          <a:p>
            <a:pPr marL="0" indent="0" algn="ctr">
              <a:buNone/>
            </a:pPr>
            <a:r>
              <a:rPr lang="ru-RU" sz="2000" b="1" dirty="0">
                <a:solidFill>
                  <a:srgbClr val="FF0000"/>
                </a:solidFill>
                <a:latin typeface="Times New Roman" panose="02020603050405020304" pitchFamily="18" charset="0"/>
                <a:cs typeface="Times New Roman" panose="02020603050405020304" pitchFamily="18" charset="0"/>
              </a:rPr>
              <a:t>3-7 лет-дошкольный возраст</a:t>
            </a:r>
          </a:p>
        </p:txBody>
      </p:sp>
      <p:sp>
        <p:nvSpPr>
          <p:cNvPr id="5" name="Текст 4"/>
          <p:cNvSpPr>
            <a:spLocks noGrp="1"/>
          </p:cNvSpPr>
          <p:nvPr>
            <p:ph type="body" sz="quarter" idx="3"/>
          </p:nvPr>
        </p:nvSpPr>
        <p:spPr>
          <a:xfrm>
            <a:off x="6117395" y="2259623"/>
            <a:ext cx="3883659" cy="650631"/>
          </a:xfrm>
        </p:spPr>
        <p:txBody>
          <a:bodyPr/>
          <a:lstStyle/>
          <a:p>
            <a:pPr algn="ctr"/>
            <a:r>
              <a:rPr lang="ru-RU" sz="2000" b="1" dirty="0">
                <a:solidFill>
                  <a:srgbClr val="FF0000"/>
                </a:solidFill>
                <a:latin typeface="Times New Roman" panose="02020603050405020304" pitchFamily="18" charset="0"/>
                <a:cs typeface="Times New Roman" panose="02020603050405020304" pitchFamily="18" charset="0"/>
              </a:rPr>
              <a:t>1-2 года-ранний возраст</a:t>
            </a:r>
          </a:p>
        </p:txBody>
      </p:sp>
      <p:pic>
        <p:nvPicPr>
          <p:cNvPr id="1026" name="Picture 2" descr="Picture background"/>
          <p:cNvPicPr>
            <a:picLocks noGrp="1" noChangeAspect="1" noChangeArrowheads="1"/>
          </p:cNvPicPr>
          <p:nvPr>
            <p:ph sz="quarter" idx="4"/>
          </p:nvPr>
        </p:nvPicPr>
        <p:blipFill>
          <a:blip r:embed="rId2" cstate="print">
            <a:extLst>
              <a:ext uri="{28A0092B-C50C-407E-A947-70E740481C1C}">
                <a14:useLocalDpi xmlns:a14="http://schemas.microsoft.com/office/drawing/2010/main" val="0"/>
              </a:ext>
            </a:extLst>
          </a:blip>
          <a:srcRect/>
          <a:stretch>
            <a:fillRect/>
          </a:stretch>
        </p:blipFill>
        <p:spPr bwMode="auto">
          <a:xfrm>
            <a:off x="6117396" y="3126019"/>
            <a:ext cx="3883659" cy="242728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icture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8065" y="1624258"/>
            <a:ext cx="2562266" cy="172792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icture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6928" y="3966410"/>
            <a:ext cx="3344541" cy="27960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0111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Рисунок 10"/>
          <p:cNvPicPr>
            <a:picLocks noChangeAspect="1"/>
          </p:cNvPicPr>
          <p:nvPr/>
        </p:nvPicPr>
        <p:blipFill>
          <a:blip r:embed="rId2"/>
          <a:stretch>
            <a:fillRect/>
          </a:stretch>
        </p:blipFill>
        <p:spPr>
          <a:xfrm>
            <a:off x="3488747" y="3296330"/>
            <a:ext cx="4182218" cy="1475360"/>
          </a:xfrm>
          <a:prstGeom prst="rect">
            <a:avLst/>
          </a:prstGeom>
        </p:spPr>
      </p:pic>
      <p:sp>
        <p:nvSpPr>
          <p:cNvPr id="2" name="Заголовок 1"/>
          <p:cNvSpPr>
            <a:spLocks noGrp="1"/>
          </p:cNvSpPr>
          <p:nvPr>
            <p:ph type="title"/>
          </p:nvPr>
        </p:nvSpPr>
        <p:spPr>
          <a:xfrm>
            <a:off x="1288448" y="370816"/>
            <a:ext cx="8596668" cy="1320800"/>
          </a:xfrm>
        </p:spPr>
        <p:txBody>
          <a:bodyPr/>
          <a:lstStyle/>
          <a:p>
            <a:pPr algn="ctr"/>
            <a:r>
              <a:rPr lang="ru-RU" b="1" dirty="0">
                <a:solidFill>
                  <a:srgbClr val="FF0000"/>
                </a:solidFill>
                <a:latin typeface="Times New Roman" panose="02020603050405020304" pitchFamily="18" charset="0"/>
                <a:cs typeface="Times New Roman" panose="02020603050405020304" pitchFamily="18" charset="0"/>
              </a:rPr>
              <a:t>Кризисы</a:t>
            </a:r>
          </a:p>
        </p:txBody>
      </p:sp>
      <p:pic>
        <p:nvPicPr>
          <p:cNvPr id="6" name="Рисунок 5"/>
          <p:cNvPicPr>
            <a:picLocks noChangeAspect="1"/>
          </p:cNvPicPr>
          <p:nvPr/>
        </p:nvPicPr>
        <p:blipFill>
          <a:blip r:embed="rId3"/>
          <a:stretch>
            <a:fillRect/>
          </a:stretch>
        </p:blipFill>
        <p:spPr>
          <a:xfrm>
            <a:off x="3488747" y="4949603"/>
            <a:ext cx="4178565" cy="1474788"/>
          </a:xfrm>
          <a:prstGeom prst="rect">
            <a:avLst/>
          </a:prstGeom>
        </p:spPr>
      </p:pic>
      <p:sp>
        <p:nvSpPr>
          <p:cNvPr id="7" name="Прямоугольник 6"/>
          <p:cNvSpPr/>
          <p:nvPr/>
        </p:nvSpPr>
        <p:spPr>
          <a:xfrm>
            <a:off x="4210142" y="3431470"/>
            <a:ext cx="2753281" cy="1205079"/>
          </a:xfrm>
          <a:prstGeom prst="rect">
            <a:avLst/>
          </a:prstGeom>
        </p:spPr>
        <p:txBody>
          <a:bodyPr wrap="square">
            <a:spAutoFit/>
          </a:bodyPr>
          <a:lstStyle/>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3 – 4 года кризис 3-х лет </a:t>
            </a:r>
          </a:p>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Инициативность, целеустремленность – вина, стыд, сомнение.</a:t>
            </a:r>
          </a:p>
        </p:txBody>
      </p:sp>
      <p:sp>
        <p:nvSpPr>
          <p:cNvPr id="8" name="Прямоугольник 7"/>
          <p:cNvSpPr/>
          <p:nvPr/>
        </p:nvSpPr>
        <p:spPr>
          <a:xfrm>
            <a:off x="4210698" y="5086832"/>
            <a:ext cx="2752725" cy="1200329"/>
          </a:xfrm>
          <a:prstGeom prst="rect">
            <a:avLst/>
          </a:prstGeom>
        </p:spPr>
        <p:txBody>
          <a:bodyPr wrap="square">
            <a:spAutoFit/>
          </a:bodyPr>
          <a:lstStyle/>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6 – 7 лет школьный</a:t>
            </a:r>
          </a:p>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Трудолюбие, компетентность –неполноценность</a:t>
            </a:r>
          </a:p>
        </p:txBody>
      </p:sp>
      <p:pic>
        <p:nvPicPr>
          <p:cNvPr id="12" name="Рисунок 11"/>
          <p:cNvPicPr>
            <a:picLocks noChangeAspect="1"/>
          </p:cNvPicPr>
          <p:nvPr/>
        </p:nvPicPr>
        <p:blipFill>
          <a:blip r:embed="rId4"/>
          <a:stretch>
            <a:fillRect/>
          </a:stretch>
        </p:blipFill>
        <p:spPr>
          <a:xfrm>
            <a:off x="3495673" y="1643057"/>
            <a:ext cx="4182218" cy="1475360"/>
          </a:xfrm>
          <a:prstGeom prst="rect">
            <a:avLst/>
          </a:prstGeom>
        </p:spPr>
      </p:pic>
      <p:sp>
        <p:nvSpPr>
          <p:cNvPr id="13" name="Прямоугольник 12"/>
          <p:cNvSpPr/>
          <p:nvPr/>
        </p:nvSpPr>
        <p:spPr>
          <a:xfrm>
            <a:off x="4348532" y="1804851"/>
            <a:ext cx="2476500" cy="1200329"/>
          </a:xfrm>
          <a:prstGeom prst="rect">
            <a:avLst/>
          </a:prstGeom>
        </p:spPr>
        <p:txBody>
          <a:bodyPr wrap="square">
            <a:spAutoFit/>
          </a:bodyPr>
          <a:lstStyle/>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1 год </a:t>
            </a:r>
          </a:p>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Доверие к миру, надежда - недоверие, </a:t>
            </a:r>
          </a:p>
          <a:p>
            <a:pPr algn="ctr"/>
            <a:r>
              <a:rPr lang="ru-RU" b="1" dirty="0">
                <a:solidFill>
                  <a:schemeClr val="accent2">
                    <a:lumMod val="50000"/>
                  </a:schemeClr>
                </a:solidFill>
                <a:latin typeface="Times New Roman" panose="02020603050405020304" pitchFamily="18" charset="0"/>
                <a:cs typeface="Times New Roman" panose="02020603050405020304" pitchFamily="18" charset="0"/>
              </a:rPr>
              <a:t>Отчаянье.</a:t>
            </a:r>
          </a:p>
        </p:txBody>
      </p:sp>
      <p:sp>
        <p:nvSpPr>
          <p:cNvPr id="16" name="TextBox 15"/>
          <p:cNvSpPr txBox="1"/>
          <p:nvPr/>
        </p:nvSpPr>
        <p:spPr>
          <a:xfrm>
            <a:off x="916522" y="2174184"/>
            <a:ext cx="2002921" cy="461665"/>
          </a:xfrm>
          <a:prstGeom prst="rect">
            <a:avLst/>
          </a:prstGeom>
          <a:noFill/>
        </p:spPr>
        <p:txBody>
          <a:bodyPr wrap="none" rtlCol="0">
            <a:spAutoFit/>
          </a:bodyPr>
          <a:lstStyle/>
          <a:p>
            <a:r>
              <a:rPr lang="ru-RU" sz="2400" b="1" dirty="0">
                <a:solidFill>
                  <a:schemeClr val="accent2">
                    <a:lumMod val="50000"/>
                  </a:schemeClr>
                </a:solidFill>
                <a:latin typeface="Times New Roman" panose="02020603050405020304" pitchFamily="18" charset="0"/>
                <a:cs typeface="Times New Roman" panose="02020603050405020304" pitchFamily="18" charset="0"/>
              </a:rPr>
              <a:t>Я существую</a:t>
            </a:r>
          </a:p>
        </p:txBody>
      </p:sp>
      <p:sp>
        <p:nvSpPr>
          <p:cNvPr id="17" name="TextBox 16"/>
          <p:cNvSpPr txBox="1"/>
          <p:nvPr/>
        </p:nvSpPr>
        <p:spPr>
          <a:xfrm>
            <a:off x="1349174" y="3803176"/>
            <a:ext cx="1137619" cy="461665"/>
          </a:xfrm>
          <a:prstGeom prst="rect">
            <a:avLst/>
          </a:prstGeom>
          <a:noFill/>
        </p:spPr>
        <p:txBody>
          <a:bodyPr wrap="none" rtlCol="0">
            <a:spAutoFit/>
          </a:bodyPr>
          <a:lstStyle/>
          <a:p>
            <a:r>
              <a:rPr lang="ru-RU" sz="2400" b="1" dirty="0">
                <a:solidFill>
                  <a:schemeClr val="accent2">
                    <a:lumMod val="50000"/>
                  </a:schemeClr>
                </a:solidFill>
                <a:latin typeface="Times New Roman" panose="02020603050405020304" pitchFamily="18" charset="0"/>
                <a:cs typeface="Times New Roman" panose="02020603050405020304" pitchFamily="18" charset="0"/>
              </a:rPr>
              <a:t>Я могу</a:t>
            </a:r>
          </a:p>
        </p:txBody>
      </p:sp>
      <p:sp>
        <p:nvSpPr>
          <p:cNvPr id="18" name="TextBox 17"/>
          <p:cNvSpPr txBox="1"/>
          <p:nvPr/>
        </p:nvSpPr>
        <p:spPr>
          <a:xfrm>
            <a:off x="1005555" y="5502330"/>
            <a:ext cx="1824859" cy="461665"/>
          </a:xfrm>
          <a:prstGeom prst="rect">
            <a:avLst/>
          </a:prstGeom>
          <a:noFill/>
        </p:spPr>
        <p:txBody>
          <a:bodyPr wrap="none" rtlCol="0">
            <a:spAutoFit/>
          </a:bodyPr>
          <a:lstStyle/>
          <a:p>
            <a:r>
              <a:rPr lang="ru-RU" sz="2400" b="1" dirty="0">
                <a:solidFill>
                  <a:schemeClr val="accent2">
                    <a:lumMod val="50000"/>
                  </a:schemeClr>
                </a:solidFill>
                <a:latin typeface="Times New Roman" panose="02020603050405020304" pitchFamily="18" charset="0"/>
                <a:cs typeface="Times New Roman" panose="02020603050405020304" pitchFamily="18" charset="0"/>
              </a:rPr>
              <a:t>Я – человек</a:t>
            </a:r>
          </a:p>
        </p:txBody>
      </p:sp>
    </p:spTree>
    <p:extLst>
      <p:ext uri="{BB962C8B-B14F-4D97-AF65-F5344CB8AC3E}">
        <p14:creationId xmlns:p14="http://schemas.microsoft.com/office/powerpoint/2010/main" val="1017037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200" b="1" u="sng" dirty="0">
                <a:solidFill>
                  <a:srgbClr val="FF0000"/>
                </a:solidFill>
                <a:latin typeface="Times New Roman" pitchFamily="18" charset="0"/>
                <a:cs typeface="Times New Roman" pitchFamily="18" charset="0"/>
              </a:rPr>
              <a:t>Возрастные периоды дошкольного детства</a:t>
            </a:r>
            <a:br>
              <a:rPr lang="ru-RU" sz="3200" b="1" dirty="0">
                <a:solidFill>
                  <a:srgbClr val="FF0000"/>
                </a:solidFill>
                <a:latin typeface="Times New Roman" pitchFamily="18" charset="0"/>
                <a:cs typeface="Times New Roman" pitchFamily="18" charset="0"/>
              </a:rPr>
            </a:br>
            <a:r>
              <a:rPr lang="ru-RU" b="1" dirty="0">
                <a:solidFill>
                  <a:srgbClr val="FF0000"/>
                </a:solidFill>
                <a:latin typeface="Times New Roman" pitchFamily="18" charset="0"/>
                <a:cs typeface="Times New Roman" pitchFamily="18" charset="0"/>
              </a:rPr>
              <a:t>0 – 1 год –</a:t>
            </a:r>
            <a:br>
              <a:rPr lang="ru-RU" b="1" dirty="0">
                <a:solidFill>
                  <a:srgbClr val="FF0000"/>
                </a:solidFill>
                <a:latin typeface="Times New Roman" pitchFamily="18" charset="0"/>
                <a:cs typeface="Times New Roman" pitchFamily="18" charset="0"/>
              </a:rPr>
            </a:br>
            <a:r>
              <a:rPr lang="ru-RU" b="1" dirty="0">
                <a:solidFill>
                  <a:srgbClr val="FF0000"/>
                </a:solidFill>
                <a:latin typeface="Times New Roman" pitchFamily="18" charset="0"/>
                <a:cs typeface="Times New Roman" pitchFamily="18" charset="0"/>
              </a:rPr>
              <a:t> младенческий возраст</a:t>
            </a:r>
            <a:br>
              <a:rPr lang="ru-RU" b="1" dirty="0">
                <a:solidFill>
                  <a:srgbClr val="FF0000"/>
                </a:solidFill>
                <a:latin typeface="Times New Roman" pitchFamily="18" charset="0"/>
                <a:cs typeface="Times New Roman" pitchFamily="18" charset="0"/>
              </a:rPr>
            </a:br>
            <a: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t> Это период формирования базового чувства доверия или недоверия к миру.</a:t>
            </a:r>
            <a:b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t>   В этот момент жизни ребенка устанавливается духовная связь с мамой, которая остается на всю жизнь. </a:t>
            </a:r>
            <a:b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t>   Любовь – это дыхание души и в первый год           жизни он открывает свое сердечко только для мамы. Больше туда пока никто не может поместиться. </a:t>
            </a:r>
            <a:br>
              <a:rPr lang="ru-RU" altLang="ru-RU" sz="3200" b="1" dirty="0">
                <a:solidFill>
                  <a:schemeClr val="accent2">
                    <a:lumMod val="50000"/>
                  </a:schemeClr>
                </a:solidFill>
                <a:latin typeface="Times New Roman" panose="02020603050405020304" pitchFamily="18" charset="0"/>
                <a:cs typeface="Times New Roman" panose="02020603050405020304" pitchFamily="18" charset="0"/>
              </a:rPr>
            </a:br>
            <a:endParaRPr lang="ru-RU" sz="3200" dirty="0">
              <a:solidFill>
                <a:srgbClr val="FF0000"/>
              </a:solidFill>
            </a:endParaRPr>
          </a:p>
        </p:txBody>
      </p:sp>
      <p:pic>
        <p:nvPicPr>
          <p:cNvPr id="2050"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9768" y="3763108"/>
            <a:ext cx="3006968" cy="3006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7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Все органы восприятия младенца полностью активны и направлены на эмоциональный опыт взаимодействия с матерью. И от того как мама о нем заботится, как показывает ему свою любовь, он  представляет безопасен для него этот мир или нет; достоин он уважения или нет;</a:t>
            </a: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можно в этом мире  дальше развиваться или нет.</a:t>
            </a: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 Первые месяцы ребенка надо постоянно носить на руках,</a:t>
            </a: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 чтобы он всем своим существом ощущал вашу любовь. </a:t>
            </a: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Ребенок до года весь настроен на общение, каждый его крик</a:t>
            </a:r>
            <a:b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700" b="1" dirty="0">
                <a:solidFill>
                  <a:schemeClr val="accent2">
                    <a:lumMod val="50000"/>
                  </a:schemeClr>
                </a:solidFill>
                <a:latin typeface="Times New Roman" panose="02020603050405020304" pitchFamily="18" charset="0"/>
                <a:cs typeface="Times New Roman" panose="02020603050405020304" pitchFamily="18" charset="0"/>
              </a:rPr>
              <a:t> что–то значит.</a:t>
            </a:r>
            <a:br>
              <a:rPr lang="ru-RU" b="1" dirty="0">
                <a:solidFill>
                  <a:schemeClr val="tx1"/>
                </a:solidFill>
                <a:latin typeface="Times New Roman" panose="02020603050405020304" pitchFamily="18" charset="0"/>
                <a:cs typeface="Times New Roman" panose="02020603050405020304" pitchFamily="18" charset="0"/>
              </a:rPr>
            </a:br>
            <a:endParaRPr lang="ru-RU" dirty="0"/>
          </a:p>
        </p:txBody>
      </p:sp>
      <p:pic>
        <p:nvPicPr>
          <p:cNvPr id="1026" name="Picture 2"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77838" y="3771900"/>
            <a:ext cx="2937961" cy="302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2626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599"/>
            <a:ext cx="9102286" cy="3817435"/>
          </a:xfrm>
        </p:spPr>
        <p:txBody>
          <a:bodyPr>
            <a:noAutofit/>
          </a:bodyPr>
          <a:lstStyle/>
          <a:p>
            <a:pPr algn="ctr"/>
            <a:r>
              <a:rPr lang="ru-RU" sz="3200" b="1" u="sng" dirty="0">
                <a:solidFill>
                  <a:srgbClr val="FF0000"/>
                </a:solidFill>
                <a:latin typeface="Times New Roman" panose="02020603050405020304" pitchFamily="18" charset="0"/>
                <a:cs typeface="Times New Roman" panose="02020603050405020304" pitchFamily="18" charset="0"/>
              </a:rPr>
              <a:t>Самые главные приобретения — ходьба и первые слова. </a:t>
            </a:r>
            <a:br>
              <a:rPr lang="ru-RU" sz="3200" b="1" u="sng" dirty="0">
                <a:solidFill>
                  <a:srgbClr val="FF0000"/>
                </a:solidFill>
                <a:latin typeface="Times New Roman" panose="02020603050405020304" pitchFamily="18" charset="0"/>
                <a:cs typeface="Times New Roman" panose="02020603050405020304" pitchFamily="18" charset="0"/>
              </a:rPr>
            </a:br>
            <a:r>
              <a:rPr lang="ru-RU" sz="3200" b="1" dirty="0">
                <a:solidFill>
                  <a:schemeClr val="accent2">
                    <a:lumMod val="50000"/>
                  </a:schemeClr>
                </a:solidFill>
                <a:latin typeface="Times New Roman" panose="02020603050405020304" pitchFamily="18" charset="0"/>
                <a:cs typeface="Times New Roman" panose="02020603050405020304" pitchFamily="18" charset="0"/>
              </a:rPr>
              <a:t>Ходьба дает возможность отделения ребенка от взрослого, превращения ребенка в субъекта действия . Появление первых слов, имеющих характер указательного жеста, понятных только близким (но понятных!), представляет новый прогрессивный способ общения со взрослым.</a:t>
            </a:r>
            <a:br>
              <a:rPr lang="ru-RU" sz="3200" b="1" dirty="0">
                <a:solidFill>
                  <a:schemeClr val="accent2">
                    <a:lumMod val="50000"/>
                  </a:schemeClr>
                </a:solidFill>
                <a:latin typeface="Times New Roman" panose="02020603050405020304" pitchFamily="18" charset="0"/>
                <a:cs typeface="Times New Roman" panose="02020603050405020304" pitchFamily="18" charset="0"/>
              </a:rPr>
            </a:br>
            <a:endParaRPr lang="ru-RU" sz="3200" dirty="0">
              <a:solidFill>
                <a:schemeClr val="accent2">
                  <a:lumMod val="50000"/>
                </a:schemeClr>
              </a:solidFill>
            </a:endParaRPr>
          </a:p>
        </p:txBody>
      </p:sp>
      <p:pic>
        <p:nvPicPr>
          <p:cNvPr id="4" name="Picture 2" descr="Picture background"/>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t="-1223" r="25349" b="-1"/>
          <a:stretch/>
        </p:blipFill>
        <p:spPr bwMode="auto">
          <a:xfrm>
            <a:off x="6400802" y="4503404"/>
            <a:ext cx="1951462" cy="2354596"/>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Picture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4830" y="4508489"/>
            <a:ext cx="2344426" cy="2344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1160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7865" y="354623"/>
            <a:ext cx="8596668" cy="1320800"/>
          </a:xfrm>
        </p:spPr>
        <p:txBody>
          <a:bodyPr>
            <a:noAutofit/>
          </a:bodyPr>
          <a:lstStyle/>
          <a:p>
            <a:pPr>
              <a:lnSpc>
                <a:spcPct val="80000"/>
              </a:lnSpc>
            </a:pPr>
            <a:r>
              <a:rPr lang="ru-RU" altLang="ru-RU" sz="2800" b="1" dirty="0">
                <a:solidFill>
                  <a:srgbClr val="FF0000"/>
                </a:solidFill>
                <a:latin typeface="Times New Roman" panose="02020603050405020304" pitchFamily="18" charset="0"/>
                <a:cs typeface="Times New Roman" panose="02020603050405020304" pitchFamily="18" charset="0"/>
              </a:rPr>
              <a:t>                             </a:t>
            </a:r>
            <a:r>
              <a:rPr lang="ru-RU" altLang="ru-RU" sz="2800" b="1" u="sng" dirty="0">
                <a:solidFill>
                  <a:srgbClr val="FF0000"/>
                </a:solidFill>
                <a:latin typeface="Times New Roman" panose="02020603050405020304" pitchFamily="18" charset="0"/>
                <a:cs typeface="Times New Roman" panose="02020603050405020304" pitchFamily="18" charset="0"/>
              </a:rPr>
              <a:t>от 1 года до 2-х лет</a:t>
            </a:r>
            <a:br>
              <a:rPr lang="ru-RU" altLang="ru-RU" sz="2800" b="1" u="sng" dirty="0">
                <a:solidFill>
                  <a:srgbClr val="FF0000"/>
                </a:solidFill>
                <a:latin typeface="Times New Roman" panose="02020603050405020304" pitchFamily="18" charset="0"/>
                <a:cs typeface="Times New Roman" panose="02020603050405020304" pitchFamily="18" charset="0"/>
              </a:rPr>
            </a:br>
            <a:br>
              <a:rPr lang="ru-RU" altLang="ru-RU" sz="2800" b="1" dirty="0">
                <a:solidFill>
                  <a:srgbClr val="FF0000"/>
                </a:solidFill>
                <a:latin typeface="Times New Roman" panose="02020603050405020304" pitchFamily="18" charset="0"/>
                <a:cs typeface="Times New Roman" panose="02020603050405020304" pitchFamily="18" charset="0"/>
              </a:rPr>
            </a:b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Самые главные люди для ребенка в этот период – семья, родственники.</a:t>
            </a:r>
            <a:b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Ребенок после года - исследователь. Он смотрит на мир с воодушевлением и познавать этот мир – это работа  всех его систем. Дети оживляют окружающий их мир и, как иностранцы, спрашивают вас обо всем, что видят.</a:t>
            </a:r>
            <a:b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Анализируя ваши ответы и сопоставляя со своими наблюдениями ребенок делает свои выводы.  </a:t>
            </a:r>
            <a:b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800" b="1" u="sng" dirty="0">
                <a:solidFill>
                  <a:srgbClr val="FF0000"/>
                </a:solidFill>
                <a:latin typeface="Times New Roman" panose="02020603050405020304" pitchFamily="18" charset="0"/>
                <a:cs typeface="Times New Roman" panose="02020603050405020304" pitchFamily="18" charset="0"/>
              </a:rPr>
              <a:t>Он учится думать. </a:t>
            </a:r>
            <a:r>
              <a:rPr lang="ru-RU" altLang="ru-RU" sz="2800" b="1" dirty="0">
                <a:solidFill>
                  <a:srgbClr val="FF0000"/>
                </a:solidFill>
                <a:latin typeface="Times New Roman" panose="02020603050405020304" pitchFamily="18" charset="0"/>
                <a:cs typeface="Times New Roman" panose="02020603050405020304" pitchFamily="18" charset="0"/>
              </a:rPr>
              <a:t> </a:t>
            </a: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Формируется исследовательский интеллект.</a:t>
            </a:r>
            <a:b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b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На каждое </a:t>
            </a:r>
            <a:r>
              <a:rPr lang="ru-RU" altLang="ru-RU" sz="2800" b="1" dirty="0">
                <a:solidFill>
                  <a:srgbClr val="FF0000"/>
                </a:solidFill>
                <a:latin typeface="Times New Roman" panose="02020603050405020304" pitchFamily="18" charset="0"/>
                <a:cs typeface="Times New Roman" panose="02020603050405020304" pitchFamily="18" charset="0"/>
              </a:rPr>
              <a:t>НЕЛЬЗЯ </a:t>
            </a:r>
            <a:r>
              <a:rPr lang="ru-RU" altLang="ru-RU" sz="2800" b="1" dirty="0">
                <a:solidFill>
                  <a:schemeClr val="accent2">
                    <a:lumMod val="50000"/>
                  </a:schemeClr>
                </a:solidFill>
                <a:latin typeface="Times New Roman" panose="02020603050405020304" pitchFamily="18" charset="0"/>
                <a:cs typeface="Times New Roman" panose="02020603050405020304" pitchFamily="18" charset="0"/>
              </a:rPr>
              <a:t>необходимо предоставлять ребенку три  </a:t>
            </a:r>
            <a:r>
              <a:rPr lang="ru-RU" altLang="ru-RU" sz="2800" b="1" dirty="0">
                <a:solidFill>
                  <a:srgbClr val="FF0000"/>
                </a:solidFill>
                <a:latin typeface="Times New Roman" panose="02020603050405020304" pitchFamily="18" charset="0"/>
                <a:cs typeface="Times New Roman" panose="02020603050405020304" pitchFamily="18" charset="0"/>
              </a:rPr>
              <a:t>МОЖНО.</a:t>
            </a:r>
            <a:br>
              <a:rPr lang="ru-RU" altLang="ru-RU" sz="2800" b="1" dirty="0">
                <a:solidFill>
                  <a:srgbClr val="FF0000"/>
                </a:solidFill>
                <a:latin typeface="Times New Roman" panose="02020603050405020304" pitchFamily="18" charset="0"/>
                <a:cs typeface="Times New Roman" panose="02020603050405020304" pitchFamily="18" charset="0"/>
              </a:rPr>
            </a:br>
            <a:endParaRPr lang="ru-RU" sz="2800" dirty="0"/>
          </a:p>
        </p:txBody>
      </p:sp>
      <p:pic>
        <p:nvPicPr>
          <p:cNvPr id="4100" name="Picture 4"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30391" y="3780692"/>
            <a:ext cx="3157530" cy="2988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646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a:solidFill>
                  <a:srgbClr val="FF0000"/>
                </a:solidFill>
                <a:latin typeface="Times New Roman" panose="02020603050405020304" pitchFamily="18" charset="0"/>
                <a:cs typeface="Times New Roman" panose="02020603050405020304" pitchFamily="18" charset="0"/>
              </a:rPr>
              <a:t>                  </a:t>
            </a:r>
            <a:r>
              <a:rPr lang="ru-RU" sz="2700" b="1" u="sng" dirty="0">
                <a:solidFill>
                  <a:srgbClr val="FF0000"/>
                </a:solidFill>
                <a:latin typeface="Times New Roman" panose="02020603050405020304" pitchFamily="18" charset="0"/>
                <a:cs typeface="Times New Roman" panose="02020603050405020304" pitchFamily="18" charset="0"/>
              </a:rPr>
              <a:t>Основные характеристики психического развития                      детей 1-2 лет:</a:t>
            </a:r>
            <a:br>
              <a:rPr lang="ru-RU" sz="2700" b="1" u="sng" dirty="0">
                <a:solidFill>
                  <a:schemeClr val="accent5"/>
                </a:solidFill>
                <a:latin typeface="Times New Roman" panose="02020603050405020304" pitchFamily="18" charset="0"/>
                <a:cs typeface="Times New Roman" panose="02020603050405020304" pitchFamily="18" charset="0"/>
              </a:rPr>
            </a:br>
            <a:r>
              <a:rPr lang="ru-RU" sz="2700" b="1" dirty="0" err="1">
                <a:solidFill>
                  <a:schemeClr val="accent2">
                    <a:lumMod val="50000"/>
                  </a:schemeClr>
                </a:solidFill>
                <a:latin typeface="Times New Roman" panose="02020603050405020304" pitchFamily="18" charset="0"/>
                <a:cs typeface="Times New Roman" panose="02020603050405020304" pitchFamily="18" charset="0"/>
              </a:rPr>
              <a:t>Манипулятивная</a:t>
            </a:r>
            <a:r>
              <a:rPr lang="ru-RU" sz="2700" b="1" dirty="0">
                <a:solidFill>
                  <a:schemeClr val="accent2">
                    <a:lumMod val="50000"/>
                  </a:schemeClr>
                </a:solidFill>
                <a:latin typeface="Times New Roman" panose="02020603050405020304" pitchFamily="18" charset="0"/>
                <a:cs typeface="Times New Roman" panose="02020603050405020304" pitchFamily="18" charset="0"/>
              </a:rPr>
              <a:t> деятельность постепенно переходит к предметной</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Тип мышления – наглядно-действенное</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Память, внимание носит непроизвольный характер</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Активное речевое развитие </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Частая смена настроения</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Взрослый – главный и ведущий партнер по играм, инициатор общения</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Ребенок еще не способен регулировать свое поведение, единственный </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способ воздействия на него – собственный пример поведения, совместная деятельность . Уговоры и «нотации» в этом возрасте не имеют силу,  </a:t>
            </a:r>
            <a:br>
              <a:rPr lang="ru-RU" sz="2700" b="1" dirty="0">
                <a:solidFill>
                  <a:schemeClr val="accent2">
                    <a:lumMod val="50000"/>
                  </a:schemeClr>
                </a:solidFill>
                <a:latin typeface="Times New Roman" panose="02020603050405020304" pitchFamily="18" charset="0"/>
                <a:cs typeface="Times New Roman" panose="02020603050405020304" pitchFamily="18" charset="0"/>
              </a:rPr>
            </a:br>
            <a:r>
              <a:rPr lang="ru-RU" sz="2700" b="1" dirty="0">
                <a:solidFill>
                  <a:schemeClr val="accent2">
                    <a:lumMod val="50000"/>
                  </a:schemeClr>
                </a:solidFill>
                <a:latin typeface="Times New Roman" panose="02020603050405020304" pitchFamily="18" charset="0"/>
                <a:cs typeface="Times New Roman" panose="02020603050405020304" pitchFamily="18" charset="0"/>
              </a:rPr>
              <a:t>но ребенка можно легко отвлечь.</a:t>
            </a:r>
            <a:br>
              <a:rPr lang="ru-RU" b="1" dirty="0">
                <a:solidFill>
                  <a:schemeClr val="accent2">
                    <a:lumMod val="50000"/>
                  </a:schemeClr>
                </a:solidFill>
                <a:latin typeface="Times New Roman" panose="02020603050405020304" pitchFamily="18" charset="0"/>
                <a:cs typeface="Times New Roman" panose="02020603050405020304" pitchFamily="18" charset="0"/>
              </a:rPr>
            </a:br>
            <a:endParaRPr lang="ru-RU" dirty="0">
              <a:solidFill>
                <a:schemeClr val="accent2">
                  <a:lumMod val="50000"/>
                </a:schemeClr>
              </a:solidFill>
            </a:endParaRPr>
          </a:p>
        </p:txBody>
      </p:sp>
      <p:pic>
        <p:nvPicPr>
          <p:cNvPr id="5122" name="Picture 2" descr="Picture background"/>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121698" y="3702788"/>
            <a:ext cx="2988525" cy="3077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1333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873512"/>
          </a:xfrm>
        </p:spPr>
        <p:txBody>
          <a:bodyPr>
            <a:normAutofit fontScale="90000"/>
          </a:bodyPr>
          <a:lstStyle/>
          <a:p>
            <a:pPr algn="ctr"/>
            <a:br>
              <a:rPr lang="ru-RU" sz="2200" b="1" u="sng" dirty="0">
                <a:solidFill>
                  <a:srgbClr val="FF0000"/>
                </a:solidFill>
                <a:latin typeface="Times New Roman" pitchFamily="18" charset="0"/>
                <a:cs typeface="Times New Roman" pitchFamily="18" charset="0"/>
              </a:rPr>
            </a:br>
            <a:r>
              <a:rPr lang="ru-RU" sz="2200" b="1" u="sng" dirty="0">
                <a:solidFill>
                  <a:srgbClr val="FF0000"/>
                </a:solidFill>
                <a:latin typeface="Times New Roman" pitchFamily="18" charset="0"/>
                <a:cs typeface="Times New Roman" pitchFamily="18" charset="0"/>
              </a:rPr>
              <a:t>От 3-х до 4 лет</a:t>
            </a:r>
            <a:br>
              <a:rPr lang="ru-RU" sz="2200" b="1" u="sng" dirty="0">
                <a:solidFill>
                  <a:srgbClr val="FF0000"/>
                </a:solidFill>
                <a:latin typeface="Times New Roman" pitchFamily="18" charset="0"/>
                <a:cs typeface="Times New Roman" pitchFamily="18" charset="0"/>
              </a:rPr>
            </a:br>
            <a:br>
              <a:rPr lang="ru-RU" sz="2200" b="1" u="sng" dirty="0">
                <a:solidFill>
                  <a:srgbClr val="FF0000"/>
                </a:solidFill>
                <a:latin typeface="Times New Roman" pitchFamily="18" charset="0"/>
                <a:cs typeface="Times New Roman" pitchFamily="18" charset="0"/>
              </a:rPr>
            </a:br>
            <a:r>
              <a:rPr lang="ru-RU" altLang="ru-RU" sz="2200" b="1" dirty="0">
                <a:solidFill>
                  <a:schemeClr val="accent2">
                    <a:lumMod val="50000"/>
                  </a:schemeClr>
                </a:solidFill>
                <a:latin typeface="Times New Roman" pitchFamily="18" charset="0"/>
                <a:cs typeface="Times New Roman" pitchFamily="18" charset="0"/>
              </a:rPr>
              <a:t>Период познания окружающего мира, человеческих отношений, осознанного общения со сверстниками, активного развития физических, творческих и познавательных способностей. </a:t>
            </a:r>
            <a:br>
              <a:rPr lang="ru-RU" altLang="ru-RU" sz="2200" b="1" dirty="0">
                <a:solidFill>
                  <a:schemeClr val="accent2">
                    <a:lumMod val="50000"/>
                  </a:schemeClr>
                </a:solidFill>
                <a:latin typeface="Times New Roman" pitchFamily="18" charset="0"/>
                <a:cs typeface="Times New Roman" pitchFamily="18" charset="0"/>
              </a:rPr>
            </a:br>
            <a:r>
              <a:rPr lang="ru-RU" altLang="ru-RU" sz="2200" b="1" dirty="0">
                <a:solidFill>
                  <a:schemeClr val="accent2">
                    <a:lumMod val="50000"/>
                  </a:schemeClr>
                </a:solidFill>
                <a:latin typeface="Times New Roman" pitchFamily="18" charset="0"/>
                <a:cs typeface="Times New Roman" pitchFamily="18" charset="0"/>
              </a:rPr>
              <a:t>Это время, когда ребенок осознает свой пол и анализирует отношения между родителями. Мальчик должен получить удовольствие от того что он мальчик.  Девочка должна почувствовать себя принцессой.</a:t>
            </a:r>
            <a:br>
              <a:rPr lang="ru-RU" altLang="ru-RU" sz="2200" b="1" dirty="0">
                <a:solidFill>
                  <a:schemeClr val="accent2">
                    <a:lumMod val="50000"/>
                  </a:schemeClr>
                </a:solidFill>
                <a:latin typeface="Times New Roman" pitchFamily="18" charset="0"/>
                <a:cs typeface="Times New Roman" pitchFamily="18" charset="0"/>
              </a:rPr>
            </a:br>
            <a:br>
              <a:rPr lang="ru-RU" sz="2200" b="1" dirty="0">
                <a:solidFill>
                  <a:schemeClr val="tx1"/>
                </a:solidFill>
                <a:latin typeface="Times New Roman" panose="02020603050405020304" pitchFamily="18" charset="0"/>
                <a:cs typeface="Times New Roman" panose="02020603050405020304" pitchFamily="18" charset="0"/>
              </a:rPr>
            </a:br>
            <a:r>
              <a:rPr lang="ru-RU" sz="2200" dirty="0"/>
              <a:t> </a:t>
            </a:r>
            <a:r>
              <a:rPr lang="ru-RU" sz="2200" b="1" dirty="0">
                <a:solidFill>
                  <a:schemeClr val="accent2">
                    <a:lumMod val="50000"/>
                  </a:schemeClr>
                </a:solidFill>
                <a:latin typeface="Times New Roman" panose="02020603050405020304" pitchFamily="18" charset="0"/>
                <a:cs typeface="Times New Roman" panose="02020603050405020304" pitchFamily="18" charset="0"/>
              </a:rPr>
              <a:t>Однако ведущим типом общения становится ситуативно-деловое. Это означает, что взрослый привлекает ребёнка в первую очередь как партнёр по интересной совместной деятельности. Сверстник пока мало пригоден для этой роли, поскольку ещё не вполне владеет речью, с ним трудно согласовать намерения и построить план совместной деятельности.</a:t>
            </a:r>
            <a:br>
              <a:rPr lang="ru-RU" altLang="ru-RU" sz="2200" b="1" dirty="0">
                <a:solidFill>
                  <a:schemeClr val="accent2">
                    <a:lumMod val="50000"/>
                  </a:schemeClr>
                </a:solidFill>
                <a:latin typeface="Times New Roman" pitchFamily="18" charset="0"/>
                <a:cs typeface="Times New Roman" pitchFamily="18" charset="0"/>
              </a:rPr>
            </a:br>
            <a:endParaRPr lang="ru-RU" sz="2200" b="1" dirty="0">
              <a:solidFill>
                <a:schemeClr val="accent2">
                  <a:lumMod val="50000"/>
                </a:schemeClr>
              </a:solidFill>
              <a:latin typeface="Times New Roman" panose="02020603050405020304" pitchFamily="18" charset="0"/>
              <a:cs typeface="Times New Roman" panose="02020603050405020304" pitchFamily="18" charset="0"/>
            </a:endParaRPr>
          </a:p>
        </p:txBody>
      </p:sp>
      <p:pic>
        <p:nvPicPr>
          <p:cNvPr id="1026" name="Picture 2" descr="Picture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76370" y="4908137"/>
            <a:ext cx="3219025" cy="181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886811"/>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TM02900688[[fn=Аспект]]</Template>
  <TotalTime>518</TotalTime>
  <Words>1087</Words>
  <Application>Microsoft Office PowerPoint</Application>
  <PresentationFormat>Широкоэкранный</PresentationFormat>
  <Paragraphs>75</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Times New Roman</vt:lpstr>
      <vt:lpstr>Trebuchet MS</vt:lpstr>
      <vt:lpstr>Wingdings</vt:lpstr>
      <vt:lpstr>Wingdings 3</vt:lpstr>
      <vt:lpstr>Аспект</vt:lpstr>
      <vt:lpstr>Презентация PowerPoint</vt:lpstr>
      <vt:lpstr>Периоды дошкольного возраста:</vt:lpstr>
      <vt:lpstr>Кризисы</vt:lpstr>
      <vt:lpstr>Возрастные периоды дошкольного детства 0 – 1 год –  младенческий возраст  Это период формирования базового чувства доверия или недоверия к миру.    В этот момент жизни ребенка устанавливается духовная связь с мамой, которая остается на всю жизнь.     Любовь – это дыхание души и в первый год           жизни он открывает свое сердечко только для мамы. Больше туда пока никто не может поместиться.  </vt:lpstr>
      <vt:lpstr>  Все органы восприятия младенца полностью активны и направлены на эмоциональный опыт взаимодействия с матерью. И от того как мама о нем заботится, как показывает ему свою любовь, он  представляет безопасен для него этот мир или нет; достоин он уважения или нет; можно в этом мире  дальше развиваться или нет.  Первые месяцы ребенка надо постоянно носить на руках,  чтобы он всем своим существом ощущал вашу любовь.  Ребенок до года весь настроен на общение, каждый его крик  что–то значит. </vt:lpstr>
      <vt:lpstr>Самые главные приобретения — ходьба и первые слова.  Ходьба дает возможность отделения ребенка от взрослого, превращения ребенка в субъекта действия . Появление первых слов, имеющих характер указательного жеста, понятных только близким (но понятных!), представляет новый прогрессивный способ общения со взрослым. </vt:lpstr>
      <vt:lpstr>                             от 1 года до 2-х лет  Самые главные люди для ребенка в этот период – семья, родственники. Ребенок после года - исследователь. Он смотрит на мир с воодушевлением и познавать этот мир – это работа  всех его систем. Дети оживляют окружающий их мир и, как иностранцы, спрашивают вас обо всем, что видят. Анализируя ваши ответы и сопоставляя со своими наблюдениями ребенок делает свои выводы.   Он учится думать.  Формируется исследовательский интеллект. На каждое НЕЛЬЗЯ необходимо предоставлять ребенку три  МОЖНО. </vt:lpstr>
      <vt:lpstr>                  Основные характеристики психического развития                      детей 1-2 лет: Манипулятивная деятельность постепенно переходит к предметной Тип мышления – наглядно-действенное Память, внимание носит непроизвольный характер Активное речевое развитие  Частая смена настроения Взрослый – главный и ведущий партнер по играм, инициатор общения Ребенок еще не способен регулировать свое поведение, единственный  способ воздействия на него – собственный пример поведения, совместная деятельность . Уговоры и «нотации» в этом возрасте не имеют силу,   но ребенка можно легко отвлечь. </vt:lpstr>
      <vt:lpstr> От 3-х до 4 лет  Период познания окружающего мира, человеческих отношений, осознанного общения со сверстниками, активного развития физических, творческих и познавательных способностей.  Это время, когда ребенок осознает свой пол и анализирует отношения между родителями. Мальчик должен получить удовольствие от того что он мальчик.  Девочка должна почувствовать себя принцессой.   Однако ведущим типом общения становится ситуативно-деловое. Это означает, что взрослый привлекает ребёнка в первую очередь как партнёр по интересной совместной деятельности. Сверстник пока мало пригоден для этой роли, поскольку ещё не вполне владеет речью, с ним трудно согласовать намерения и построить план совместной деятельности. </vt:lpstr>
      <vt:lpstr>Презентация PowerPoint</vt:lpstr>
      <vt:lpstr>Презентация PowerPoint</vt:lpstr>
      <vt:lpstr>от 4 до 5 лет</vt:lpstr>
      <vt:lpstr>Презентация PowerPoint</vt:lpstr>
      <vt:lpstr>от 5 до 6 лет</vt:lpstr>
      <vt:lpstr>от 6 до 7 лет</vt:lpstr>
      <vt:lpstr>«Конечная остановка» дошкольного детства – КРИЗИС 7-МИ лет – пора в школу…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ПК</cp:lastModifiedBy>
  <cp:revision>46</cp:revision>
  <dcterms:created xsi:type="dcterms:W3CDTF">2024-09-09T06:55:27Z</dcterms:created>
  <dcterms:modified xsi:type="dcterms:W3CDTF">2024-09-13T05:14:36Z</dcterms:modified>
</cp:coreProperties>
</file>