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1" r:id="rId2"/>
    <p:sldId id="282" r:id="rId3"/>
    <p:sldId id="304" r:id="rId4"/>
    <p:sldId id="300" r:id="rId5"/>
    <p:sldId id="299" r:id="rId6"/>
    <p:sldId id="287" r:id="rId7"/>
    <p:sldId id="288" r:id="rId8"/>
    <p:sldId id="295" r:id="rId9"/>
    <p:sldId id="290" r:id="rId10"/>
    <p:sldId id="293" r:id="rId11"/>
    <p:sldId id="294" r:id="rId12"/>
    <p:sldId id="285" r:id="rId13"/>
    <p:sldId id="286" r:id="rId14"/>
    <p:sldId id="289" r:id="rId15"/>
    <p:sldId id="296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65" r:id="rId24"/>
    <p:sldId id="284" r:id="rId25"/>
    <p:sldId id="302" r:id="rId26"/>
    <p:sldId id="308" r:id="rId27"/>
    <p:sldId id="297" r:id="rId28"/>
    <p:sldId id="298" r:id="rId29"/>
    <p:sldId id="269" r:id="rId30"/>
    <p:sldId id="261" r:id="rId31"/>
    <p:sldId id="267" r:id="rId32"/>
    <p:sldId id="303" r:id="rId33"/>
    <p:sldId id="292" r:id="rId34"/>
    <p:sldId id="305" r:id="rId35"/>
    <p:sldId id="306" r:id="rId36"/>
    <p:sldId id="307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79626" autoAdjust="0"/>
  </p:normalViewPr>
  <p:slideViewPr>
    <p:cSldViewPr>
      <p:cViewPr varScale="1">
        <p:scale>
          <a:sx n="107" d="100"/>
          <a:sy n="107" d="100"/>
        </p:scale>
        <p:origin x="-84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7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E0F91-987B-4C12-949F-02EA6CF52677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E3F93-97FC-4DA9-A930-16E318BCB7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E0F91-987B-4C12-949F-02EA6CF52677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E3F93-97FC-4DA9-A930-16E318BCB7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E0F91-987B-4C12-949F-02EA6CF52677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E3F93-97FC-4DA9-A930-16E318BCB7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E0F91-987B-4C12-949F-02EA6CF52677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E3F93-97FC-4DA9-A930-16E318BCB7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E0F91-987B-4C12-949F-02EA6CF52677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E3F93-97FC-4DA9-A930-16E318BCB7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E0F91-987B-4C12-949F-02EA6CF52677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E3F93-97FC-4DA9-A930-16E318BCB7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E0F91-987B-4C12-949F-02EA6CF52677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E3F93-97FC-4DA9-A930-16E318BCB7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E0F91-987B-4C12-949F-02EA6CF52677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E3F93-97FC-4DA9-A930-16E318BCB7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E0F91-987B-4C12-949F-02EA6CF52677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E3F93-97FC-4DA9-A930-16E318BCB7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E0F91-987B-4C12-949F-02EA6CF52677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E3F93-97FC-4DA9-A930-16E318BCB7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E0F91-987B-4C12-949F-02EA6CF52677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E3F93-97FC-4DA9-A930-16E318BCB7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E0F91-987B-4C12-949F-02EA6CF52677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DE3F93-97FC-4DA9-A930-16E318BCB70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0.jpeg"/><Relationship Id="rId5" Type="http://schemas.openxmlformats.org/officeDocument/2006/relationships/image" Target="../media/image49.png"/><Relationship Id="rId4" Type="http://schemas.openxmlformats.org/officeDocument/2006/relationships/image" Target="../media/image4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7" Type="http://schemas.openxmlformats.org/officeDocument/2006/relationships/image" Target="../media/image6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4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7" Type="http://schemas.openxmlformats.org/officeDocument/2006/relationships/image" Target="../media/image8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0.jpeg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11" Type="http://schemas.openxmlformats.org/officeDocument/2006/relationships/image" Target="../media/image15.png"/><Relationship Id="rId5" Type="http://schemas.openxmlformats.org/officeDocument/2006/relationships/image" Target="../media/image9.jpeg"/><Relationship Id="rId10" Type="http://schemas.openxmlformats.org/officeDocument/2006/relationships/image" Target="../media/image14.png"/><Relationship Id="rId4" Type="http://schemas.openxmlformats.org/officeDocument/2006/relationships/image" Target="../media/image8.jpeg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12" Type="http://schemas.openxmlformats.org/officeDocument/2006/relationships/image" Target="../media/image2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11" Type="http://schemas.openxmlformats.org/officeDocument/2006/relationships/image" Target="../media/image23.jpeg"/><Relationship Id="rId5" Type="http://schemas.openxmlformats.org/officeDocument/2006/relationships/image" Target="../media/image18.jpeg"/><Relationship Id="rId10" Type="http://schemas.openxmlformats.org/officeDocument/2006/relationships/image" Target="../media/image22.jpeg"/><Relationship Id="rId4" Type="http://schemas.openxmlformats.org/officeDocument/2006/relationships/image" Target="../media/image17.jpeg"/><Relationship Id="rId9" Type="http://schemas.openxmlformats.org/officeDocument/2006/relationships/slide" Target="slide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</a:t>
            </a:fld>
            <a:endParaRPr lang="ru-RU"/>
          </a:p>
        </p:txBody>
      </p:sp>
      <p:pic>
        <p:nvPicPr>
          <p:cNvPr id="3" name="Picture 2" descr="http://www.axxium.us/ubuntu/artwork/presentations/ubuntu-mv-presentation-background-0001-1600x120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257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71600" y="2060848"/>
            <a:ext cx="741682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Развитие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</a:rPr>
              <a:t>фонематического восприятия и навыков звукового анализа и синтеза у детей старшего дошкольного возраста </a:t>
            </a:r>
            <a:r>
              <a:rPr lang="ru-RU" sz="3200" b="1" smtClean="0">
                <a:solidFill>
                  <a:srgbClr val="002060"/>
                </a:solidFill>
              </a:rPr>
              <a:t>с </a:t>
            </a:r>
            <a:r>
              <a:rPr lang="ru-RU" sz="3200" b="1" smtClean="0">
                <a:solidFill>
                  <a:srgbClr val="002060"/>
                </a:solidFill>
              </a:rPr>
              <a:t>ОВЗ </a:t>
            </a:r>
            <a:r>
              <a:rPr lang="ru-RU" sz="3200" b="1" dirty="0" smtClean="0">
                <a:solidFill>
                  <a:srgbClr val="002060"/>
                </a:solidFill>
              </a:rPr>
              <a:t>посредством использования конструктора ТИКО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  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07704" y="0"/>
            <a:ext cx="60486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 детский сад №11</a:t>
            </a:r>
          </a:p>
          <a:p>
            <a:pPr algn="ctr"/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муниципального образования Каневской район</a:t>
            </a:r>
            <a:endParaRPr lang="ru-RU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22522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axxium.us/ubuntu/artwork/presentations/ubuntu-mv-presentation-background-0001-1600x120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257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10</a:t>
            </a:fld>
            <a:endParaRPr lang="ru-RU"/>
          </a:p>
        </p:txBody>
      </p:sp>
      <p:pic>
        <p:nvPicPr>
          <p:cNvPr id="5122" name="Picture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196752"/>
            <a:ext cx="3420000" cy="522000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1196752"/>
            <a:ext cx="3420000" cy="522000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7122522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axxium.us/ubuntu/artwork/presentations/ubuntu-mv-presentation-background-0001-1600x120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2576"/>
            <a:ext cx="9144000" cy="6845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11</a:t>
            </a:fld>
            <a:endParaRPr lang="ru-RU"/>
          </a:p>
        </p:txBody>
      </p:sp>
      <p:pic>
        <p:nvPicPr>
          <p:cNvPr id="6146" name="Picture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1916832"/>
            <a:ext cx="3096000" cy="442800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1916832"/>
            <a:ext cx="3096344" cy="4427912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7122522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axxium.us/ubuntu/artwork/presentations/ubuntu-mv-presentation-background-0001-1600x120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12</a:t>
            </a:fld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 t="17500"/>
          <a:stretch>
            <a:fillRect/>
          </a:stretch>
        </p:blipFill>
        <p:spPr bwMode="auto">
          <a:xfrm>
            <a:off x="683568" y="2564904"/>
            <a:ext cx="7445501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971600" y="332656"/>
            <a:ext cx="74888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Разгадай слово по символам</a:t>
            </a:r>
            <a:endParaRPr lang="ru-RU" sz="40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22522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axxium.us/ubuntu/artwork/presentations/ubuntu-mv-presentation-background-0001-1600x120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257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13</a:t>
            </a:fld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>
            <a:off x="971600" y="1772816"/>
            <a:ext cx="7247700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683568" y="332657"/>
            <a:ext cx="84604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       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Придумай слова к звуковой схеме </a:t>
            </a:r>
            <a:endParaRPr lang="ru-RU" sz="40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22522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axxium.us/ubuntu/artwork/presentations/ubuntu-mv-presentation-background-0001-1600x120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257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14</a:t>
            </a:fld>
            <a:endParaRPr lang="ru-RU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lum contrast="30000"/>
          </a:blip>
          <a:srcRect/>
          <a:stretch>
            <a:fillRect/>
          </a:stretch>
        </p:blipFill>
        <p:spPr bwMode="auto">
          <a:xfrm>
            <a:off x="611560" y="1628800"/>
            <a:ext cx="8250522" cy="4354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2123728" y="188640"/>
            <a:ext cx="6336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Найди ошибку. Звук С.</a:t>
            </a:r>
            <a:endParaRPr lang="ru-RU" sz="36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22522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axxium.us/ubuntu/artwork/presentations/ubuntu-mv-presentation-background-0001-1600x120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257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15</a:t>
            </a:fld>
            <a:endParaRPr lang="ru-RU"/>
          </a:p>
        </p:txBody>
      </p:sp>
      <p:pic>
        <p:nvPicPr>
          <p:cNvPr id="7170" name="Picture 2"/>
          <p:cNvPicPr>
            <a:picLocks noChangeArrowheads="1"/>
          </p:cNvPicPr>
          <p:nvPr/>
        </p:nvPicPr>
        <p:blipFill>
          <a:blip r:embed="rId3" cstate="print"/>
          <a:srcRect l="1087" t="1299" b="2597"/>
          <a:stretch>
            <a:fillRect/>
          </a:stretch>
        </p:blipFill>
        <p:spPr bwMode="auto">
          <a:xfrm>
            <a:off x="1403648" y="1052736"/>
            <a:ext cx="6552728" cy="5328592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7122522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www.axxium.us/ubuntu/artwork/presentations/ubuntu-mv-presentation-background-0001-1600x120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850106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Звуковой диктант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lum contrast="30000"/>
          </a:blip>
          <a:srcRect l="3945" t="3125" r="3881" b="-12500"/>
          <a:stretch>
            <a:fillRect/>
          </a:stretch>
        </p:blipFill>
        <p:spPr bwMode="auto">
          <a:xfrm>
            <a:off x="611560" y="1268760"/>
            <a:ext cx="8136904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lum contrast="30000"/>
          </a:blip>
          <a:srcRect/>
          <a:stretch>
            <a:fillRect/>
          </a:stretch>
        </p:blipFill>
        <p:spPr bwMode="auto">
          <a:xfrm>
            <a:off x="323528" y="4077072"/>
            <a:ext cx="8424936" cy="199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axxium.us/ubuntu/artwork/presentations/ubuntu-mv-presentation-background-0001-1600x120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257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4638"/>
            <a:ext cx="8147248" cy="850106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«Читай»-меняй</a:t>
            </a:r>
            <a:endParaRPr lang="ru-RU" sz="40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 b="50138"/>
          <a:stretch>
            <a:fillRect/>
          </a:stretch>
        </p:blipFill>
        <p:spPr bwMode="auto">
          <a:xfrm>
            <a:off x="251520" y="1268760"/>
            <a:ext cx="3888432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rrowheads="1"/>
          </p:cNvPicPr>
          <p:nvPr/>
        </p:nvPicPr>
        <p:blipFill>
          <a:blip r:embed="rId3" cstate="print">
            <a:lum bright="-10000" contrast="30000"/>
          </a:blip>
          <a:srcRect t="49988"/>
          <a:stretch>
            <a:fillRect/>
          </a:stretch>
        </p:blipFill>
        <p:spPr bwMode="auto">
          <a:xfrm>
            <a:off x="251520" y="3789040"/>
            <a:ext cx="3888432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7" name="Picture 1" descr="C:\Users\Галина\Pictures\ерпи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1556792"/>
            <a:ext cx="3816424" cy="1283140"/>
          </a:xfrm>
          <a:prstGeom prst="rect">
            <a:avLst/>
          </a:prstGeom>
          <a:noFill/>
        </p:spPr>
      </p:pic>
      <p:pic>
        <p:nvPicPr>
          <p:cNvPr id="7" name="Picture 3" descr="C:\Users\Галина\Pictures\Безымянный.jpg"/>
          <p:cNvPicPr>
            <a:picLocks noChangeAspect="1" noChangeArrowheads="1"/>
          </p:cNvPicPr>
          <p:nvPr/>
        </p:nvPicPr>
        <p:blipFill>
          <a:blip r:embed="rId5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4499992" y="2924944"/>
            <a:ext cx="3816424" cy="136815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8" name="Picture 4" descr="C:\Users\Галина\Pictures\цйвфы.jpg"/>
          <p:cNvPicPr>
            <a:picLocks noChangeAspect="1" noChangeArrowheads="1"/>
          </p:cNvPicPr>
          <p:nvPr/>
        </p:nvPicPr>
        <p:blipFill>
          <a:blip r:embed="rId6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4499992" y="4365104"/>
            <a:ext cx="3784741" cy="129614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axxium.us/ubuntu/artwork/presentations/ubuntu-mv-presentation-background-0001-1600x120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257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4638"/>
            <a:ext cx="8075240" cy="778098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Подбери картинку</a:t>
            </a:r>
            <a:endParaRPr lang="ru-RU" sz="40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5" name="Picture 3" descr="C:\Users\Галина\Pictures\Безымянный.jpg"/>
          <p:cNvPicPr>
            <a:picLocks noChangeAspect="1" noChangeArrowheads="1"/>
          </p:cNvPicPr>
          <p:nvPr/>
        </p:nvPicPr>
        <p:blipFill>
          <a:blip r:embed="rId3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395536" y="1700808"/>
            <a:ext cx="5328592" cy="187220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3316" name="Picture 4" descr="C:\Users\Галина\Pictures\цйвфы.jpg"/>
          <p:cNvPicPr>
            <a:picLocks noChangeAspect="1" noChangeArrowheads="1"/>
          </p:cNvPicPr>
          <p:nvPr/>
        </p:nvPicPr>
        <p:blipFill>
          <a:blip r:embed="rId4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467544" y="3861048"/>
            <a:ext cx="5256585" cy="18002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08304" y="3933056"/>
            <a:ext cx="1609007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9" name="Picture 7" descr="https://i.pinimg.com/originals/a7/f3/f7/a7f3f754b2cc903cb2db4ab7a372f97d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168" y="3284984"/>
            <a:ext cx="1224136" cy="1872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www.axxium.us/ubuntu/artwork/presentations/ubuntu-mv-presentation-background-0001-1600x120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257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4638"/>
            <a:ext cx="8147248" cy="778098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Составь слово из звуков</a:t>
            </a:r>
            <a:endParaRPr lang="ru-RU" sz="40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>
            <a:off x="1403648" y="1124744"/>
            <a:ext cx="6532570" cy="2130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539552" y="3212976"/>
            <a:ext cx="7704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                        Педагог называет звуки, ребёнок находит символы звуков, выкладывает слово</a:t>
            </a:r>
            <a:endParaRPr lang="ru-RU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>
            <a:lum contrast="30000"/>
          </a:blip>
          <a:srcRect l="3518" t="2783" r="6201" b="4683"/>
          <a:stretch>
            <a:fillRect/>
          </a:stretch>
        </p:blipFill>
        <p:spPr bwMode="auto">
          <a:xfrm>
            <a:off x="971600" y="3861048"/>
            <a:ext cx="6984776" cy="1976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1115616" y="6093296"/>
            <a:ext cx="684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Педагог называет звуки в нарушенном порядке, ребёнок находит схемы, выкладывает слово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axxium.us/ubuntu/artwork/presentations/ubuntu-mv-presentation-background-0001-1600x120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753449" y="5085184"/>
            <a:ext cx="76371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600" dirty="0" smtClean="0">
                <a:solidFill>
                  <a:srgbClr val="002060"/>
                </a:solidFill>
              </a:rPr>
              <a:t> – 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Трансформируемый </a:t>
            </a:r>
            <a:r>
              <a:rPr lang="ru-RU" sz="3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Игровой Конструктор для Обучения</a:t>
            </a:r>
          </a:p>
        </p:txBody>
      </p:sp>
      <p:pic>
        <p:nvPicPr>
          <p:cNvPr id="1026" name="Picture 2" descr="https://images.tomas.kz/i3/firms/111/5349/5349219/konstruktor-tiko-shkolnik-143-detali_45dcae68681ffed_800x60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737" y="1196752"/>
            <a:ext cx="4752528" cy="4141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xn--31-glc0beg.xn--p1ai/image/cache/data/TIKO/6jgv-600x610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6936" y="2778600"/>
            <a:ext cx="2124826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ds05.infourok.ru/uploads/ex/0301/00050c10-d46a7d3f/4/hello_html_mb09b60d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25943" y="1546779"/>
            <a:ext cx="1879415" cy="1234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static-eu.insales.ru/images/products/1/1765/26928869/%D0%A2%D0%B8%D0%BA%D0%BE_%D0%B3%D0%B5%D0%BE%D0%BC%D0%B5%D1%82%D1%80%D0%B8%D1%8F_7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5650" y="3954709"/>
            <a:ext cx="956247" cy="984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242" name="AutoShape 2" descr="https://mimoplay.ru/upload/iblock/fad/wglz01hwv2obcc7z7bjxp30vcphhjh34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Picture 4" descr="http://www.bambytoys.ru/pictures/tiko/tiko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0" y="5085184"/>
            <a:ext cx="1944216" cy="64807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0189531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axxium.us/ubuntu/artwork/presentations/ubuntu-mv-presentation-background-0001-1600x120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257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74638"/>
            <a:ext cx="6923112" cy="56207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Пройди по цепочке и назови звуки (С-Ш)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lum contrast="30000"/>
          </a:blip>
          <a:srcRect/>
          <a:stretch>
            <a:fillRect/>
          </a:stretch>
        </p:blipFill>
        <p:spPr bwMode="auto">
          <a:xfrm>
            <a:off x="418165" y="1556792"/>
            <a:ext cx="8725835" cy="4343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axxium.us/ubuntu/artwork/presentations/ubuntu-mv-presentation-background-0001-1600x120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257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lum contrast="30000"/>
          </a:blip>
          <a:srcRect/>
          <a:stretch>
            <a:fillRect/>
          </a:stretch>
        </p:blipFill>
        <p:spPr bwMode="auto">
          <a:xfrm>
            <a:off x="201574" y="1556792"/>
            <a:ext cx="8725356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www.axxium.us/ubuntu/artwork/presentations/ubuntu-mv-presentation-background-0001-1600x120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257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Исправь ошибку</a:t>
            </a:r>
            <a:endParaRPr lang="ru-RU" sz="40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4725144"/>
            <a:ext cx="6192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</a:t>
            </a:r>
            <a:endParaRPr lang="ru-RU" sz="24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844824"/>
            <a:ext cx="7966833" cy="351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axxium.us/ubuntu/artwork/presentations/ubuntu-mv-presentation-background-0001-1600x120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Графическое изображение букв и их моделирование 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(254 детали)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/>
          <p:cNvPicPr>
            <a:picLocks noChangeArrowheads="1"/>
          </p:cNvPicPr>
          <p:nvPr/>
        </p:nvPicPr>
        <p:blipFill>
          <a:blip r:embed="rId3" cstate="print">
            <a:lum contrast="30000"/>
          </a:blip>
          <a:srcRect/>
          <a:stretch>
            <a:fillRect/>
          </a:stretch>
        </p:blipFill>
        <p:spPr bwMode="auto">
          <a:xfrm>
            <a:off x="5148064" y="1412776"/>
            <a:ext cx="3636024" cy="482453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sp>
        <p:nvSpPr>
          <p:cNvPr id="8194" name="AutoShape 2" descr="https://xn----otbxccv.xn--p1ai/uploadedFiles/eshopimages/big/sunduk-bukvy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196" name="AutoShape 4" descr="https://xn----otbxccv.xn--p1ai/uploadedFiles/eshopimages/big/sunduk-bukvy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1988840"/>
            <a:ext cx="4248472" cy="403244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axxium.us/ubuntu/artwork/presentations/ubuntu-mv-presentation-background-0001-1600x120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257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24</a:t>
            </a:fld>
            <a:endParaRPr lang="ru-RU"/>
          </a:p>
        </p:txBody>
      </p:sp>
      <p:sp>
        <p:nvSpPr>
          <p:cNvPr id="8196" name="AutoShape 4" descr="https://pandia.ru/text/81/179/images/img3_17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529" name="Picture 1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196752"/>
            <a:ext cx="3420000" cy="5220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22530" name="Picture 2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1268760"/>
            <a:ext cx="3420000" cy="5220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7122522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axxium.us/ubuntu/artwork/presentations/ubuntu-mv-presentation-background-0001-1600x120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257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25</a:t>
            </a:fld>
            <a:endParaRPr lang="ru-RU"/>
          </a:p>
        </p:txBody>
      </p:sp>
      <p:sp>
        <p:nvSpPr>
          <p:cNvPr id="8196" name="AutoShape 4" descr="https://pandia.ru/text/81/179/images/img3_17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82" name="Picture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196752"/>
            <a:ext cx="3420000" cy="5220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2050" name="Picture 2" descr="C:\Users\Windows\Downloads\IMG_20221021_10455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1268760"/>
            <a:ext cx="3651870" cy="51125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7122522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axxium.us/ubuntu/artwork/presentations/ubuntu-mv-presentation-background-0001-1600x120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257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Picture 2" descr="C:\Users\Windows\Downloads\IMG_20221021_1035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412776"/>
            <a:ext cx="3672408" cy="5184576"/>
          </a:xfrm>
          <a:prstGeom prst="rect">
            <a:avLst/>
          </a:prstGeom>
          <a:noFill/>
        </p:spPr>
      </p:pic>
      <p:pic>
        <p:nvPicPr>
          <p:cNvPr id="4098" name="Picture 2" descr="C:\Users\Windows\Downloads\IMG_20221021_10355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412776"/>
            <a:ext cx="3744416" cy="51125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axxium.us/ubuntu/artwork/presentations/ubuntu-mv-presentation-background-0001-1600x120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27</a:t>
            </a:fld>
            <a:endParaRPr lang="ru-RU"/>
          </a:p>
        </p:txBody>
      </p:sp>
      <p:pic>
        <p:nvPicPr>
          <p:cNvPr id="5" name="Picture 4" descr="http://endim.ru/file/product_images/p_1_9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340768"/>
            <a:ext cx="3590925" cy="476250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1547664" y="260648"/>
            <a:ext cx="59766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Грамматика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644008" y="1305342"/>
            <a:ext cx="417646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Играя с набором «ГРАММАТИКА», ребенок запоминает буквы, звуки: гласные - согласные, твердые - мягкие, звонкие - глухие, шипящие; выполняет задания на звуковой анализ слов, поиск заданной буквы, составление слов и предложений. Это будет хорошей подготовкой к будущему обучению в школе!</a:t>
            </a:r>
          </a:p>
          <a:p>
            <a:r>
              <a:rPr lang="ru-RU" dirty="0" smtClean="0"/>
              <a:t>Набор включает буквы русского алфавита, знаки препинания и предназначен для обучения детей чтению и письму. Набор «ГРАММАТИКА» позволяет составлять из букв слоги, слова, предложения, небольшие тесты, и превращает процесс обучения детей чтению в истинное удовольствие!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122522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axxium.us/ubuntu/artwork/presentations/ubuntu-mv-presentation-background-0001-1600x120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28</a:t>
            </a:fld>
            <a:endParaRPr lang="ru-RU"/>
          </a:p>
        </p:txBody>
      </p:sp>
      <p:pic>
        <p:nvPicPr>
          <p:cNvPr id="8" name="Picture 1" descr="C:\Users\Галина\Desktop\152154_middle.jpg"/>
          <p:cNvPicPr>
            <a:picLocks noChangeArrowheads="1"/>
          </p:cNvPicPr>
          <p:nvPr/>
        </p:nvPicPr>
        <p:blipFill>
          <a:blip r:embed="rId3" cstate="print"/>
          <a:srcRect l="47637" r="5901"/>
          <a:stretch>
            <a:fillRect/>
          </a:stretch>
        </p:blipFill>
        <p:spPr bwMode="auto">
          <a:xfrm>
            <a:off x="395536" y="1196752"/>
            <a:ext cx="3420000" cy="5220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6150" name="Picture 6" descr="ГРАММАТИКА. УЧИМСЯ ЧИТАТЬ!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59" y="1196752"/>
            <a:ext cx="4114909" cy="1728192"/>
          </a:xfrm>
          <a:prstGeom prst="rect">
            <a:avLst/>
          </a:prstGeom>
          <a:noFill/>
        </p:spPr>
      </p:pic>
      <p:pic>
        <p:nvPicPr>
          <p:cNvPr id="6152" name="Picture 8" descr="ГРАММАТИКА. УЧИМСЯ ЧИТАТЬ!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1960" y="2852936"/>
            <a:ext cx="4032448" cy="1008112"/>
          </a:xfrm>
          <a:prstGeom prst="rect">
            <a:avLst/>
          </a:prstGeom>
          <a:noFill/>
        </p:spPr>
      </p:pic>
      <p:pic>
        <p:nvPicPr>
          <p:cNvPr id="12" name="Picture 2" descr="Конструктор Рантис Тико Грамматика 112 деталей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1960" y="5157192"/>
            <a:ext cx="4104456" cy="129614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6154" name="Picture 10" descr="ГРАММАТИКА. УЧИМСЯ ЧИТАТЬ!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139952" y="3933056"/>
            <a:ext cx="4176464" cy="11521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7122522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http://www.tico-rantis.ru/upload/iblock/7d4/7d4e0812b2c72bbe17f619f10f5c5eb9.jpg"/>
          <p:cNvPicPr>
            <a:picLocks noChangeAspect="1" noChangeArrowheads="1"/>
          </p:cNvPicPr>
          <p:nvPr/>
        </p:nvPicPr>
        <p:blipFill>
          <a:blip r:embed="rId2" cstate="print"/>
          <a:srcRect l="5403" r="50552"/>
          <a:stretch>
            <a:fillRect/>
          </a:stretch>
        </p:blipFill>
        <p:spPr bwMode="auto">
          <a:xfrm>
            <a:off x="0" y="0"/>
            <a:ext cx="4499992" cy="6858000"/>
          </a:xfrm>
          <a:prstGeom prst="rect">
            <a:avLst/>
          </a:prstGeom>
          <a:noFill/>
        </p:spPr>
      </p:pic>
      <p:pic>
        <p:nvPicPr>
          <p:cNvPr id="4" name="Picture 2" descr="http://www.tico-rantis.ru/upload/iblock/677/677882a58b9924a1f879dcfcbd604379.jpg"/>
          <p:cNvPicPr>
            <a:picLocks noChangeAspect="1" noChangeArrowheads="1"/>
          </p:cNvPicPr>
          <p:nvPr/>
        </p:nvPicPr>
        <p:blipFill>
          <a:blip r:embed="rId3" cstate="print"/>
          <a:srcRect l="48425" r="5113"/>
          <a:stretch>
            <a:fillRect/>
          </a:stretch>
        </p:blipFill>
        <p:spPr bwMode="auto">
          <a:xfrm>
            <a:off x="4499992" y="0"/>
            <a:ext cx="464400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axxium.us/ubuntu/artwork/presentations/ubuntu-mv-presentation-background-0001-1600x120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257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8196" name="AutoShape 4" descr="https://pandia.ru/text/81/179/images/img3_17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1490008"/>
            <a:ext cx="8748464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6600" b="1" dirty="0" smtClean="0">
                <a:solidFill>
                  <a:srgbClr val="FF0000"/>
                </a:solidFill>
                <a:latin typeface="Bookman Old Style" pitchFamily="18" charset="0"/>
              </a:rPr>
              <a:t>Т   </a:t>
            </a:r>
            <a:r>
              <a:rPr lang="ru-RU" sz="2800" b="1" dirty="0" smtClean="0">
                <a:solidFill>
                  <a:srgbClr val="FF0000"/>
                </a:solidFill>
                <a:latin typeface="Bookman Old Style" pitchFamily="18" charset="0"/>
              </a:rPr>
              <a:t>творческие умения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6600" b="1" dirty="0" smtClean="0">
                <a:solidFill>
                  <a:srgbClr val="009900"/>
                </a:solidFill>
                <a:latin typeface="Bookman Old Style" pitchFamily="18" charset="0"/>
              </a:rPr>
              <a:t>     И   </a:t>
            </a:r>
            <a:r>
              <a:rPr lang="ru-RU" sz="2800" b="1" dirty="0" smtClean="0">
                <a:solidFill>
                  <a:srgbClr val="009900"/>
                </a:solidFill>
                <a:latin typeface="Bookman Old Style" pitchFamily="18" charset="0"/>
              </a:rPr>
              <a:t>интеллектуальные умения</a:t>
            </a:r>
            <a:endParaRPr lang="ru-RU" sz="6600" b="1" dirty="0" smtClean="0">
              <a:solidFill>
                <a:srgbClr val="009900"/>
              </a:solidFill>
              <a:latin typeface="Bookman Old Style" pitchFamily="18" charset="0"/>
            </a:endParaRPr>
          </a:p>
          <a:p>
            <a:pPr algn="ctr">
              <a:spcBef>
                <a:spcPct val="0"/>
              </a:spcBef>
              <a:defRPr/>
            </a:pPr>
            <a:r>
              <a:rPr lang="ru-RU" sz="6600" b="1" dirty="0" smtClean="0">
                <a:solidFill>
                  <a:srgbClr val="6600FF"/>
                </a:solidFill>
                <a:latin typeface="Bookman Old Style" pitchFamily="18" charset="0"/>
              </a:rPr>
              <a:t>     К   </a:t>
            </a:r>
            <a:r>
              <a:rPr lang="ru-RU" sz="2800" b="1" dirty="0" smtClean="0">
                <a:solidFill>
                  <a:srgbClr val="6600FF"/>
                </a:solidFill>
                <a:latin typeface="Bookman Old Style" pitchFamily="18" charset="0"/>
              </a:rPr>
              <a:t>коммуникативные умения</a:t>
            </a:r>
            <a:endParaRPr lang="ru-RU" sz="6600" b="1" dirty="0" smtClean="0">
              <a:solidFill>
                <a:srgbClr val="6600FF"/>
              </a:solidFill>
              <a:latin typeface="Bookman Old Style" pitchFamily="18" charset="0"/>
            </a:endParaRPr>
          </a:p>
          <a:p>
            <a:pPr algn="ctr">
              <a:spcBef>
                <a:spcPct val="0"/>
              </a:spcBef>
              <a:defRPr/>
            </a:pPr>
            <a:r>
              <a:rPr lang="ru-RU" sz="6600" b="1" dirty="0" smtClean="0">
                <a:solidFill>
                  <a:srgbClr val="CC0066"/>
                </a:solidFill>
                <a:latin typeface="Bookman Old Style" pitchFamily="18" charset="0"/>
              </a:rPr>
              <a:t>О   </a:t>
            </a:r>
            <a:r>
              <a:rPr lang="ru-RU" sz="2800" b="1" dirty="0" smtClean="0">
                <a:solidFill>
                  <a:srgbClr val="CC0066"/>
                </a:solidFill>
                <a:latin typeface="Bookman Old Style" pitchFamily="18" charset="0"/>
              </a:rPr>
              <a:t>организаторские и 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solidFill>
                  <a:srgbClr val="CC0066"/>
                </a:solidFill>
                <a:latin typeface="Bookman Old Style" pitchFamily="18" charset="0"/>
              </a:rPr>
              <a:t>            оценочные умения</a:t>
            </a:r>
            <a:endParaRPr lang="ru-RU" sz="6600" b="1" dirty="0">
              <a:solidFill>
                <a:srgbClr val="CC0066"/>
              </a:solidFill>
              <a:latin typeface="Bookman Old Style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79712" y="260648"/>
            <a:ext cx="641670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Что развивает ТИКО</a:t>
            </a:r>
            <a:r>
              <a:rPr lang="en-US" sz="40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  <a:endParaRPr lang="ru-RU" sz="40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22522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www.axxium.us/ubuntu/artwork/presentations/ubuntu-mv-presentation-background-0001-1600x120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257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8434" name="Picture 2" descr="https://avatars.mds.yandex.net/get-mpic/5251231/img_id8826023233491104546.jpeg/orig"/>
          <p:cNvPicPr>
            <a:picLocks noChangeAspect="1" noChangeArrowheads="1"/>
          </p:cNvPicPr>
          <p:nvPr/>
        </p:nvPicPr>
        <p:blipFill>
          <a:blip r:embed="rId3" cstate="print"/>
          <a:srcRect l="5901" r="49305"/>
          <a:stretch>
            <a:fillRect/>
          </a:stretch>
        </p:blipFill>
        <p:spPr bwMode="auto">
          <a:xfrm>
            <a:off x="2771800" y="836712"/>
            <a:ext cx="3687323" cy="54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axxium.us/ubuntu/artwork/presentations/ubuntu-mv-presentation-background-0001-1600x120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Азбука  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(312 деталей)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 descr="https://cdn3.static1-sima-land.com/items/1374421/0/700.jpg?v=164942150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1628800"/>
            <a:ext cx="3600400" cy="4267141"/>
          </a:xfrm>
          <a:prstGeom prst="rect">
            <a:avLst/>
          </a:prstGeom>
          <a:noFill/>
        </p:spPr>
      </p:pic>
      <p:pic>
        <p:nvPicPr>
          <p:cNvPr id="4098" name="Picture 2" descr="Конструктор Рантис ТИКО Азбука (Эрудит) 312 деталей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1556792"/>
            <a:ext cx="4521858" cy="410445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axxium.us/ubuntu/artwork/presentations/ubuntu-mv-presentation-background-0001-1600x120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32</a:t>
            </a:fld>
            <a:endParaRPr lang="ru-RU"/>
          </a:p>
        </p:txBody>
      </p:sp>
      <p:sp>
        <p:nvSpPr>
          <p:cNvPr id="8196" name="AutoShape 4" descr="https://pandia.ru/text/81/179/images/img3_17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06" name="Picture 2" descr="Конструктор тико Азбука 312 дет., рантис"/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t="21474" r="2292" b="22695"/>
          <a:stretch>
            <a:fillRect/>
          </a:stretch>
        </p:blipFill>
        <p:spPr bwMode="auto">
          <a:xfrm>
            <a:off x="4283968" y="1268760"/>
            <a:ext cx="4320480" cy="374441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21508" name="Picture 4" descr="https://avatars.mds.yandex.net/get-mpic/5236458/img_id4124498876781738143.jpeg/600x600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1196752"/>
            <a:ext cx="3744416" cy="5220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xmlns="" val="17122522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axxium.us/ubuntu/artwork/presentations/ubuntu-mv-presentation-background-0001-1600x120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33</a:t>
            </a:fld>
            <a:endParaRPr lang="ru-RU"/>
          </a:p>
        </p:txBody>
      </p:sp>
      <p:pic>
        <p:nvPicPr>
          <p:cNvPr id="49154" name="Picture 2" descr="ТЕРЕМО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268760"/>
            <a:ext cx="2448272" cy="2376264"/>
          </a:xfrm>
          <a:prstGeom prst="rect">
            <a:avLst/>
          </a:prstGeom>
          <a:noFill/>
        </p:spPr>
      </p:pic>
      <p:pic>
        <p:nvPicPr>
          <p:cNvPr id="49156" name="Picture 4" descr="РЕПК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2987824" y="2348880"/>
            <a:ext cx="3176390" cy="3176390"/>
          </a:xfrm>
          <a:prstGeom prst="rect">
            <a:avLst/>
          </a:prstGeom>
          <a:noFill/>
        </p:spPr>
      </p:pic>
      <p:pic>
        <p:nvPicPr>
          <p:cNvPr id="49158" name="Picture 6" descr="ТРИ МЕДВЕДЯ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3789040"/>
            <a:ext cx="2448272" cy="2520280"/>
          </a:xfrm>
          <a:prstGeom prst="rect">
            <a:avLst/>
          </a:prstGeom>
          <a:noFill/>
        </p:spPr>
      </p:pic>
      <p:pic>
        <p:nvPicPr>
          <p:cNvPr id="49160" name="Picture 8" descr="ЛИСИЧКА СО СКАЛОЧКОЙ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00192" y="1196752"/>
            <a:ext cx="2520280" cy="2520280"/>
          </a:xfrm>
          <a:prstGeom prst="rect">
            <a:avLst/>
          </a:prstGeom>
          <a:noFill/>
        </p:spPr>
      </p:pic>
      <p:pic>
        <p:nvPicPr>
          <p:cNvPr id="49162" name="Picture 10" descr="ГУСИ-ЛЕБЕДИ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72200" y="3933056"/>
            <a:ext cx="2448272" cy="2448272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043608" y="260648"/>
            <a:ext cx="7344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ТИКО-пазлы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Сказки</a:t>
            </a:r>
            <a:r>
              <a:rPr lang="ru-RU" sz="4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(54 детали)</a:t>
            </a:r>
            <a:endParaRPr lang="ru-RU" sz="40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22522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http://www.axxium.us/ubuntu/artwork/presentations/ubuntu-mv-presentation-background-0001-1600x120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7106" name="Picture 2" descr="Конструктор Рантис Тико Пазлы сказки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1268760"/>
            <a:ext cx="4824536" cy="518457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5292080" y="1124744"/>
            <a:ext cx="36004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</a:rPr>
              <a:t>Тико-пазлы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 "сказки" - это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</a:rPr>
              <a:t>пазлы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 + игра + тренажер для развития мелкой моторики рук. Картинка, составленная из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</a:rPr>
              <a:t>тико-пазл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, не рассыпается, не разваливается. Ребенок может перенести ее с места на место, расположить вертикально, разобрать и снова собрать.</a:t>
            </a:r>
            <a:endParaRPr lang="ru-RU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axxium.us/ubuntu/artwork/presentations/ubuntu-mv-presentation-background-0001-1600x120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35</a:t>
            </a:fld>
            <a:endParaRPr lang="ru-RU"/>
          </a:p>
        </p:txBody>
      </p:sp>
      <p:pic>
        <p:nvPicPr>
          <p:cNvPr id="4812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268760"/>
            <a:ext cx="6552728" cy="252028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4005064"/>
            <a:ext cx="6517409" cy="237626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7122522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axxium.us/ubuntu/artwork/presentations/ubuntu-mv-presentation-background-0001-1600x120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36</a:t>
            </a:fld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716126" y="2348880"/>
            <a:ext cx="765466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</a:rPr>
              <a:t>Спасибо за внимание!</a:t>
            </a:r>
            <a:endParaRPr lang="ru-RU" sz="6000" b="1" dirty="0">
              <a:solidFill>
                <a:srgbClr val="C00000"/>
              </a:solidFill>
            </a:endParaRPr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3284984"/>
            <a:ext cx="4248472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7122522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http://www.axxium.us/ubuntu/artwork/presentations/ubuntu-mv-presentation-background-0001-1600x120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257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Рисунок 1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CFBF9"/>
              </a:clrFrom>
              <a:clrTo>
                <a:srgbClr val="FCFB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32959" y="188640"/>
            <a:ext cx="2611041" cy="261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Прямая со стрелкой 11"/>
          <p:cNvCxnSpPr/>
          <p:nvPr/>
        </p:nvCxnSpPr>
        <p:spPr>
          <a:xfrm flipH="1">
            <a:off x="2843808" y="3861048"/>
            <a:ext cx="857250" cy="64293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3851920" y="4005064"/>
            <a:ext cx="432048" cy="57606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5076056" y="4077072"/>
            <a:ext cx="144016" cy="4320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H="1" flipV="1">
            <a:off x="2555776" y="2852936"/>
            <a:ext cx="606525" cy="16331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V="1">
            <a:off x="4610100" y="1851026"/>
            <a:ext cx="134541" cy="58261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V="1">
            <a:off x="5380435" y="2433638"/>
            <a:ext cx="1351359" cy="58261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7418" name="Рисунок 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2060848"/>
            <a:ext cx="1839680" cy="1151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9" name="Рисунок 2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6016" y="4509120"/>
            <a:ext cx="1584176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0" name="Рисунок 16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9592" y="3861048"/>
            <a:ext cx="1810940" cy="210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1" name="Рисунок 17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55776" y="4509120"/>
            <a:ext cx="1796653" cy="1441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2" name="Рисунок 14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7992" y="2420889"/>
            <a:ext cx="2161755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467544" y="3212976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Геометрические представления 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948264" y="2636912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3851920" y="1484784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Моторика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3528" y="6093296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Художественный вкус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644008" y="6093296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Творческие способности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483768" y="5949280"/>
            <a:ext cx="25922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Восприятие информации</a:t>
            </a:r>
          </a:p>
          <a:p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6732240" y="2204864"/>
            <a:ext cx="22322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Пространственное, абстрактное ,логическое мышление.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2" name="AutoShape 4" descr="https://yt3.ggpht.com/ytc/AKedOLT2C1KISOfSOgt9ilb7MBWerh27WbCpxJc1J3Lt=s900-c-k-c0x00ffffff-no-rj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flipH="1">
            <a:off x="3563888" y="0"/>
            <a:ext cx="2664296" cy="16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10" cstate="print"/>
          <a:srcRect l="12768" r="12451"/>
          <a:stretch>
            <a:fillRect/>
          </a:stretch>
        </p:blipFill>
        <p:spPr bwMode="auto">
          <a:xfrm>
            <a:off x="1763688" y="0"/>
            <a:ext cx="1872208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29" name="Прямая со стрелкой 28"/>
          <p:cNvCxnSpPr/>
          <p:nvPr/>
        </p:nvCxnSpPr>
        <p:spPr>
          <a:xfrm flipH="1" flipV="1">
            <a:off x="2987824" y="1772816"/>
            <a:ext cx="864096" cy="72008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1907704" y="1700808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Речь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948264" y="3645024"/>
            <a:ext cx="1872208" cy="1676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2" name="Прямая со стрелкой 41"/>
          <p:cNvCxnSpPr/>
          <p:nvPr/>
        </p:nvCxnSpPr>
        <p:spPr>
          <a:xfrm>
            <a:off x="5796136" y="3933056"/>
            <a:ext cx="1080120" cy="4320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6948264" y="5517232"/>
            <a:ext cx="17281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Подготовка к школе(чтение, счёт…)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www.axxium.us/ubuntu/artwork/presentations/ubuntu-mv-presentation-background-0001-1600x120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257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8">
            <a:hlinkClick r:id="" action="ppaction://noaction"/>
            <a:extLst>
              <a:ext uri="{FF2B5EF4-FFF2-40B4-BE49-F238E27FC236}">
                <a16:creationId xmlns:a16="http://schemas.microsoft.com/office/drawing/2014/main" xmlns="" id="{6E6781FF-A616-440C-B279-FE0548AA4B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772816"/>
            <a:ext cx="2754335" cy="10461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16" descr="ТИКО эрудит">
            <a:hlinkClick r:id="" action="ppaction://noaction"/>
            <a:extLst>
              <a:ext uri="{FF2B5EF4-FFF2-40B4-BE49-F238E27FC236}">
                <a16:creationId xmlns:a16="http://schemas.microsoft.com/office/drawing/2014/main" xmlns="" id="{0B5D66AA-E3A5-496F-B990-58B6E9B7C3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635896" y="1844824"/>
            <a:ext cx="1943181" cy="10144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20" descr="ТИКО школьник">
            <a:hlinkClick r:id="" action="ppaction://noaction"/>
            <a:extLst>
              <a:ext uri="{FF2B5EF4-FFF2-40B4-BE49-F238E27FC236}">
                <a16:creationId xmlns:a16="http://schemas.microsoft.com/office/drawing/2014/main" xmlns="" id="{C5E70198-2E7E-46B9-A4EA-E8D1254164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940152" y="1700808"/>
            <a:ext cx="3014662" cy="10461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9">
            <a:hlinkClick r:id="" action="ppaction://noaction"/>
            <a:extLst>
              <a:ext uri="{FF2B5EF4-FFF2-40B4-BE49-F238E27FC236}">
                <a16:creationId xmlns:a16="http://schemas.microsoft.com/office/drawing/2014/main" xmlns="" id="{A236B76D-8D6B-41FD-A49B-8B9768F314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560" y="3429000"/>
            <a:ext cx="2087562" cy="10144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18">
            <a:hlinkClick r:id="" action="ppaction://noaction"/>
            <a:extLst>
              <a:ext uri="{FF2B5EF4-FFF2-40B4-BE49-F238E27FC236}">
                <a16:creationId xmlns:a16="http://schemas.microsoft.com/office/drawing/2014/main" xmlns="" id="{25CB3BBB-CB78-4CE0-90BC-853E2C8F61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4208" y="3429000"/>
            <a:ext cx="2232025" cy="10906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12">
            <a:hlinkClick r:id="" action="ppaction://noaction"/>
            <a:extLst>
              <a:ext uri="{FF2B5EF4-FFF2-40B4-BE49-F238E27FC236}">
                <a16:creationId xmlns:a16="http://schemas.microsoft.com/office/drawing/2014/main" xmlns="" id="{3558C420-B16C-4CB0-B295-B643534230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7544" y="5085184"/>
            <a:ext cx="2520950" cy="10953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Picture 21" descr="ТИКО-малыш">
            <a:hlinkClick r:id="rId9" action="ppaction://hlinksldjump"/>
            <a:extLst>
              <a:ext uri="{FF2B5EF4-FFF2-40B4-BE49-F238E27FC236}">
                <a16:creationId xmlns:a16="http://schemas.microsoft.com/office/drawing/2014/main" xmlns="" id="{31E5A622-D86F-4EC2-9855-7E3E0BA32B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419872" y="5157192"/>
            <a:ext cx="2232025" cy="10731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Picture 19">
            <a:hlinkClick r:id="" action="ppaction://noaction"/>
            <a:extLst>
              <a:ext uri="{FF2B5EF4-FFF2-40B4-BE49-F238E27FC236}">
                <a16:creationId xmlns:a16="http://schemas.microsoft.com/office/drawing/2014/main" xmlns="" id="{BA5F90AF-3BF5-449D-8EC3-7132644491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300192" y="5301208"/>
            <a:ext cx="2537519" cy="8606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Picture 5" descr="ТИКО геометрия">
            <a:hlinkClick r:id="" action="ppaction://noaction"/>
            <a:extLst>
              <a:ext uri="{FF2B5EF4-FFF2-40B4-BE49-F238E27FC236}">
                <a16:creationId xmlns:a16="http://schemas.microsoft.com/office/drawing/2014/main" xmlns="" id="{7B45589D-2DEC-4291-8985-4A6E57C9DD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275856" y="3573016"/>
            <a:ext cx="2630452" cy="9079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5984740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axxium.us/ubuntu/artwork/presentations/ubuntu-mv-presentation-background-0001-1600x120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1268760"/>
            <a:ext cx="41764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endParaRPr lang="ru-RU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026" name="Picture 2" descr="C:\Users\Галина\Desktop\ТИКО\2022-08-20\022.jpg"/>
          <p:cNvPicPr>
            <a:picLocks noChangeAspect="1" noChangeArrowheads="1"/>
          </p:cNvPicPr>
          <p:nvPr/>
        </p:nvPicPr>
        <p:blipFill>
          <a:blip r:embed="rId3" cstate="print"/>
          <a:srcRect l="50788" t="3390" r="5113" b="28321"/>
          <a:stretch>
            <a:fillRect/>
          </a:stretch>
        </p:blipFill>
        <p:spPr bwMode="auto">
          <a:xfrm>
            <a:off x="683568" y="1484784"/>
            <a:ext cx="3744416" cy="468052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1187624" y="0"/>
            <a:ext cx="7344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</a:rPr>
              <a:t>Логопедический </a:t>
            </a:r>
            <a:r>
              <a:rPr lang="ru-RU" sz="4000" dirty="0" err="1" smtClean="0">
                <a:solidFill>
                  <a:schemeClr val="accent5">
                    <a:lumMod val="50000"/>
                  </a:schemeClr>
                </a:solidFill>
              </a:rPr>
              <a:t>сундучок.Звуки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</a:rPr>
              <a:t>. </a:t>
            </a: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>(256 деталей)</a:t>
            </a:r>
            <a:endParaRPr lang="ru-RU" sz="40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7" name="Picture 2" descr="C:\Users\Windows\Downloads\IMG_20221021_1103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1484784"/>
            <a:ext cx="3528392" cy="47045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7122522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axxium.us/ubuntu/artwork/presentations/ubuntu-mv-presentation-background-0001-1600x120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257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7</a:t>
            </a:fld>
            <a:endParaRPr lang="ru-RU"/>
          </a:p>
        </p:txBody>
      </p:sp>
      <p:pic>
        <p:nvPicPr>
          <p:cNvPr id="2050" name="Picture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268760"/>
            <a:ext cx="3420000" cy="522000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1196752"/>
            <a:ext cx="3816424" cy="522000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7122522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axxium.us/ubuntu/artwork/presentations/ubuntu-mv-presentation-background-0001-1600x1200.png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257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8</a:t>
            </a:fld>
            <a:endParaRPr lang="ru-RU"/>
          </a:p>
        </p:txBody>
      </p:sp>
      <p:pic>
        <p:nvPicPr>
          <p:cNvPr id="3074" name="Picture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124744"/>
            <a:ext cx="3420000" cy="522000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1196752"/>
            <a:ext cx="3420000" cy="522000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7122522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axxium.us/ubuntu/artwork/presentations/ubuntu-mv-presentation-background-0001-1600x120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257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9</a:t>
            </a:fld>
            <a:endParaRPr lang="ru-RU"/>
          </a:p>
        </p:txBody>
      </p:sp>
      <p:pic>
        <p:nvPicPr>
          <p:cNvPr id="4098" name="Picture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268760"/>
            <a:ext cx="3420000" cy="522000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1196752"/>
            <a:ext cx="3420000" cy="522000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7122522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531</TotalTime>
  <Words>350</Words>
  <Application>Microsoft Office PowerPoint</Application>
  <PresentationFormat>Экран (4:3)</PresentationFormat>
  <Paragraphs>62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 Звуковой диктант</vt:lpstr>
      <vt:lpstr>«Читай»-меняй</vt:lpstr>
      <vt:lpstr>Подбери картинку</vt:lpstr>
      <vt:lpstr>Составь слово из звуков</vt:lpstr>
      <vt:lpstr>Пройди по цепочке и назови звуки (С-Ш)</vt:lpstr>
      <vt:lpstr>Слайд 21</vt:lpstr>
      <vt:lpstr>Исправь ошибку</vt:lpstr>
      <vt:lpstr>Графическое изображение букв и их моделирование (254 детали)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      Азбука  (312 деталей)</vt:lpstr>
      <vt:lpstr>Слайд 32</vt:lpstr>
      <vt:lpstr>Слайд 33</vt:lpstr>
      <vt:lpstr>Слайд 34</vt:lpstr>
      <vt:lpstr>Слайд 35</vt:lpstr>
      <vt:lpstr>Слайд 36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Галина</dc:creator>
  <cp:lastModifiedBy>Windows</cp:lastModifiedBy>
  <cp:revision>10</cp:revision>
  <dcterms:created xsi:type="dcterms:W3CDTF">2022-08-16T08:26:44Z</dcterms:created>
  <dcterms:modified xsi:type="dcterms:W3CDTF">2022-10-23T15:54:52Z</dcterms:modified>
</cp:coreProperties>
</file>