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webp" ContentType="image/webp"/>
  <Override PartName="/ppt/media/image9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8" r:id="rId3"/>
    <p:sldId id="256" r:id="rId4"/>
    <p:sldId id="278" r:id="rId5"/>
    <p:sldId id="263" r:id="rId6"/>
    <p:sldId id="260" r:id="rId7"/>
    <p:sldId id="266" r:id="rId8"/>
    <p:sldId id="280" r:id="rId10"/>
    <p:sldId id="261" r:id="rId11"/>
    <p:sldId id="268" r:id="rId12"/>
    <p:sldId id="267" r:id="rId13"/>
    <p:sldId id="269" r:id="rId14"/>
    <p:sldId id="270" r:id="rId15"/>
    <p:sldId id="273" r:id="rId16"/>
    <p:sldId id="274" r:id="rId17"/>
    <p:sldId id="272" r:id="rId18"/>
    <p:sldId id="271" r:id="rId19"/>
    <p:sldId id="279" r:id="rId20"/>
    <p:sldId id="275" r:id="rId21"/>
    <p:sldId id="27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22501-7D0D-482C-843E-40D0A8D509D7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88003-70C5-4971-83F6-3258CBA0BEBA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88003-70C5-4971-83F6-3258CBA0BEB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97A61-53BF-4AC4-843D-16E06E0007A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6581D-4512-41F2-9DFE-5027225AE6D9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ebp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ebp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947555"/>
          </a:xfrm>
        </p:spPr>
      </p:pic>
      <p:sp>
        <p:nvSpPr>
          <p:cNvPr id="3" name="TextBox 2"/>
          <p:cNvSpPr txBox="1"/>
          <p:nvPr/>
        </p:nvSpPr>
        <p:spPr>
          <a:xfrm>
            <a:off x="3751869" y="3591612"/>
            <a:ext cx="8634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АВТОНОМНАЯ НЕКОММЕРЧЕСКАЯ БЛАГОТВОРИТЕЛЬНАЯ ОРГАНИЗАЦИЯ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ИНКЛЮЗИВНЫЙ ЦЕНТР РАННЕГО РАЗВИТИЯ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«РОСТОК НАДЕЖДЫ»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1" y="5661878"/>
            <a:ext cx="8766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Управляющий обособленным подразделением г. Анапа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Виноградова-Савченко Ирина Юрьевна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5641" y="365125"/>
            <a:ext cx="4868158" cy="1359980"/>
          </a:xfrm>
        </p:spPr>
        <p:txBody>
          <a:bodyPr/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НЕМНОГО О СЕБЕ </a:t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 ДЕТАЛЯХ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1" y="0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sp>
        <p:nvSpPr>
          <p:cNvPr id="7" name="Подзаголовок 4"/>
          <p:cNvSpPr txBox="1"/>
          <p:nvPr/>
        </p:nvSpPr>
        <p:spPr>
          <a:xfrm>
            <a:off x="8613722" y="3289150"/>
            <a:ext cx="3264052" cy="1415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Групповые занятия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rcRect t="12375" b="12375"/>
          <a:stretch>
            <a:fillRect/>
          </a:stretch>
        </p:blipFill>
        <p:spPr>
          <a:xfrm>
            <a:off x="910961" y="1212716"/>
            <a:ext cx="3775595" cy="3775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rcRect l="16700" r="16700"/>
          <a:stretch>
            <a:fillRect/>
          </a:stretch>
        </p:blipFill>
        <p:spPr>
          <a:xfrm>
            <a:off x="4867498" y="2668038"/>
            <a:ext cx="3675747" cy="36757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5641" y="365125"/>
            <a:ext cx="4868158" cy="1359980"/>
          </a:xfrm>
        </p:spPr>
        <p:txBody>
          <a:bodyPr/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НЕМНОГО О СЕБЕ </a:t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 ДЕТАЛЯХ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0" y="17593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sp>
        <p:nvSpPr>
          <p:cNvPr id="3" name="Подзаголовок 4"/>
          <p:cNvSpPr txBox="1"/>
          <p:nvPr/>
        </p:nvSpPr>
        <p:spPr>
          <a:xfrm>
            <a:off x="8830538" y="3317430"/>
            <a:ext cx="3863221" cy="1415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Врачи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t="16687" b="16687"/>
          <a:stretch>
            <a:fillRect/>
          </a:stretch>
        </p:blipFill>
        <p:spPr>
          <a:xfrm>
            <a:off x="913696" y="1008668"/>
            <a:ext cx="3302303" cy="33023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 l="16704" r="16704"/>
          <a:stretch>
            <a:fillRect/>
          </a:stretch>
        </p:blipFill>
        <p:spPr>
          <a:xfrm>
            <a:off x="4383852" y="1848594"/>
            <a:ext cx="3592151" cy="35921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0194" y="4732859"/>
            <a:ext cx="3421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Бурага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Анна Владимировна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психиатр,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нутрициолог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00279" y="5564234"/>
            <a:ext cx="37141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Главный врач Зенкина                   Светлана Владимировна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невролог-рефлексотерапевт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5641" y="365125"/>
            <a:ext cx="4868158" cy="1359980"/>
          </a:xfrm>
        </p:spPr>
        <p:txBody>
          <a:bodyPr/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НЕМНОГО О СЕБЕ </a:t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 ДЕТАЛЯХ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0" y="17593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sp>
        <p:nvSpPr>
          <p:cNvPr id="7" name="Подзаголовок 4"/>
          <p:cNvSpPr txBox="1"/>
          <p:nvPr/>
        </p:nvSpPr>
        <p:spPr>
          <a:xfrm>
            <a:off x="8698360" y="3072334"/>
            <a:ext cx="3330927" cy="1415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Аппаратные  методики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882703" y="717164"/>
            <a:ext cx="2711836" cy="27118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rcRect t="21875" b="21875"/>
          <a:stretch>
            <a:fillRect/>
          </a:stretch>
        </p:blipFill>
        <p:spPr>
          <a:xfrm>
            <a:off x="4933676" y="2633436"/>
            <a:ext cx="3103930" cy="31039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rcRect t="12500" b="12500"/>
          <a:stretch>
            <a:fillRect/>
          </a:stretch>
        </p:blipFill>
        <p:spPr>
          <a:xfrm>
            <a:off x="1371741" y="3693925"/>
            <a:ext cx="2901181" cy="2901181"/>
          </a:xfrm>
          <a:prstGeom prst="rect">
            <a:avLst/>
          </a:prstGeom>
          <a:noFill/>
          <a:ln w="95250" cap="sq" cmpd="sng" algn="ctr">
            <a:noFill/>
            <a:prstDash val="solid"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5641" y="365125"/>
            <a:ext cx="4868158" cy="1359980"/>
          </a:xfrm>
        </p:spPr>
        <p:txBody>
          <a:bodyPr/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НЕМНОГО О СЕБЕ </a:t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 ДЕТАЛЯХ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0" y="17593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sp>
        <p:nvSpPr>
          <p:cNvPr id="3" name="Подзаголовок 4"/>
          <p:cNvSpPr txBox="1"/>
          <p:nvPr/>
        </p:nvSpPr>
        <p:spPr>
          <a:xfrm>
            <a:off x="8287711" y="2699348"/>
            <a:ext cx="3066088" cy="1415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Обучение              специалистов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t="12500" b="12500"/>
          <a:stretch>
            <a:fillRect/>
          </a:stretch>
        </p:blipFill>
        <p:spPr>
          <a:xfrm>
            <a:off x="3904289" y="2699347"/>
            <a:ext cx="3590019" cy="35900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 l="12500" r="12500"/>
          <a:stretch>
            <a:fillRect/>
          </a:stretch>
        </p:blipFill>
        <p:spPr>
          <a:xfrm>
            <a:off x="310254" y="1234295"/>
            <a:ext cx="3451666" cy="34516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5641" y="365125"/>
            <a:ext cx="4868158" cy="1359980"/>
          </a:xfrm>
        </p:spPr>
        <p:txBody>
          <a:bodyPr/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НЕМНОГО О СЕБЕ </a:t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 ДЕТАЛЯХ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0" y="17593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sp>
        <p:nvSpPr>
          <p:cNvPr id="3" name="Подзаголовок 4"/>
          <p:cNvSpPr txBox="1"/>
          <p:nvPr/>
        </p:nvSpPr>
        <p:spPr>
          <a:xfrm>
            <a:off x="8080864" y="2913990"/>
            <a:ext cx="3863221" cy="141542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Группы родительской помощи и поддержки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t="3091" b="3091"/>
          <a:stretch>
            <a:fillRect/>
          </a:stretch>
        </p:blipFill>
        <p:spPr>
          <a:xfrm>
            <a:off x="4053303" y="2213031"/>
            <a:ext cx="4008660" cy="40086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 t="4878" b="4878"/>
          <a:stretch>
            <a:fillRect/>
          </a:stretch>
        </p:blipFill>
        <p:spPr>
          <a:xfrm>
            <a:off x="374010" y="1045115"/>
            <a:ext cx="3517458" cy="35174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5641" y="365125"/>
            <a:ext cx="4868158" cy="1359980"/>
          </a:xfrm>
        </p:spPr>
        <p:txBody>
          <a:bodyPr/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НЕМНОГО О СЕБЕ </a:t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 ДЕТАЛЯХ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0" y="17593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 t="83" b="83"/>
          <a:stretch>
            <a:fillRect/>
          </a:stretch>
        </p:blipFill>
        <p:spPr>
          <a:xfrm>
            <a:off x="362007" y="1230309"/>
            <a:ext cx="3960130" cy="39601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76586" y="2777407"/>
            <a:ext cx="3863221" cy="3863221"/>
          </a:xfrm>
          <a:prstGeom prst="rect">
            <a:avLst/>
          </a:prstGeom>
        </p:spPr>
      </p:pic>
      <p:sp>
        <p:nvSpPr>
          <p:cNvPr id="5" name="Подзаголовок 4"/>
          <p:cNvSpPr txBox="1"/>
          <p:nvPr/>
        </p:nvSpPr>
        <p:spPr>
          <a:xfrm>
            <a:off x="9070680" y="3075994"/>
            <a:ext cx="3604118" cy="70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Праздники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5641" y="365125"/>
            <a:ext cx="4868158" cy="1359980"/>
          </a:xfrm>
        </p:spPr>
        <p:txBody>
          <a:bodyPr/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НЕМНОГО О СЕБЕ </a:t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 ДЕТАЛЯХ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0" y="17593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 l="16660" r="16660"/>
          <a:stretch>
            <a:fillRect/>
          </a:stretch>
        </p:blipFill>
        <p:spPr>
          <a:xfrm>
            <a:off x="376339" y="404227"/>
            <a:ext cx="3491468" cy="34914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 l="16680" r="16680"/>
          <a:stretch>
            <a:fillRect/>
          </a:stretch>
        </p:blipFill>
        <p:spPr>
          <a:xfrm>
            <a:off x="4073428" y="2763302"/>
            <a:ext cx="3686982" cy="3686982"/>
          </a:xfrm>
          <a:prstGeom prst="rect">
            <a:avLst/>
          </a:prstGeom>
        </p:spPr>
      </p:pic>
      <p:sp>
        <p:nvSpPr>
          <p:cNvPr id="5" name="Подзаголовок 4"/>
          <p:cNvSpPr txBox="1"/>
          <p:nvPr/>
        </p:nvSpPr>
        <p:spPr>
          <a:xfrm>
            <a:off x="8587882" y="2861438"/>
            <a:ext cx="3604118" cy="7060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Большие мероприятия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066259" y="488273"/>
            <a:ext cx="751928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ФОРМА ВЗАИМОДЕЙСТВИЯ С ЦЕНТРОМ </a:t>
            </a:r>
            <a:endParaRPr lang="ru-RU" sz="4400" dirty="0">
              <a:latin typeface="Trebuchet MS" panose="020B0603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185" y="2330749"/>
            <a:ext cx="2714330" cy="27143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540685" y="5143982"/>
            <a:ext cx="3651314" cy="17140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0" y="17593"/>
            <a:ext cx="2743200" cy="15411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657" y="1559828"/>
            <a:ext cx="3475049" cy="486884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454" y="0"/>
            <a:ext cx="8628700" cy="685314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8226" y="2423096"/>
            <a:ext cx="3232075" cy="323207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066259" y="488273"/>
            <a:ext cx="551263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ПОДРОБНЕЕ О НАС                   В СОЦСЕТЯХ</a:t>
            </a:r>
            <a:endParaRPr lang="ru-RU" sz="4400" dirty="0">
              <a:latin typeface="Trebuchet MS" panose="020B0603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7256" y="106851"/>
            <a:ext cx="35539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г.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Краснодар 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ул. Северная, 11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тел. 8-918-051-55-14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         8-918-051-55-18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2548" y="1769520"/>
            <a:ext cx="35539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г. Славянск-на-Кубани 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ул. Полковая, 289А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тел. 8-988-315-75-15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         8-918-071-36-64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4684" y="3467508"/>
            <a:ext cx="35539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г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. Кропоткин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ул. МКР.1, 41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тел. 8-928-217-58-02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         8-918-279-40-00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7256" y="5037168"/>
            <a:ext cx="35539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г.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Анапа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ул. </a:t>
            </a:r>
            <a:r>
              <a:rPr lang="ru-RU" sz="2400" i="1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Омелькова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20 к.6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тел. 8-918-286-90-00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         8-918-293-40-00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947555"/>
          </a:xfrm>
        </p:spPr>
      </p:pic>
      <p:sp>
        <p:nvSpPr>
          <p:cNvPr id="6" name="TextBox 5"/>
          <p:cNvSpPr txBox="1"/>
          <p:nvPr/>
        </p:nvSpPr>
        <p:spPr>
          <a:xfrm>
            <a:off x="1886932" y="3808429"/>
            <a:ext cx="91047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accent1">
                    <a:lumMod val="50000"/>
                  </a:schemeClr>
                </a:solidFill>
              </a:rPr>
              <a:t>СПАСИБО 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6000" dirty="0">
                <a:solidFill>
                  <a:schemeClr val="accent1">
                    <a:lumMod val="50000"/>
                  </a:schemeClr>
                </a:solidFill>
              </a:rPr>
              <a:t>ЗА ВНИМАНИЕ!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1" y="-1"/>
            <a:ext cx="2526384" cy="14193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9125146" y="5418344"/>
            <a:ext cx="3066853" cy="14396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36638" y="1258058"/>
            <a:ext cx="7484883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</a:rPr>
              <a:t>РОСТОК НАДЕЖДЫ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</a:rPr>
              <a:t>- это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</a:rPr>
              <a:t>сеть центров ранней реабилитации, которая специализируется на организации комплексной реабилитации детей с расстройствами аутистического спектра (РАС) и другими неврологическими заболеваниями </a:t>
            </a:r>
            <a:r>
              <a:rPr lang="ru-RU" sz="2200" noProof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с 2016 года</a:t>
            </a:r>
            <a:endParaRPr lang="ru-RU" sz="2200" noProof="1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AutoShape 2"/>
          <p:cNvSpPr>
            <a:spLocks noChangeAspect="1" noChangeArrowheads="1"/>
          </p:cNvSpPr>
          <p:nvPr/>
        </p:nvSpPr>
        <p:spPr bwMode="auto">
          <a:xfrm>
            <a:off x="5943600" y="2912882"/>
            <a:ext cx="304800" cy="6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4" name="AutoShape 4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61" y="1384550"/>
            <a:ext cx="3285974" cy="4892652"/>
          </a:xfrm>
          <a:prstGeom prst="rect">
            <a:avLst/>
          </a:prstGeom>
        </p:spPr>
      </p:pic>
      <p:sp>
        <p:nvSpPr>
          <p:cNvPr id="22" name="Объект 4"/>
          <p:cNvSpPr txBox="1"/>
          <p:nvPr/>
        </p:nvSpPr>
        <p:spPr>
          <a:xfrm>
            <a:off x="4706322" y="3830876"/>
            <a:ext cx="7315199" cy="1785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Руководитель: 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ru-RU" sz="2200" noProof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Пушкарева Ирина Александровна,                                      мама двоих детей, один их которых - особенный</a:t>
            </a:r>
            <a:endParaRPr lang="ru-RU" sz="2200" noProof="1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1" y="-1"/>
            <a:ext cx="3058476" cy="17182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7824249" y="4807670"/>
            <a:ext cx="4367752" cy="2050330"/>
          </a:xfrm>
          <a:prstGeom prst="rect">
            <a:avLst/>
          </a:prstGeom>
        </p:spPr>
      </p:pic>
      <p:sp>
        <p:nvSpPr>
          <p:cNvPr id="13" name="AutoShape 2"/>
          <p:cNvSpPr>
            <a:spLocks noChangeAspect="1" noChangeArrowheads="1"/>
          </p:cNvSpPr>
          <p:nvPr/>
        </p:nvSpPr>
        <p:spPr bwMode="auto">
          <a:xfrm>
            <a:off x="5943600" y="2912882"/>
            <a:ext cx="304800" cy="6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4" name="AutoShape 4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gray">
          <a:xfrm>
            <a:off x="3058477" y="159317"/>
            <a:ext cx="7766936" cy="891081"/>
          </a:xfrm>
        </p:spPr>
        <p:txBody>
          <a:bodyPr rtlCol="0">
            <a:normAutofit/>
          </a:bodyPr>
          <a:lstStyle/>
          <a:p>
            <a:pPr algn="l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НАШИ ФИЛИАЛЫ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5146" y="420457"/>
            <a:ext cx="2921876" cy="29218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197634" y="3429000"/>
            <a:ext cx="29218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г. Краснодар</a:t>
            </a:r>
            <a:endParaRPr lang="ru-RU" sz="24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01" y="3247141"/>
            <a:ext cx="2641697" cy="29218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635" y="1572298"/>
            <a:ext cx="3404736" cy="255355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260" y="1947709"/>
            <a:ext cx="2502895" cy="3470635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-197745" y="6222670"/>
            <a:ext cx="29218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г. Анапа</a:t>
            </a:r>
            <a:endParaRPr lang="ru-RU" sz="24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24131" y="5465312"/>
            <a:ext cx="29218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г. Кропоткин</a:t>
            </a:r>
            <a:endParaRPr lang="ru-RU" sz="24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43065" y="4172650"/>
            <a:ext cx="29218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г. Славянск-на-Кубани</a:t>
            </a:r>
            <a:endParaRPr lang="ru-RU" sz="24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1" y="-1"/>
            <a:ext cx="3172228" cy="17821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9125145" y="5399491"/>
            <a:ext cx="3066853" cy="1439656"/>
          </a:xfrm>
          <a:prstGeom prst="rect">
            <a:avLst/>
          </a:prstGeom>
        </p:spPr>
      </p:pic>
      <p:sp>
        <p:nvSpPr>
          <p:cNvPr id="11" name="Объект 4"/>
          <p:cNvSpPr>
            <a:spLocks noGrp="1"/>
          </p:cNvSpPr>
          <p:nvPr>
            <p:ph type="subTitle" idx="1"/>
          </p:nvPr>
        </p:nvSpPr>
        <p:spPr>
          <a:xfrm>
            <a:off x="228592" y="1591609"/>
            <a:ext cx="10895037" cy="1197204"/>
          </a:xfrm>
        </p:spPr>
        <p:txBody>
          <a:bodyPr rtlCol="0">
            <a:normAutofit/>
          </a:bodyPr>
          <a:lstStyle/>
          <a:p>
            <a:pPr algn="l" rtl="0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Ц</a:t>
            </a:r>
            <a:r>
              <a:rPr lang="ru-RU" sz="3200" b="1" i="0" dirty="0">
                <a:solidFill>
                  <a:schemeClr val="accent1">
                    <a:lumMod val="50000"/>
                  </a:schemeClr>
                </a:solidFill>
                <a:effectLst/>
                <a:latin typeface="Trebuchet MS" panose="020B0603020202020204" pitchFamily="34" charset="0"/>
              </a:rPr>
              <a:t>ель: </a:t>
            </a:r>
            <a:endParaRPr lang="ru-RU" sz="3200" b="1" i="0" dirty="0">
              <a:solidFill>
                <a:schemeClr val="accent1">
                  <a:lumMod val="50000"/>
                </a:schemeClr>
              </a:solidFill>
              <a:effectLst/>
              <a:latin typeface="Trebuchet MS" panose="020B0603020202020204" pitchFamily="34" charset="0"/>
            </a:endParaRPr>
          </a:p>
          <a:p>
            <a:pPr algn="l" rtl="0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С</a:t>
            </a:r>
            <a:r>
              <a:rPr lang="ru-RU" b="0" i="0" dirty="0">
                <a:solidFill>
                  <a:schemeClr val="accent1">
                    <a:lumMod val="50000"/>
                  </a:schemeClr>
                </a:solidFill>
                <a:effectLst/>
                <a:latin typeface="Trebuchet MS" panose="020B0603020202020204" pitchFamily="34" charset="0"/>
              </a:rPr>
              <a:t>тать одним из самых крупных и современных центров в России</a:t>
            </a:r>
            <a:endParaRPr lang="ru-RU" noProof="1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Объект 4"/>
          <p:cNvSpPr txBox="1"/>
          <p:nvPr/>
        </p:nvSpPr>
        <p:spPr>
          <a:xfrm>
            <a:off x="7156524" y="3429000"/>
            <a:ext cx="4848501" cy="3029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Основная задача: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Помочь каждому обратившемуся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ребенку достичь максимальных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результатов в его развитии! </a:t>
            </a:r>
            <a:endParaRPr lang="ru-RU" noProof="1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AutoShape 2"/>
          <p:cNvSpPr>
            <a:spLocks noChangeAspect="1" noChangeArrowheads="1"/>
          </p:cNvSpPr>
          <p:nvPr/>
        </p:nvSpPr>
        <p:spPr bwMode="auto">
          <a:xfrm>
            <a:off x="5943600" y="2912882"/>
            <a:ext cx="304800" cy="66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4" name="AutoShape 4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1" name="Объект 4"/>
          <p:cNvSpPr txBox="1"/>
          <p:nvPr/>
        </p:nvSpPr>
        <p:spPr>
          <a:xfrm>
            <a:off x="3239698" y="419040"/>
            <a:ext cx="7315199" cy="852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Миссия: 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l">
              <a:lnSpc>
                <a:spcPct val="110000"/>
              </a:lnSpc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Мы живем, как можем, а Они – как мы поможем!</a:t>
            </a:r>
            <a:endParaRPr lang="ru-RU" noProof="1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22" y="3088289"/>
            <a:ext cx="6325876" cy="345846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0854" y="365125"/>
            <a:ext cx="6762945" cy="1182409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НАШИ ДОСТИЖЕНИЯ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1" y="0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07" y="75572"/>
            <a:ext cx="1607767" cy="160776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51" y="1193244"/>
            <a:ext cx="1055803" cy="105580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19754" y="1592222"/>
            <a:ext cx="104448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Росток надежды с 2017 года входит в Реестр поставщиков услуг социального обслуживания Краснодарского края, в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связи с этим дети Краснодарского края с инвалидностью или заключением ПМПК могут получать бесплатные социальные реабилитации сроком 24 дня два раза в год.</a:t>
            </a:r>
            <a:endParaRPr lang="ru-RU" kern="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319754" y="2908407"/>
            <a:ext cx="10444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Росток надежды с 2023 года входит в систему ОМС, в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связи с этим у центра появилась возможность</a:t>
            </a:r>
            <a:r>
              <a:rPr lang="ru-RU" i="0" dirty="0">
                <a:solidFill>
                  <a:schemeClr val="accent1">
                    <a:lumMod val="50000"/>
                  </a:schemeClr>
                </a:solidFill>
                <a:effectLst/>
                <a:latin typeface="Trebuchet MS" panose="020B0603020202020204" pitchFamily="34" charset="0"/>
              </a:rPr>
              <a:t> работать в рамках государственных программ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и</a:t>
            </a:r>
            <a:r>
              <a:rPr lang="ru-RU" i="0" dirty="0">
                <a:solidFill>
                  <a:schemeClr val="accent1">
                    <a:lumMod val="50000"/>
                  </a:schemeClr>
                </a:solidFill>
                <a:effectLst/>
                <a:latin typeface="Trebuchet MS" panose="020B0603020202020204" pitchFamily="34" charset="0"/>
              </a:rPr>
              <a:t> гарантий </a:t>
            </a:r>
            <a:endParaRPr lang="ru-RU" i="0" dirty="0">
              <a:solidFill>
                <a:schemeClr val="accent1">
                  <a:lumMod val="50000"/>
                </a:schemeClr>
              </a:solidFill>
              <a:effectLst/>
              <a:latin typeface="Trebuchet MS" panose="020B0603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51" y="2586336"/>
            <a:ext cx="1055803" cy="105580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319754" y="3710011"/>
            <a:ext cx="104448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Росток надежды – самый крупный центр Краснодарского края, </a:t>
            </a:r>
            <a:endParaRPr lang="ru-RU" kern="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kern="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лет на рынке</a:t>
            </a:r>
            <a:endParaRPr lang="ru-RU" kern="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kern="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филиала</a:t>
            </a:r>
            <a:endParaRPr lang="ru-RU" kern="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kern="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более 1700 </a:t>
            </a:r>
            <a:r>
              <a:rPr lang="ru-RU" kern="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endParaRPr lang="ru-RU" kern="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kern="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 сотрудников</a:t>
            </a:r>
            <a:endParaRPr lang="ru-RU" kern="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kern="0" dirty="0">
                <a:solidFill>
                  <a:schemeClr val="accent1">
                    <a:lumMod val="50000"/>
                  </a:schemeClr>
                </a:solidFill>
                <a:effectLst/>
                <a:latin typeface="Trebuchet MS" panose="020B0603020202020204" pitchFamily="34" charset="0"/>
                <a:cs typeface="Times New Roman" panose="02020603050405020304" pitchFamily="18" charset="0"/>
              </a:rPr>
              <a:t>Более 3000 детей в год</a:t>
            </a:r>
            <a:endParaRPr lang="ru-RU" i="0" dirty="0">
              <a:solidFill>
                <a:schemeClr val="accent1">
                  <a:lumMod val="50000"/>
                </a:schemeClr>
              </a:solidFill>
              <a:effectLst/>
              <a:latin typeface="Trebuchet MS" panose="020B06030202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36" y="3449056"/>
            <a:ext cx="1055803" cy="105580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319754" y="5439876"/>
            <a:ext cx="83615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Реализовано 14 крупных проектов и инициатив</a:t>
            </a:r>
            <a:endParaRPr lang="ru-RU" kern="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kern="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kern="0" dirty="0">
                <a:solidFill>
                  <a:schemeClr val="accent1">
                    <a:lumMod val="50000"/>
                  </a:schemeClr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поддержке Фонда президентских грантов, Благотворительного Фонда В. Потанина, государственных региональных структур Краснодарского края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>
              <a:buFontTx/>
              <a:buChar char="-"/>
            </a:pPr>
            <a:endParaRPr lang="ru-RU" sz="2800" b="1" kern="0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b="0" i="0" dirty="0">
              <a:solidFill>
                <a:schemeClr val="accent2">
                  <a:lumMod val="50000"/>
                </a:schemeClr>
              </a:solidFill>
              <a:effectLst/>
              <a:latin typeface="Trebuchet MS" panose="020B0603020202020204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50" y="5136854"/>
            <a:ext cx="1055803" cy="10558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0" y="0"/>
            <a:ext cx="2147805" cy="12066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7" y="4948309"/>
            <a:ext cx="4188643" cy="1966252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045" y="406426"/>
            <a:ext cx="7478667" cy="5081048"/>
          </a:xfrm>
          <a:prstGeom prst="rect">
            <a:avLst/>
          </a:prstGeom>
        </p:spPr>
      </p:pic>
      <p:sp>
        <p:nvSpPr>
          <p:cNvPr id="4" name="Текст 6"/>
          <p:cNvSpPr txBox="1"/>
          <p:nvPr/>
        </p:nvSpPr>
        <p:spPr>
          <a:xfrm>
            <a:off x="142088" y="3491348"/>
            <a:ext cx="1863627" cy="2324990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-невролог               -психиатр                            -ортопед                 -педиатр                -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нутрициолог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                                    -массаж                 -ЛФК (АФК)               -Войта                 -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Бобат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endParaRPr lang="ru-RU" sz="18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endParaRPr lang="ru-RU" sz="1800" dirty="0"/>
          </a:p>
        </p:txBody>
      </p:sp>
      <p:sp>
        <p:nvSpPr>
          <p:cNvPr id="5" name="Текст 8"/>
          <p:cNvSpPr txBox="1"/>
          <p:nvPr/>
        </p:nvSpPr>
        <p:spPr>
          <a:xfrm>
            <a:off x="2988262" y="4538103"/>
            <a:ext cx="2161746" cy="1336771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-психологи -дефектологи             -логопеды                    -нейропсихологи                    -сенсорная интеграция                   -АВА-терапия                   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Текст 10"/>
          <p:cNvSpPr txBox="1"/>
          <p:nvPr/>
        </p:nvSpPr>
        <p:spPr>
          <a:xfrm>
            <a:off x="6130386" y="4876578"/>
            <a:ext cx="2092974" cy="1511876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-БАК                            -ТОМАТИС                       -ЭЭГ                           -различные виды рефлексотерапии                                                                                                                                         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endParaRPr lang="ru-RU" dirty="0"/>
          </a:p>
        </p:txBody>
      </p:sp>
      <p:sp>
        <p:nvSpPr>
          <p:cNvPr id="7" name="Текст 5"/>
          <p:cNvSpPr txBox="1"/>
          <p:nvPr/>
        </p:nvSpPr>
        <p:spPr>
          <a:xfrm>
            <a:off x="75414" y="2763702"/>
            <a:ext cx="3082565" cy="60294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МЕДИЦИНСКОЕ СОПРОВОЖДЕНИЕ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Текст 7"/>
          <p:cNvSpPr txBox="1"/>
          <p:nvPr/>
        </p:nvSpPr>
        <p:spPr>
          <a:xfrm>
            <a:off x="2988262" y="3507282"/>
            <a:ext cx="3475322" cy="1336771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ПСИХОЛОГО-ПЕДАГОГИЧЕСКАЯ КОРРЕКЦИЯ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Текст 9"/>
          <p:cNvSpPr txBox="1"/>
          <p:nvPr/>
        </p:nvSpPr>
        <p:spPr>
          <a:xfrm>
            <a:off x="6046605" y="4115053"/>
            <a:ext cx="1956751" cy="721514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АППАРАТНЫЕ МЕТОДИКИ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Заголовок 2"/>
          <p:cNvSpPr txBox="1"/>
          <p:nvPr/>
        </p:nvSpPr>
        <p:spPr bwMode="gray">
          <a:xfrm>
            <a:off x="5633884" y="603316"/>
            <a:ext cx="6416028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НАШЕ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ПРЕИМУЩЕСТВО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7" name="Заголовок 2"/>
          <p:cNvSpPr txBox="1"/>
          <p:nvPr/>
        </p:nvSpPr>
        <p:spPr bwMode="gray">
          <a:xfrm>
            <a:off x="8747389" y="1923703"/>
            <a:ext cx="3302523" cy="25521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Сеть центров,                     в которых собраны  современные методы и формы работы с детьми с ОВЗ, реализованные в комплексном подходе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4410" y="280284"/>
            <a:ext cx="9162852" cy="118240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ОСНОВНЫЕ НАПРАВЛЕНИЯ РАБОТЫ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1" y="0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65" y="3266793"/>
            <a:ext cx="7857016" cy="27499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81978" y="1462693"/>
            <a:ext cx="29505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kern="100" dirty="0">
                <a:solidFill>
                  <a:schemeClr val="accent1">
                    <a:lumMod val="50000"/>
                  </a:schemeClr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Ранняя помощь              от 0 до 3 лет</a:t>
            </a:r>
            <a:endParaRPr lang="ru-RU" sz="2800" b="1" kern="100" dirty="0">
              <a:solidFill>
                <a:schemeClr val="accent1">
                  <a:lumMod val="50000"/>
                </a:schemeClr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kern="1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(пограничные дети до 7 лет)</a:t>
            </a:r>
            <a:endParaRPr lang="ru-RU" sz="2800" b="1" kern="100" dirty="0">
              <a:solidFill>
                <a:schemeClr val="accent1">
                  <a:lumMod val="50000"/>
                </a:schemeClr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260" y="2205924"/>
            <a:ext cx="2950589" cy="1442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2800" kern="1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Бесплатная социальная реабилитация</a:t>
            </a:r>
            <a:endParaRPr lang="ru-RU" sz="2800" kern="100" dirty="0">
              <a:solidFill>
                <a:schemeClr val="accent1">
                  <a:lumMod val="50000"/>
                </a:schemeClr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55876" y="2433990"/>
            <a:ext cx="2950589" cy="1442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2800" kern="1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Обучение специалистов и родителей</a:t>
            </a:r>
            <a:endParaRPr lang="ru-RU" sz="2800" kern="100" dirty="0">
              <a:solidFill>
                <a:schemeClr val="accent1">
                  <a:lumMod val="50000"/>
                </a:schemeClr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365125"/>
            <a:ext cx="5257799" cy="1359980"/>
          </a:xfrm>
        </p:spPr>
        <p:txBody>
          <a:bodyPr/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НЕМНОГО О СЕБЕ </a:t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 ДЕТАЛЯХ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1" y="0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 t="8382" b="8382"/>
          <a:stretch>
            <a:fillRect/>
          </a:stretch>
        </p:blipFill>
        <p:spPr>
          <a:xfrm>
            <a:off x="838201" y="1305466"/>
            <a:ext cx="3639829" cy="4039531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24343" y="2220776"/>
            <a:ext cx="3868939" cy="3868939"/>
          </a:xfrm>
          <a:prstGeom prst="rect">
            <a:avLst/>
          </a:prstGeom>
        </p:spPr>
      </p:pic>
      <p:sp>
        <p:nvSpPr>
          <p:cNvPr id="10" name="Подзаголовок 4"/>
          <p:cNvSpPr txBox="1"/>
          <p:nvPr/>
        </p:nvSpPr>
        <p:spPr>
          <a:xfrm>
            <a:off x="8639595" y="2980648"/>
            <a:ext cx="3294740" cy="1415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Занятия со специалистами нашего центра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5641" y="365125"/>
            <a:ext cx="4868158" cy="1359980"/>
          </a:xfrm>
        </p:spPr>
        <p:txBody>
          <a:bodyPr/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НЕМНОГО О СЕБЕ </a:t>
            </a:r>
            <a:b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В ДЕТАЛЯХ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8503" r="65092" b="64977"/>
          <a:stretch>
            <a:fillRect/>
          </a:stretch>
        </p:blipFill>
        <p:spPr>
          <a:xfrm>
            <a:off x="1" y="0"/>
            <a:ext cx="2158634" cy="12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69" t="77692"/>
          <a:stretch>
            <a:fillRect/>
          </a:stretch>
        </p:blipFill>
        <p:spPr>
          <a:xfrm>
            <a:off x="8003356" y="4891748"/>
            <a:ext cx="4188643" cy="1966252"/>
          </a:xfrm>
          <a:prstGeom prst="rect">
            <a:avLst/>
          </a:prstGeom>
        </p:spPr>
      </p:pic>
      <p:sp>
        <p:nvSpPr>
          <p:cNvPr id="10" name="Подзаголовок 4"/>
          <p:cNvSpPr txBox="1"/>
          <p:nvPr/>
        </p:nvSpPr>
        <p:spPr>
          <a:xfrm>
            <a:off x="8639595" y="2980648"/>
            <a:ext cx="3294740" cy="1415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Занятия со специалистами нашего центра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35019" y="1212716"/>
            <a:ext cx="3868145" cy="38681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rcRect l="12500" r="12500"/>
          <a:stretch>
            <a:fillRect/>
          </a:stretch>
        </p:blipFill>
        <p:spPr>
          <a:xfrm>
            <a:off x="4587244" y="2332797"/>
            <a:ext cx="3652530" cy="365253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3597</Words>
  <Application>WPS Presentation</Application>
  <PresentationFormat>Широкоэкранный</PresentationFormat>
  <Paragraphs>149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SimSun</vt:lpstr>
      <vt:lpstr>Wingdings</vt:lpstr>
      <vt:lpstr>Trebuchet MS</vt:lpstr>
      <vt:lpstr>Times New Roman</vt:lpstr>
      <vt:lpstr>Calibri</vt:lpstr>
      <vt:lpstr>Calibri Light</vt:lpstr>
      <vt:lpstr>Microsoft YaHei</vt:lpstr>
      <vt:lpstr>Arial Unicode MS</vt:lpstr>
      <vt:lpstr>Тема Office</vt:lpstr>
      <vt:lpstr>PowerPoint 演示文稿</vt:lpstr>
      <vt:lpstr>PowerPoint 演示文稿</vt:lpstr>
      <vt:lpstr>НАШИ ФИЛИАЛЫ</vt:lpstr>
      <vt:lpstr>PowerPoint 演示文稿</vt:lpstr>
      <vt:lpstr>НАШИ ДОСТИЖЕНИЯ</vt:lpstr>
      <vt:lpstr>PowerPoint 演示文稿</vt:lpstr>
      <vt:lpstr>ОСНОВНЫЕ НАПРАВЛЕНИЯ РАБОТЫ</vt:lpstr>
      <vt:lpstr>НЕМНОГО О СЕБЕ  В ДЕТАЛЯХ</vt:lpstr>
      <vt:lpstr>НЕМНОГО О СЕБЕ  В ДЕТАЛЯХ</vt:lpstr>
      <vt:lpstr>НЕМНОГО О СЕБЕ  В ДЕТАЛЯХ</vt:lpstr>
      <vt:lpstr>НЕМНОГО О СЕБЕ  В ДЕТАЛЯХ</vt:lpstr>
      <vt:lpstr>НЕМНОГО О СЕБЕ  В ДЕТАЛЯХ</vt:lpstr>
      <vt:lpstr>НЕМНОГО О СЕБЕ  В ДЕТАЛЯХ</vt:lpstr>
      <vt:lpstr>НЕМНОГО О СЕБЕ  В ДЕТАЛЯХ</vt:lpstr>
      <vt:lpstr>НЕМНОГО О СЕБЕ  В ДЕТАЛЯХ</vt:lpstr>
      <vt:lpstr>НЕМНОГО О СЕБЕ  В ДЕТАЛЯХ</vt:lpstr>
      <vt:lpstr>PowerPoint 演示文稿</vt:lpstr>
      <vt:lpstr>PowerPoint 演示文稿</vt:lpstr>
      <vt:lpstr>PowerPoint 演示文稿</vt:lpstr>
    </vt:vector>
  </TitlesOfParts>
  <Company>ГБОУ ИРО Краснодарского края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Алеся А. Любимова</dc:creator>
  <cp:lastModifiedBy>Зенкина</cp:lastModifiedBy>
  <cp:revision>5</cp:revision>
  <dcterms:created xsi:type="dcterms:W3CDTF">2024-07-23T07:41:00Z</dcterms:created>
  <dcterms:modified xsi:type="dcterms:W3CDTF">2024-09-27T00:39:25Z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112131F8F7C44F8D910BB487087E8848_13</vt:lpwstr>
  </property>
  <property fmtid="{D5CDD505-2E9C-101B-9397-08002B2CF9AE}" pid="3" name="KSOProductBuildVer">
    <vt:lpwstr>1049-12.2.0.18283</vt:lpwstr>
  </property>
</Properties>
</file>