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63EAB3-9A83-430A-A7E8-D63FD6140850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5E86C8-4566-4E7C-A81A-0C89159131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14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55952F-7DD9-4561-8046-4BE5F3B65963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55BBA-AB4D-48E6-837F-A5ED45D58C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429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55952F-7DD9-4561-8046-4BE5F3B65963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55BBA-AB4D-48E6-837F-A5ED45D58C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2836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55952F-7DD9-4561-8046-4BE5F3B65963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55BBA-AB4D-48E6-837F-A5ED45D58C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407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55952F-7DD9-4561-8046-4BE5F3B65963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55BBA-AB4D-48E6-837F-A5ED45D58C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6869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55952F-7DD9-4561-8046-4BE5F3B65963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55BBA-AB4D-48E6-837F-A5ED45D58C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209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CC1E81-D05C-411F-A64A-8AA6D99A29B4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A3EEFC-F821-4376-8CC9-B350BC5036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092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B23E75-9CFD-4B08-97EB-76BEF59E89E2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9E19-09D1-485D-85B4-32E49A3175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885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914400" y="1544638"/>
            <a:ext cx="7315200" cy="4764087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07100" y="549275"/>
            <a:ext cx="1189038" cy="2968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B13BB-3BA0-459E-B37B-3ED4BB55C14F}" type="datetimeFigureOut">
              <a:rPr lang="ru-RU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7315200" y="549275"/>
            <a:ext cx="9398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B78E9-D6C2-4C71-B679-6C7550F64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>
          <a:xfrm>
            <a:off x="6008688" y="855663"/>
            <a:ext cx="2246312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88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1D405E-6E37-46EA-BDC6-8812926556D0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D17F75-021D-4208-A6B0-CBD8FC83BE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311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EBE878-49FA-4166-A628-FF893F56CAEA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25F42-CFC8-4DFE-B577-57A0447146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489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55952F-7DD9-4561-8046-4BE5F3B65963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55BBA-AB4D-48E6-837F-A5ED45D58C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827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55952F-7DD9-4561-8046-4BE5F3B65963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55BBA-AB4D-48E6-837F-A5ED45D58C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922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BAD607-F1A4-4C04-9F93-E5F9A5549E5B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B0D127-C2E7-4F94-A370-BD005AA3CA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481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FCB60D-FF68-4FE0-A95C-BA5AA8AD8721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5C33A5-3C04-4222-97E5-01D8C0E68B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746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457978-F73F-4361-8351-50F11C7D903F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73ABB2-36E8-404E-93DD-F7306853B8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21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A68C55-3722-4CC0-8DA0-B230FDDA754B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F28BB-2431-4F1C-8359-4C5C2C9DFE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61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855952F-7DD9-4561-8046-4BE5F3B65963}" type="datetimeFigureOut">
              <a:rPr lang="ru-RU" smtClean="0"/>
              <a:pPr>
                <a:defRPr/>
              </a:pPr>
              <a:t>15.05.2024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DB55BBA-AB4D-48E6-837F-A5ED45D58C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16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" y="2781300"/>
            <a:ext cx="7773988" cy="165893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br>
              <a:rPr lang="ru-RU" b="1" i="1" dirty="0"/>
            </a:br>
            <a:br>
              <a:rPr lang="ru-RU" b="1" i="1" dirty="0"/>
            </a:br>
            <a:br>
              <a:rPr lang="ru-RU" b="1" i="1" dirty="0"/>
            </a:br>
            <a:br>
              <a:rPr lang="ru-RU" b="1" i="1" dirty="0"/>
            </a:br>
            <a:br>
              <a:rPr lang="ru-RU" b="1" i="1" dirty="0"/>
            </a:br>
            <a:br>
              <a:rPr lang="ru-RU" b="1" i="1" dirty="0"/>
            </a:br>
            <a:br>
              <a:rPr lang="ru-RU" b="1" i="1" dirty="0"/>
            </a:br>
            <a:br>
              <a:rPr lang="ru-RU" b="1" i="1" dirty="0"/>
            </a:br>
            <a:r>
              <a:rPr lang="ru-RU" sz="4400" b="1" i="1" dirty="0">
                <a:solidFill>
                  <a:srgbClr val="002060"/>
                </a:solidFill>
              </a:rPr>
              <a:t>Формирование навыков самообслуживания у детей с расстройствами аутистического спектра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5445224"/>
            <a:ext cx="4536182" cy="1147664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>
                <a:solidFill>
                  <a:srgbClr val="002060"/>
                </a:solidFill>
              </a:rPr>
              <a:t>Учитель-дефектолог Кавказского филиала ГБУ «Центр диагностики и консультирования» КК</a:t>
            </a:r>
          </a:p>
          <a:p>
            <a:r>
              <a:rPr lang="ru-RU" i="1" dirty="0" err="1">
                <a:solidFill>
                  <a:srgbClr val="002060"/>
                </a:solidFill>
              </a:rPr>
              <a:t>Шконда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>
                <a:solidFill>
                  <a:srgbClr val="002060"/>
                </a:solidFill>
              </a:rPr>
              <a:t>Галина Илларионовна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549275"/>
            <a:ext cx="7402513" cy="5759450"/>
          </a:xfrm>
        </p:spPr>
        <p:txBody>
          <a:bodyPr rtlCol="0">
            <a:normAutofit/>
          </a:bodyPr>
          <a:lstStyle/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ru-RU" sz="2800" b="1" dirty="0"/>
              <a:t>Особенности детей с РАС: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2400" dirty="0"/>
              <a:t>1. Выраженное предпочтение определенным продуктам питания.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2400" dirty="0"/>
              <a:t>2. Плохо развитые языковые способности, которые не позволяют давать указания в данной (языковой) форме.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endParaRPr lang="ru-RU" dirty="0"/>
          </a:p>
        </p:txBody>
      </p:sp>
      <p:pic>
        <p:nvPicPr>
          <p:cNvPr id="9218" name="Picture 2" descr="C:\Users\user\Pictures\мама\138679530435b1a-600x3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7744" y="3408556"/>
            <a:ext cx="4824536" cy="3208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549275"/>
            <a:ext cx="7473950" cy="2447925"/>
          </a:xfrm>
        </p:spPr>
        <p:txBody>
          <a:bodyPr rtlCol="0">
            <a:normAutofit/>
          </a:bodyPr>
          <a:lstStyle/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2400" dirty="0"/>
              <a:t>3. Сильная потребность постоянства или твердое следование привычкам.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2400" dirty="0"/>
              <a:t>4. Реакция ребенка на различные запахи, ощущение влажности, холода, голода или боли могут быть сильно заторможены или вообще отсутствовать.</a:t>
            </a:r>
          </a:p>
          <a:p>
            <a:pPr marL="45720" indent="0" fontAlgn="auto">
              <a:spcAft>
                <a:spcPts val="0"/>
              </a:spcAft>
              <a:buFont typeface="Wingdings" charset="2"/>
              <a:buNone/>
              <a:defRPr/>
            </a:pPr>
            <a:endParaRPr lang="ru-RU" dirty="0"/>
          </a:p>
        </p:txBody>
      </p:sp>
      <p:pic>
        <p:nvPicPr>
          <p:cNvPr id="10242" name="Picture 2" descr="C:\Users\user\Pictures\мама\i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3220445"/>
            <a:ext cx="4248472" cy="2827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4572000" y="3001963"/>
            <a:ext cx="43211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182563">
              <a:spcBef>
                <a:spcPct val="20000"/>
              </a:spcBef>
              <a:buClr>
                <a:srgbClr val="FF8600"/>
              </a:buClr>
              <a:buFont typeface="Wingdings" pitchFamily="2" charset="2"/>
              <a:buChar char="§"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5. Ограниченный период внимания, который делает необходимым очень четко организовывать учебные ситуации и связывать внимание ребенка с визуальными и слуховыми </a:t>
            </a:r>
            <a:r>
              <a:rPr lang="ru-RU" sz="2400" dirty="0">
                <a:solidFill>
                  <a:srgbClr val="FFFFFF"/>
                </a:solidFill>
              </a:rPr>
              <a:t>сигналами.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Rectangle 6"/>
          <p:cNvSpPr>
            <a:spLocks noGrp="1"/>
          </p:cNvSpPr>
          <p:nvPr>
            <p:ph/>
          </p:nvPr>
        </p:nvSpPr>
        <p:spPr>
          <a:xfrm>
            <a:off x="684213" y="549275"/>
            <a:ext cx="7848600" cy="5772150"/>
          </a:xfrm>
        </p:spPr>
        <p:txBody>
          <a:bodyPr/>
          <a:lstStyle/>
          <a:p>
            <a:r>
              <a:rPr lang="ru-RU"/>
              <a:t>Не бойтесь питать самые большие надежды и делать самые оптимистические прогнозы. Избегайте пессимизма. Не говорите: «Он никогда не научится!». Даже если у вас опускаются руки, вы устали, не сдавайтесь, продолжайте работать! Любое обучение, даже если оно не дает прямого результата, оно развивает ребенка и увеличивает</a:t>
            </a:r>
            <a:r>
              <a:rPr lang="ru-RU" b="1"/>
              <a:t> </a:t>
            </a:r>
            <a:r>
              <a:rPr lang="ru-RU"/>
              <a:t>его потенциал.</a:t>
            </a:r>
            <a:r>
              <a:rPr lang="ru-RU" b="1"/>
              <a:t> </a:t>
            </a:r>
            <a:r>
              <a:rPr lang="ru-RU"/>
              <a:t>Если вы уверены, что ваш ребенок ни на что не способен, он ничего и не достигнет, ведь тогда у него не будет стимула рабо­тать. Сначала  вам придется принуждать ребенка к видам деятельности, которые ему не по вкусу. Возможно, вы буде­те чувствовать себя жестокими мучителями. Однако со временем, привыкнув к этим занятиям, ребенок начинает получать от них удовольствие. И постепенно становится более умелым и самостоятельным.</a:t>
            </a:r>
          </a:p>
          <a:p>
            <a:r>
              <a:rPr lang="ru-RU"/>
              <a:t>Сосредоточьтесь на маленьких шагах и не пытайтесь достичь всего сразу. Делайте все, что можете, и того же требуйте от ребенка.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2133600"/>
            <a:ext cx="7315200" cy="1154113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i="1" dirty="0"/>
              <a:t>     </a:t>
            </a:r>
            <a:r>
              <a:rPr lang="ru-RU" sz="4800" b="1" i="1" dirty="0"/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333375"/>
            <a:ext cx="8064500" cy="5832475"/>
          </a:xfrm>
        </p:spPr>
        <p:txBody>
          <a:bodyPr rtlCol="0">
            <a:normAutofit/>
          </a:bodyPr>
          <a:lstStyle/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dirty="0"/>
              <a:t>Рождение ребенка с нарушениями в развитии является стрессом для семьи. Он ограничен в свободе и социальной значимости. У него очень высока степень зависимости от семьи, ограничены навыки взаимодействия в социуме.</a:t>
            </a:r>
          </a:p>
          <a:p>
            <a:pPr marL="45720" indent="0" fontAlgn="auto">
              <a:spcAft>
                <a:spcPts val="0"/>
              </a:spcAft>
              <a:buFont typeface="Wingdings" charset="2"/>
              <a:buNone/>
              <a:defRPr/>
            </a:pPr>
            <a:endParaRPr lang="ru-RU" dirty="0"/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dirty="0"/>
              <a:t>Особенности психического развития у детей с ранним аутизмом обуславливают трудности в организации их поведения, формировании навыков самообслуживания.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endParaRPr lang="ru-RU" dirty="0"/>
          </a:p>
        </p:txBody>
      </p:sp>
      <p:pic>
        <p:nvPicPr>
          <p:cNvPr id="14338" name="Picture 2" descr="C:\Users\user\Pictures\мама\92819-kak-vesti-sebya-blizkim-s-bolnym-alkogolizm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3213100"/>
            <a:ext cx="4579937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2"/>
          <p:cNvSpPr>
            <a:spLocks noGrp="1"/>
          </p:cNvSpPr>
          <p:nvPr>
            <p:ph idx="1"/>
          </p:nvPr>
        </p:nvSpPr>
        <p:spPr>
          <a:xfrm>
            <a:off x="914400" y="620713"/>
            <a:ext cx="7402513" cy="5688012"/>
          </a:xfrm>
        </p:spPr>
        <p:txBody>
          <a:bodyPr/>
          <a:lstStyle/>
          <a:p>
            <a:r>
              <a:rPr lang="ru-RU"/>
              <a:t>При контакте с аутичным ребенком часто возникают большие трудности, поэтому очень важно установить с ребенком доверительные отношения. Только</a:t>
            </a:r>
            <a:r>
              <a:rPr lang="ru-RU" i="1"/>
              <a:t> </a:t>
            </a:r>
            <a:r>
              <a:rPr lang="ru-RU"/>
              <a:t>почувствовав, что взрослые принимают его таким как есть, ребенок уверится в собственной безопасности и, возможно, пойдет на контакт.  Когда контакт с ребёнком установлен, можно переходить к формированию важных навыков самообслуживания</a:t>
            </a:r>
          </a:p>
          <a:p>
            <a:endParaRPr lang="ru-RU"/>
          </a:p>
        </p:txBody>
      </p:sp>
      <p:pic>
        <p:nvPicPr>
          <p:cNvPr id="15362" name="Picture 2" descr="C:\Users\user\Pictures\мама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75" y="3573463"/>
            <a:ext cx="3941763" cy="26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Pictures\мама\i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732" y="1844824"/>
            <a:ext cx="3838550" cy="2554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476250"/>
            <a:ext cx="8302625" cy="1368425"/>
          </a:xfrm>
        </p:spPr>
        <p:txBody>
          <a:bodyPr rtlCol="0">
            <a:normAutofit lnSpcReduction="10000"/>
          </a:bodyPr>
          <a:lstStyle/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ru-RU" sz="2800" b="1" dirty="0"/>
              <a:t>Важнейшими навыками самообслуживания,   в   которых   должна   быть   достигнута самостоятельность, являются:</a:t>
            </a:r>
          </a:p>
        </p:txBody>
      </p:sp>
      <p:sp>
        <p:nvSpPr>
          <p:cNvPr id="16387" name="TextBox 1"/>
          <p:cNvSpPr txBox="1">
            <a:spLocks noChangeArrowheads="1"/>
          </p:cNvSpPr>
          <p:nvPr/>
        </p:nvSpPr>
        <p:spPr bwMode="auto">
          <a:xfrm>
            <a:off x="4148138" y="1844675"/>
            <a:ext cx="4478337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182563">
              <a:spcBef>
                <a:spcPct val="20000"/>
              </a:spcBef>
              <a:buClr>
                <a:srgbClr val="FF8600"/>
              </a:buClr>
              <a:buFont typeface="Wingdings" pitchFamily="2" charset="2"/>
              <a:buChar char="§"/>
            </a:pPr>
            <a:r>
              <a:rPr lang="ru-RU" dirty="0">
                <a:solidFill>
                  <a:srgbClr val="FFFFFF"/>
                </a:solidFill>
              </a:rPr>
              <a:t> </a:t>
            </a:r>
            <a:r>
              <a:rPr lang="ru-RU" sz="2400" dirty="0"/>
              <a:t>прием пищи, </a:t>
            </a:r>
          </a:p>
          <a:p>
            <a:pPr marL="228600" indent="-182563">
              <a:spcBef>
                <a:spcPct val="20000"/>
              </a:spcBef>
              <a:buClr>
                <a:srgbClr val="FF8600"/>
              </a:buClr>
              <a:buFont typeface="Wingdings" pitchFamily="2" charset="2"/>
              <a:buChar char="§"/>
            </a:pPr>
            <a:r>
              <a:rPr lang="ru-RU" sz="2400" dirty="0"/>
              <a:t>пользование туалетом, </a:t>
            </a:r>
          </a:p>
          <a:p>
            <a:pPr marL="228600" indent="-182563">
              <a:spcBef>
                <a:spcPct val="20000"/>
              </a:spcBef>
              <a:buClr>
                <a:srgbClr val="FF8600"/>
              </a:buClr>
              <a:buFont typeface="Wingdings" pitchFamily="2" charset="2"/>
              <a:buChar char="§"/>
            </a:pPr>
            <a:r>
              <a:rPr lang="ru-RU" sz="2400" dirty="0"/>
              <a:t>уход за телом, </a:t>
            </a:r>
          </a:p>
          <a:p>
            <a:pPr marL="228600" indent="-182563">
              <a:spcBef>
                <a:spcPct val="20000"/>
              </a:spcBef>
              <a:buClr>
                <a:srgbClr val="FF8600"/>
              </a:buClr>
              <a:buFont typeface="Wingdings" pitchFamily="2" charset="2"/>
              <a:buChar char="§"/>
            </a:pPr>
            <a:r>
              <a:rPr lang="ru-RU" sz="2400" dirty="0"/>
              <a:t>одевание и раздевание, </a:t>
            </a:r>
          </a:p>
          <a:p>
            <a:pPr marL="228600" indent="-182563">
              <a:spcBef>
                <a:spcPct val="20000"/>
              </a:spcBef>
              <a:buClr>
                <a:srgbClr val="FF8600"/>
              </a:buClr>
              <a:buFont typeface="Wingdings" pitchFamily="2" charset="2"/>
              <a:buChar char="§"/>
            </a:pPr>
            <a:r>
              <a:rPr lang="ru-RU" sz="2400" dirty="0"/>
              <a:t>выполнение простых инструкций, </a:t>
            </a: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539750" y="4724400"/>
            <a:ext cx="7993063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182563">
              <a:spcBef>
                <a:spcPct val="20000"/>
              </a:spcBef>
              <a:buClr>
                <a:srgbClr val="FF8600"/>
              </a:buClr>
              <a:buFont typeface="Wingdings" pitchFamily="2" charset="2"/>
              <a:buChar char="§"/>
            </a:pPr>
            <a:r>
              <a:rPr lang="ru-RU" sz="2400" dirty="0"/>
              <a:t>уме­ние координировать движения глаз, движе­ния ног, рук  для выполнения совместных дей­ствий (зрительно-моторная координация).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2"/>
          <p:cNvSpPr>
            <a:spLocks noGrp="1"/>
          </p:cNvSpPr>
          <p:nvPr>
            <p:ph idx="1"/>
          </p:nvPr>
        </p:nvSpPr>
        <p:spPr>
          <a:xfrm>
            <a:off x="914400" y="620713"/>
            <a:ext cx="7258050" cy="5688012"/>
          </a:xfrm>
        </p:spPr>
        <p:txBody>
          <a:bodyPr/>
          <a:lstStyle/>
          <a:p>
            <a:r>
              <a:rPr lang="ru-RU"/>
              <a:t>Многие аутичные дети с большим трудом усваивают гигиенические навыки. Родители совершают ошибку, если сами выполняют процедуры умывания, одевания ребенка.</a:t>
            </a:r>
          </a:p>
        </p:txBody>
      </p:sp>
      <p:pic>
        <p:nvPicPr>
          <p:cNvPr id="17410" name="Picture 2" descr="C:\Users\user\Pictures\мама\teach-special-needs-children-dress-80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349500"/>
            <a:ext cx="6629400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549275"/>
            <a:ext cx="7329487" cy="5759450"/>
          </a:xfrm>
        </p:spPr>
        <p:txBody>
          <a:bodyPr rtlCol="0">
            <a:normAutofit/>
          </a:bodyPr>
          <a:lstStyle/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ru-RU" sz="2800" b="1" dirty="0"/>
              <a:t>Этапы формирования навыков самообслуживания: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sz="2400" dirty="0"/>
              <a:t>1. Сначала взрослый делает все сам, сопровождая действия эмоциональным комментарием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2852738"/>
            <a:ext cx="61849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2"/>
          <p:cNvSpPr>
            <a:spLocks noGrp="1"/>
          </p:cNvSpPr>
          <p:nvPr>
            <p:ph idx="1"/>
          </p:nvPr>
        </p:nvSpPr>
        <p:spPr>
          <a:xfrm>
            <a:off x="933450" y="765175"/>
            <a:ext cx="7331075" cy="5688013"/>
          </a:xfrm>
        </p:spPr>
        <p:txBody>
          <a:bodyPr/>
          <a:lstStyle/>
          <a:p>
            <a:r>
              <a:rPr lang="ru-RU" sz="2400"/>
              <a:t>«Одеваемся на улицу»</a:t>
            </a:r>
          </a:p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673225"/>
            <a:ext cx="80581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133350" y="3937000"/>
            <a:ext cx="567055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2. Постепенно, когда ребенок уже многому научился, его участие в происходящем увеличивается</a:t>
            </a:r>
          </a:p>
        </p:txBody>
      </p:sp>
      <p:pic>
        <p:nvPicPr>
          <p:cNvPr id="7171" name="Picture 3" descr="C:\Users\user\Pictures\мама\i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4048" y="3717032"/>
            <a:ext cx="3859957" cy="2891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ъект 2"/>
          <p:cNvSpPr>
            <a:spLocks noGrp="1"/>
          </p:cNvSpPr>
          <p:nvPr>
            <p:ph idx="1"/>
          </p:nvPr>
        </p:nvSpPr>
        <p:spPr>
          <a:xfrm>
            <a:off x="914400" y="549275"/>
            <a:ext cx="7473950" cy="5759450"/>
          </a:xfrm>
        </p:spPr>
        <p:txBody>
          <a:bodyPr/>
          <a:lstStyle/>
          <a:p>
            <a:r>
              <a:rPr lang="ru-RU" sz="2400"/>
              <a:t>3. Ребенок действует по речевой инструкции, сопро­вождающейся побуждениями и подбадриванием</a:t>
            </a:r>
          </a:p>
          <a:p>
            <a:endParaRPr lang="ru-RU"/>
          </a:p>
        </p:txBody>
      </p:sp>
      <p:pic>
        <p:nvPicPr>
          <p:cNvPr id="8194" name="Picture 2" descr="C:\Users\user\Pictures\мама\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664" y="2343310"/>
            <a:ext cx="5935409" cy="3954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188913"/>
            <a:ext cx="7345362" cy="5772150"/>
          </a:xfrm>
        </p:spPr>
        <p:txBody>
          <a:bodyPr rtlCol="0">
            <a:normAutofit fontScale="92500" lnSpcReduction="10000"/>
          </a:bodyPr>
          <a:lstStyle/>
          <a:p>
            <a:pPr marL="45720" indent="0" fontAlgn="auto">
              <a:spcAft>
                <a:spcPts val="0"/>
              </a:spcAft>
              <a:buFont typeface="Wingdings" charset="2"/>
              <a:buNone/>
              <a:defRPr/>
            </a:pPr>
            <a:endParaRPr lang="ru-RU" dirty="0"/>
          </a:p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ru-RU" sz="2800" b="1" dirty="0"/>
              <a:t>При обучении ребенка</a:t>
            </a:r>
            <a:r>
              <a:rPr lang="ru-RU" sz="2800" dirty="0"/>
              <a:t> </a:t>
            </a:r>
            <a:r>
              <a:rPr lang="ru-RU" sz="2800" b="1" dirty="0"/>
              <a:t>навыкам самообслуживания в бы­ту следует соблюдать следующие правила:</a:t>
            </a:r>
          </a:p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endParaRPr lang="ru-RU" sz="2800" dirty="0"/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dirty="0"/>
              <a:t>—требовать от ребенка выполнить какое-либо дей­ствие допустимо только в том случае, если он это может, и вы</a:t>
            </a:r>
            <a:r>
              <a:rPr lang="ru-RU" b="1" dirty="0"/>
              <a:t> </a:t>
            </a:r>
            <a:r>
              <a:rPr lang="ru-RU" dirty="0"/>
              <a:t>об этом точно знаете;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dirty="0"/>
              <a:t>—соблюдайте принцип «от простого к сложному»;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dirty="0"/>
              <a:t>—обучение требует постепенности, не старайтесь обучить всему сразу;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dirty="0"/>
              <a:t>—при обучении необходим положительный настрой: радуйтесь успеху ребенка, игнорируйте неуспех, направ­ляйте по верному пути, предупреждая ошибки;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ru-RU" dirty="0"/>
              <a:t>—все взрослые, которые участвуют в обучении ре­бенка навыку, должны действовать в одном ключе — схе­ма действий (повторение одних и тех же шагов) должна быть во всех случаях одинаковой.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98</TotalTime>
  <Words>650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Trebuchet MS</vt:lpstr>
      <vt:lpstr>Wingdings</vt:lpstr>
      <vt:lpstr>Wingdings 3</vt:lpstr>
      <vt:lpstr>Аспект</vt:lpstr>
      <vt:lpstr>        Формирование навыков самообслуживания у детей с расстройствами аутистического спектра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навыков самообслуживания у детей с детским аутизмом</dc:title>
  <dc:creator>user</dc:creator>
  <cp:lastModifiedBy>ГБУ КК Центр диагностики и консультирования</cp:lastModifiedBy>
  <cp:revision>12</cp:revision>
  <dcterms:created xsi:type="dcterms:W3CDTF">2016-04-10T15:13:50Z</dcterms:created>
  <dcterms:modified xsi:type="dcterms:W3CDTF">2024-05-15T12:55:40Z</dcterms:modified>
</cp:coreProperties>
</file>