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3" r:id="rId16"/>
    <p:sldId id="274" r:id="rId17"/>
    <p:sldId id="275" r:id="rId18"/>
    <p:sldId id="270" r:id="rId19"/>
    <p:sldId id="272" r:id="rId20"/>
    <p:sldId id="271" r:id="rId21"/>
  </p:sldIdLst>
  <p:sldSz cx="12192000" cy="685800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65" d="100"/>
          <a:sy n="65" d="100"/>
        </p:scale>
        <p:origin x="-696" y="-6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iagrams/_rels/data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image" Target="../media/image16.png"/></Relationships>
</file>

<file path=ppt/diagrams/_rels/drawing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image" Target="../media/image17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89020C5-D0DE-47E1-B560-FA0A0C387799}" type="doc">
      <dgm:prSet loTypeId="urn:microsoft.com/office/officeart/2008/layout/BendingPictureSemiTransparentText" loCatId="picture" qsTypeId="urn:microsoft.com/office/officeart/2005/8/quickstyle/simple1" qsCatId="simple" csTypeId="urn:microsoft.com/office/officeart/2005/8/colors/accent1_2" csCatId="accent1" phldr="1"/>
      <dgm:spPr/>
    </dgm:pt>
    <dgm:pt modelId="{74108190-72D7-498C-AF33-336042142979}">
      <dgm:prSet phldrT="[Текст]" phldr="1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ru-RU" dirty="0"/>
        </a:p>
      </dgm:t>
    </dgm:pt>
    <dgm:pt modelId="{4CB680EF-95F6-412E-B3C2-EC8E477E18B9}" type="parTrans" cxnId="{7EB9E407-8B02-4FC2-A43B-B59E6B74BCDE}">
      <dgm:prSet/>
      <dgm:spPr/>
      <dgm:t>
        <a:bodyPr/>
        <a:lstStyle/>
        <a:p>
          <a:endParaRPr lang="ru-RU"/>
        </a:p>
      </dgm:t>
    </dgm:pt>
    <dgm:pt modelId="{B2DF4EE6-CD17-4BD1-A8F0-2645DFBA9AE8}" type="sibTrans" cxnId="{7EB9E407-8B02-4FC2-A43B-B59E6B74BCDE}">
      <dgm:prSet/>
      <dgm:spPr/>
      <dgm:t>
        <a:bodyPr/>
        <a:lstStyle/>
        <a:p>
          <a:endParaRPr lang="ru-RU"/>
        </a:p>
      </dgm:t>
    </dgm:pt>
    <dgm:pt modelId="{55263FA1-2E82-4FCF-BB99-7695A2F56085}" type="pres">
      <dgm:prSet presAssocID="{F89020C5-D0DE-47E1-B560-FA0A0C387799}" presName="Name0" presStyleCnt="0">
        <dgm:presLayoutVars>
          <dgm:dir/>
          <dgm:resizeHandles val="exact"/>
        </dgm:presLayoutVars>
      </dgm:prSet>
      <dgm:spPr/>
    </dgm:pt>
    <dgm:pt modelId="{6CDD88F2-4D1B-4F86-AFE1-9797CD403D24}" type="pres">
      <dgm:prSet presAssocID="{74108190-72D7-498C-AF33-336042142979}" presName="composite" presStyleCnt="0"/>
      <dgm:spPr/>
    </dgm:pt>
    <dgm:pt modelId="{ECD97222-E8E1-4270-B104-164D39208FD0}" type="pres">
      <dgm:prSet presAssocID="{74108190-72D7-498C-AF33-336042142979}" presName="rect1" presStyleLbl="bgShp" presStyleIdx="0" presStyleCnt="1" custScaleX="120116" custScaleY="100361" custLinFactNeighborX="816" custLinFactNeighborY="9906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0000" r="-10000"/>
          </a:stretch>
        </a:blipFill>
      </dgm:spPr>
      <dgm:extLst>
        <a:ext uri="{E40237B7-FDA0-4F09-8148-C483321AD2D9}">
          <dgm14:cNvPr xmlns:dgm14="http://schemas.microsoft.com/office/drawing/2010/diagram" id="0" name="" descr="C:\Users\25PC\Desktop\готовность к школе\cieVRk1h08Y.jpg"/>
        </a:ext>
      </dgm:extLst>
    </dgm:pt>
    <dgm:pt modelId="{FAF26093-A481-4FC7-9B90-8A519FD8A4A9}" type="pres">
      <dgm:prSet presAssocID="{74108190-72D7-498C-AF33-336042142979}" presName="rect2" presStyleLbl="trBgShp" presStyleIdx="0" presStyleCnt="1" custScaleX="51252" custScaleY="101654" custLinFactNeighborX="1001" custLinFactNeighborY="2578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AB4C430-27A9-4AFF-8BB6-F5C759A5BE12}" type="presOf" srcId="{F89020C5-D0DE-47E1-B560-FA0A0C387799}" destId="{55263FA1-2E82-4FCF-BB99-7695A2F56085}" srcOrd="0" destOrd="0" presId="urn:microsoft.com/office/officeart/2008/layout/BendingPictureSemiTransparentText"/>
    <dgm:cxn modelId="{7EB9E407-8B02-4FC2-A43B-B59E6B74BCDE}" srcId="{F89020C5-D0DE-47E1-B560-FA0A0C387799}" destId="{74108190-72D7-498C-AF33-336042142979}" srcOrd="0" destOrd="0" parTransId="{4CB680EF-95F6-412E-B3C2-EC8E477E18B9}" sibTransId="{B2DF4EE6-CD17-4BD1-A8F0-2645DFBA9AE8}"/>
    <dgm:cxn modelId="{A97F743F-AD8B-4A5E-864B-FE64E3066AC5}" type="presOf" srcId="{74108190-72D7-498C-AF33-336042142979}" destId="{FAF26093-A481-4FC7-9B90-8A519FD8A4A9}" srcOrd="0" destOrd="0" presId="urn:microsoft.com/office/officeart/2008/layout/BendingPictureSemiTransparentText"/>
    <dgm:cxn modelId="{7C0516FD-6623-48F9-9123-BC459C1C37EF}" type="presParOf" srcId="{55263FA1-2E82-4FCF-BB99-7695A2F56085}" destId="{6CDD88F2-4D1B-4F86-AFE1-9797CD403D24}" srcOrd="0" destOrd="0" presId="urn:microsoft.com/office/officeart/2008/layout/BendingPictureSemiTransparentText"/>
    <dgm:cxn modelId="{A19FB557-5E32-44E5-80D6-0EACE901A115}" type="presParOf" srcId="{6CDD88F2-4D1B-4F86-AFE1-9797CD403D24}" destId="{ECD97222-E8E1-4270-B104-164D39208FD0}" srcOrd="0" destOrd="0" presId="urn:microsoft.com/office/officeart/2008/layout/BendingPictureSemiTransparentText"/>
    <dgm:cxn modelId="{217C3F11-7DFE-4C61-8633-0B219980E462}" type="presParOf" srcId="{6CDD88F2-4D1B-4F86-AFE1-9797CD403D24}" destId="{FAF26093-A481-4FC7-9B90-8A519FD8A4A9}" srcOrd="1" destOrd="0" presId="urn:microsoft.com/office/officeart/2008/layout/BendingPictureSemiTransparentTex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CD97222-E8E1-4270-B104-164D39208FD0}">
      <dsp:nvSpPr>
        <dsp:cNvPr id="0" name=""/>
        <dsp:cNvSpPr/>
      </dsp:nvSpPr>
      <dsp:spPr>
        <a:xfrm>
          <a:off x="3380" y="398561"/>
          <a:ext cx="4048189" cy="2899116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0000" r="-10000"/>
          </a:stretch>
        </a:blip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AF26093-A481-4FC7-9B90-8A519FD8A4A9}">
      <dsp:nvSpPr>
        <dsp:cNvPr id="0" name=""/>
        <dsp:cNvSpPr/>
      </dsp:nvSpPr>
      <dsp:spPr>
        <a:xfrm>
          <a:off x="1195865" y="2399586"/>
          <a:ext cx="1727311" cy="704752"/>
        </a:xfrm>
        <a:prstGeom prst="rect">
          <a:avLst/>
        </a:prstGeom>
        <a:blipFill rotWithShape="0">
          <a:blip xmlns:r="http://schemas.openxmlformats.org/officeDocument/2006/relationships" r:embed="rId2"/>
          <a:stretch>
            <a:fillRect/>
          </a:stretch>
        </a:blip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600" kern="1200" dirty="0"/>
        </a:p>
      </dsp:txBody>
      <dsp:txXfrm>
        <a:off x="1195865" y="2399586"/>
        <a:ext cx="1727311" cy="70475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BendingPictureSemiTransparentText">
  <dgm:title val=""/>
  <dgm:desc val=""/>
  <dgm:catLst>
    <dgm:cat type="picture" pri="7000"/>
    <dgm:cat type="pictureconvert" pri="7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off" val="ctr"/>
          <dgm:param type="grDir" val="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h" fact="1.19"/>
      <dgm:constr type="h" for="ch" forName="composite" refType="h"/>
      <dgm:constr type="sp" refType="w" refFor="ch" refForName="composite" op="equ" fact="0.1"/>
      <dgm:constr type="w" for="ch" forName="sibTrans" refType="w" refFor="ch" refForName="composite" op="equ" fact="0.1"/>
      <dgm:constr type="h" for="ch" forName="sibTrans" refType="w" refFor="ch" refForName="sibTrans" op="equ"/>
    </dgm:constrLst>
    <dgm:forEach name="nodesForEach" axis="ch" ptType="node">
      <dgm:layoutNode name="composite">
        <dgm:alg type="composite">
          <dgm:param type="ar" val="1.1667"/>
        </dgm:alg>
        <dgm:shape xmlns:r="http://schemas.openxmlformats.org/officeDocument/2006/relationships" r:blip="">
          <dgm:adjLst/>
        </dgm:shape>
        <dgm:constrLst>
          <dgm:constr type="l" for="ch" forName="rect1" refType="w" fact="0"/>
          <dgm:constr type="t" for="ch" forName="rect1" refType="h" fact="0"/>
          <dgm:constr type="w" for="ch" forName="rect1" refType="w"/>
          <dgm:constr type="h" for="ch" forName="rect1" refType="h"/>
          <dgm:constr type="l" for="ch" forName="rect2" refType="w" fact="0"/>
          <dgm:constr type="t" for="ch" forName="rect2" refType="h" fact="0.7"/>
          <dgm:constr type="w" for="ch" forName="rect2" refType="w"/>
          <dgm:constr type="h" for="ch" forName="rect2" refType="h" fact="0.24"/>
        </dgm:constrLst>
        <dgm:layoutNode name="rect1" styleLbl="bgShp">
          <dgm:alg type="sp"/>
          <dgm:shape xmlns:r="http://schemas.openxmlformats.org/officeDocument/2006/relationships" type="rect" r:blip="" blipPhldr="1">
            <dgm:adjLst/>
          </dgm:shape>
          <dgm:presOf/>
        </dgm:layoutNode>
        <dgm:layoutNode name="rect2" styleLbl="trBgShp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sp>
          <p:nvSpPr>
            <p:cNvPr id="15" name="Freeform 14"/>
            <p:cNvSpPr/>
            <p:nvPr/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pPr/>
              <a:t>5/22/2024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pPr/>
              <a:t>5/22/2024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pPr/>
              <a:t>5/22/2024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5/22/2024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5/22/2024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5/22/2024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pPr/>
              <a:t>5/22/2024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5/22/2024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5/22/2024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5" r:id="rId2"/>
    <p:sldLayoutId id="2147483651" r:id="rId3"/>
    <p:sldLayoutId id="2147483666" r:id="rId4"/>
    <p:sldLayoutId id="2147483653" r:id="rId5"/>
    <p:sldLayoutId id="2147483654" r:id="rId6"/>
    <p:sldLayoutId id="2147483655" r:id="rId7"/>
    <p:sldLayoutId id="2147483667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69BFE806-16B5-4D31-11DF-9952E9286A9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07066" y="111760"/>
            <a:ext cx="8724053" cy="3484880"/>
          </a:xfrm>
        </p:spPr>
        <p:txBody>
          <a:bodyPr/>
          <a:lstStyle/>
          <a:p>
            <a:pPr algn="l"/>
            <a:r>
              <a:rPr lang="ru-RU" dirty="0">
                <a:solidFill>
                  <a:srgbClr val="0070C0"/>
                </a:solidFill>
              </a:rPr>
              <a:t>Что такое готовность к школе </a:t>
            </a:r>
            <a:r>
              <a:rPr lang="ru-RU" altLang="ru-RU" sz="5400" dirty="0">
                <a:solidFill>
                  <a:srgbClr val="0070C0"/>
                </a:solidFill>
              </a:rPr>
              <a:t>и как подготовить ребенка?»</a:t>
            </a:r>
            <a:br>
              <a:rPr lang="ru-RU" altLang="ru-RU" sz="5400" dirty="0">
                <a:solidFill>
                  <a:srgbClr val="0070C0"/>
                </a:solidFill>
              </a:rPr>
            </a:b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3" name="Подзаголовок 2">
            <a:extLst>
              <a:ext uri="{FF2B5EF4-FFF2-40B4-BE49-F238E27FC236}">
                <a16:creationId xmlns="" xmlns:a16="http://schemas.microsoft.com/office/drawing/2014/main" id="{F1A88BA5-5A48-29F8-DA39-8449CE4D5C9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85520" y="5781040"/>
            <a:ext cx="8288483" cy="853440"/>
          </a:xfrm>
        </p:spPr>
        <p:txBody>
          <a:bodyPr>
            <a:normAutofit/>
          </a:bodyPr>
          <a:lstStyle/>
          <a:p>
            <a:pPr algn="l"/>
            <a:r>
              <a:rPr lang="ru-RU" dirty="0">
                <a:solidFill>
                  <a:schemeClr val="accent2">
                    <a:lumMod val="50000"/>
                  </a:schemeClr>
                </a:solidFill>
              </a:rPr>
              <a:t>Подготовили педагоги-психологи Сочинского филиала ГБУ КК «Центр диагностики и консультирования» Григорян Н.В. 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и </a:t>
            </a:r>
            <a:r>
              <a:rPr lang="ru-RU" dirty="0" err="1">
                <a:solidFill>
                  <a:schemeClr val="accent2">
                    <a:lumMod val="50000"/>
                  </a:schemeClr>
                </a:solidFill>
              </a:rPr>
              <a:t>Минова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</a:rPr>
              <a:t> И.Г.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="" xmlns:a16="http://schemas.microsoft.com/office/drawing/2014/main" id="{48593B31-BACD-A28B-5632-04332E519EE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1520" y="2804160"/>
            <a:ext cx="4925377" cy="26966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57906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1067F121-5B25-75AE-EDEC-DFABD542048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2160589"/>
            <a:ext cx="8596668" cy="4575491"/>
          </a:xfrm>
        </p:spPr>
        <p:txBody>
          <a:bodyPr>
            <a:normAutofit lnSpcReduction="10000"/>
          </a:bodyPr>
          <a:lstStyle/>
          <a:p>
            <a:pPr algn="just">
              <a:buFont typeface="Arial" panose="020B0604020202020204" pitchFamily="34" charset="0"/>
              <a:buChar char="•"/>
            </a:pPr>
            <a:r>
              <a:rPr lang="ru-RU" sz="2400" b="1" i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Arial" panose="020B0604020202020204" pitchFamily="34" charset="0"/>
              </a:rPr>
              <a:t>отношение к товарищам и взрослым</a:t>
            </a:r>
            <a:r>
              <a:rPr lang="ru-RU" sz="2400" b="0" i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Arial" panose="020B0604020202020204" pitchFamily="34" charset="0"/>
              </a:rPr>
              <a:t> — умение работать в коллективе, считаться с интересами и желаниями товарищей, владеть навыками общения со сверстниками и взрослыми;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ru-RU" sz="2400" b="1" i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Arial" panose="020B0604020202020204" pitchFamily="34" charset="0"/>
              </a:rPr>
              <a:t>отношение к труду</a:t>
            </a:r>
            <a:r>
              <a:rPr lang="ru-RU" sz="2400" b="0" i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Arial" panose="020B0604020202020204" pitchFamily="34" charset="0"/>
              </a:rPr>
              <a:t> — предполагает сформированность у детей желания и привычки трудиться для себя и других, осознания ответственности и важности выполняемого поручения;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ru-RU" sz="2400" b="1" i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Arial" panose="020B0604020202020204" pitchFamily="34" charset="0"/>
              </a:rPr>
              <a:t>умение ориентироваться в пространстве и тетради</a:t>
            </a:r>
            <a:r>
              <a:rPr lang="ru-RU" sz="2400" b="0" i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Arial" panose="020B0604020202020204" pitchFamily="34" charset="0"/>
              </a:rPr>
              <a:t> — связан с ориентировкой в пространстве и времени, знанием единиц измерения, наличием чувственного опыта, глазомера.</a:t>
            </a:r>
          </a:p>
          <a:p>
            <a:endParaRPr lang="ru-RU" dirty="0"/>
          </a:p>
        </p:txBody>
      </p:sp>
      <p:pic>
        <p:nvPicPr>
          <p:cNvPr id="4" name="Picture 2">
            <a:extLst>
              <a:ext uri="{FF2B5EF4-FFF2-40B4-BE49-F238E27FC236}">
                <a16:creationId xmlns="" xmlns:a16="http://schemas.microsoft.com/office/drawing/2014/main" id="{C59EEE7C-A68F-9E5A-663A-434E074995C0}"/>
              </a:ext>
            </a:extLst>
          </p:cNvPr>
          <p:cNvPicPr>
            <a:picLocks noGrp="1"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55040" y="121919"/>
            <a:ext cx="2366447" cy="2204864"/>
          </a:xfrm>
          <a:prstGeom prst="ellipse">
            <a:avLst/>
          </a:prstGeom>
          <a:noFill/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</p:pic>
    </p:spTree>
    <p:extLst>
      <p:ext uri="{BB962C8B-B14F-4D97-AF65-F5344CB8AC3E}">
        <p14:creationId xmlns:p14="http://schemas.microsoft.com/office/powerpoint/2010/main" val="596831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CB5C5CE4-1DE2-36BE-50D1-7BBECB5AC9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94944" y="259404"/>
            <a:ext cx="8670888" cy="1320800"/>
          </a:xfrm>
        </p:spPr>
        <p:txBody>
          <a:bodyPr/>
          <a:lstStyle/>
          <a:p>
            <a:r>
              <a:rPr lang="ru-RU" b="1" dirty="0" smtClean="0">
                <a:solidFill>
                  <a:srgbClr val="0070C0"/>
                </a:solidFill>
              </a:rPr>
              <a:t>Дети    в возрасте с 6 до 7 лет.</a:t>
            </a:r>
            <a:endParaRPr lang="ru-RU" b="1" dirty="0">
              <a:solidFill>
                <a:srgbClr val="0070C0"/>
              </a:solidFill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7C2A99A3-2E6D-212E-6DD1-49B20D81941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8289" y="1488333"/>
            <a:ext cx="7529209" cy="4553030"/>
          </a:xfrm>
        </p:spPr>
        <p:txBody>
          <a:bodyPr>
            <a:noAutofit/>
          </a:bodyPr>
          <a:lstStyle/>
          <a:p>
            <a:r>
              <a:rPr lang="ru-RU" sz="3200" dirty="0"/>
              <a:t> отличаются достаточно высоким уровнем развития. В это время формируется определённый объём знаний и навыков, интенсивно развивается произвольная форма памяти, мышления, воображения, опираясь на которые можно побуждать ребёнка слушать, рассматривать, запоминать, анализировать.</a:t>
            </a:r>
          </a:p>
        </p:txBody>
      </p:sp>
      <p:pic>
        <p:nvPicPr>
          <p:cNvPr id="4" name="Picture 2">
            <a:extLst>
              <a:ext uri="{FF2B5EF4-FFF2-40B4-BE49-F238E27FC236}">
                <a16:creationId xmlns="" xmlns:a16="http://schemas.microsoft.com/office/drawing/2014/main" id="{35CB4364-546D-7464-5DC6-28A7A67873F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96480" y="3093395"/>
            <a:ext cx="2885656" cy="3054485"/>
          </a:xfrm>
          <a:prstGeom prst="rect">
            <a:avLst/>
          </a:prstGeom>
          <a:noFill/>
          <a:effectLst>
            <a:softEdge rad="127000"/>
          </a:effectLst>
        </p:spPr>
      </p:pic>
    </p:spTree>
    <p:extLst>
      <p:ext uri="{BB962C8B-B14F-4D97-AF65-F5344CB8AC3E}">
        <p14:creationId xmlns:p14="http://schemas.microsoft.com/office/powerpoint/2010/main" val="158891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7062" y="191311"/>
            <a:ext cx="8596668" cy="1320800"/>
          </a:xfrm>
        </p:spPr>
        <p:txBody>
          <a:bodyPr/>
          <a:lstStyle/>
          <a:p>
            <a:r>
              <a:rPr lang="ru-RU" b="1" dirty="0" smtClean="0">
                <a:solidFill>
                  <a:srgbClr val="0070C0"/>
                </a:solidFill>
              </a:rPr>
              <a:t>К </a:t>
            </a:r>
            <a:r>
              <a:rPr lang="ru-RU" b="1" smtClean="0">
                <a:solidFill>
                  <a:srgbClr val="0070C0"/>
                </a:solidFill>
              </a:rPr>
              <a:t>7 годам </a:t>
            </a:r>
            <a:r>
              <a:rPr lang="ru-RU" b="1" dirty="0">
                <a:solidFill>
                  <a:srgbClr val="0070C0"/>
                </a:solidFill>
              </a:rPr>
              <a:t>ребенок должен уметь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10407" y="943583"/>
            <a:ext cx="9361610" cy="5768501"/>
          </a:xfrm>
        </p:spPr>
        <p:txBody>
          <a:bodyPr>
            <a:normAutofit fontScale="77500" lnSpcReduction="20000"/>
          </a:bodyPr>
          <a:lstStyle/>
          <a:p>
            <a:r>
              <a:rPr lang="ru-RU" sz="2600" b="1" dirty="0"/>
              <a:t>ВНИМАНИЕ </a:t>
            </a:r>
            <a:r>
              <a:rPr lang="ru-RU" sz="2600" dirty="0"/>
              <a:t>— выполнять задание, не отвлекаясь, около 15 минут; находить 5—6 отличий между предметами; </a:t>
            </a:r>
            <a:r>
              <a:rPr lang="ru-RU" sz="2600" dirty="0" smtClean="0"/>
              <a:t>….</a:t>
            </a:r>
          </a:p>
          <a:p>
            <a:r>
              <a:rPr lang="ru-RU" sz="2600" b="1" dirty="0"/>
              <a:t>ПАМЯТЬ </a:t>
            </a:r>
            <a:r>
              <a:rPr lang="ru-RU" sz="2600" dirty="0"/>
              <a:t>— запоминать 8-10 картинок; рассказывать по памяти литературные произведения, стихи, содержание картины</a:t>
            </a:r>
            <a:r>
              <a:rPr lang="ru-RU" sz="2600" dirty="0" smtClean="0"/>
              <a:t>;….</a:t>
            </a:r>
          </a:p>
          <a:p>
            <a:r>
              <a:rPr lang="ru-RU" sz="2600" b="1" dirty="0"/>
              <a:t>МЫШЛЕНИЕ </a:t>
            </a:r>
            <a:r>
              <a:rPr lang="ru-RU" sz="2600" dirty="0"/>
              <a:t>— определять последовательность событий, складывать разрезную картинку из 9-10 частей</a:t>
            </a:r>
            <a:r>
              <a:rPr lang="ru-RU" sz="2600" dirty="0" smtClean="0"/>
              <a:t>;…</a:t>
            </a:r>
          </a:p>
          <a:p>
            <a:r>
              <a:rPr lang="ru-RU" sz="2600" b="1" dirty="0"/>
              <a:t>МАТЕМАТИКА </a:t>
            </a:r>
            <a:r>
              <a:rPr lang="ru-RU" sz="2600" dirty="0"/>
              <a:t>— называть числа в прямом и обратном порядке; соотносить цифру и число предметов; </a:t>
            </a:r>
            <a:r>
              <a:rPr lang="ru-RU" sz="2600" dirty="0" smtClean="0"/>
              <a:t>решать </a:t>
            </a:r>
            <a:r>
              <a:rPr lang="ru-RU" sz="2600" dirty="0"/>
              <a:t>задачи в одно действие на сложение и вычитание</a:t>
            </a:r>
            <a:r>
              <a:rPr lang="ru-RU" sz="2600" dirty="0" smtClean="0"/>
              <a:t>;..</a:t>
            </a:r>
          </a:p>
          <a:p>
            <a:r>
              <a:rPr lang="ru-RU" sz="2600" b="1" dirty="0"/>
              <a:t>РАЗВИТИЕ РЕЧИ</a:t>
            </a:r>
            <a:r>
              <a:rPr lang="ru-RU" sz="2600" dirty="0"/>
              <a:t> — правильно произносить все звуки; определять место звука в слове; использовать в речи сложные предложения разных видов; составлять рассказы по сюжетной картине или по серии картинок</a:t>
            </a:r>
            <a:r>
              <a:rPr lang="ru-RU" sz="2600" dirty="0" smtClean="0"/>
              <a:t>,….</a:t>
            </a:r>
          </a:p>
          <a:p>
            <a:r>
              <a:rPr lang="ru-RU" sz="2600" b="1" dirty="0"/>
              <a:t>РАЗВИТИЕ МЕЛКОЙ МОТОРИКИ </a:t>
            </a:r>
            <a:r>
              <a:rPr lang="ru-RU" sz="2600" dirty="0"/>
              <a:t>— свободно владеть карандашом и кистью при разных приемах </a:t>
            </a:r>
            <a:r>
              <a:rPr lang="ru-RU" sz="2600" dirty="0" smtClean="0"/>
              <a:t>рисования, штриховать </a:t>
            </a:r>
            <a:r>
              <a:rPr lang="ru-RU" sz="2600" dirty="0"/>
              <a:t>или раскрашивать рисунки, не выходя за контуры; ориентироваться в тетради в клетку или в линию</a:t>
            </a:r>
            <a:r>
              <a:rPr lang="ru-RU" sz="2600" dirty="0" smtClean="0"/>
              <a:t>;…..</a:t>
            </a:r>
          </a:p>
          <a:p>
            <a:pPr lvl="0"/>
            <a:r>
              <a:rPr lang="ru-RU" sz="2600" b="1" dirty="0"/>
              <a:t>ОЗНАКОМЛЕНИЕ С ОКРУЖАЮЩИМ</a:t>
            </a:r>
            <a:r>
              <a:rPr lang="ru-RU" sz="2600" dirty="0"/>
              <a:t> — называть </a:t>
            </a:r>
            <a:r>
              <a:rPr lang="ru-RU" sz="2600" dirty="0" smtClean="0"/>
              <a:t>свои данные, адрес, название </a:t>
            </a:r>
            <a:r>
              <a:rPr lang="ru-RU" sz="2600" dirty="0"/>
              <a:t>столицы, Родины; последовательность времен года, частей суток, дней недели; называть </a:t>
            </a:r>
            <a:r>
              <a:rPr lang="ru-RU" sz="2600" dirty="0" smtClean="0"/>
              <a:t> месяцы</a:t>
            </a:r>
            <a:r>
              <a:rPr lang="ru-RU" sz="2600" dirty="0"/>
              <a:t>; отличать хищных животных от травоядных, перелетных птиц от </a:t>
            </a:r>
            <a:r>
              <a:rPr lang="ru-RU" sz="2600" dirty="0" smtClean="0"/>
              <a:t>зимующих; …..</a:t>
            </a:r>
            <a:endParaRPr lang="ru-RU" sz="2600" dirty="0"/>
          </a:p>
          <a:p>
            <a:endParaRPr lang="ru-RU" sz="2600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11522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677334" y="369651"/>
            <a:ext cx="8596668" cy="1070043"/>
          </a:xfrm>
        </p:spPr>
        <p:txBody>
          <a:bodyPr/>
          <a:lstStyle/>
          <a:p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ЭТО ВАЖНО:</a:t>
            </a:r>
            <a:endParaRPr lang="ru-RU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2"/>
          </p:nvPr>
        </p:nvSpPr>
        <p:spPr>
          <a:xfrm>
            <a:off x="651753" y="1371600"/>
            <a:ext cx="4209615" cy="5220981"/>
          </a:xfrm>
        </p:spPr>
        <p:txBody>
          <a:bodyPr>
            <a:normAutofit fontScale="85000" lnSpcReduction="10000"/>
          </a:bodyPr>
          <a:lstStyle/>
          <a:p>
            <a:r>
              <a:rPr lang="ru-RU" sz="2000" dirty="0" smtClean="0"/>
              <a:t>В 6-7-летнем возрасте ребёнок должен отвечать на вопросы, которые помогают определить, как ребенок ориентируется в окружающем его пространстве, определить его запас знаний и отношение к школе.</a:t>
            </a:r>
          </a:p>
          <a:p>
            <a:r>
              <a:rPr lang="ru-RU" altLang="ru-RU" sz="2000" b="1" dirty="0" smtClean="0">
                <a:solidFill>
                  <a:srgbClr val="FF0000"/>
                </a:solidFill>
              </a:rPr>
              <a:t>Организовывая занятия с ребёнком, помните, что ребенок </a:t>
            </a:r>
            <a:r>
              <a:rPr lang="ru-RU" altLang="ru-RU" sz="2000" b="1" dirty="0" smtClean="0">
                <a:solidFill>
                  <a:srgbClr val="FF0000"/>
                </a:solidFill>
              </a:rPr>
              <a:t>с 5 до 6 </a:t>
            </a:r>
            <a:r>
              <a:rPr lang="ru-RU" altLang="ru-RU" sz="2000" b="1" dirty="0" smtClean="0">
                <a:solidFill>
                  <a:srgbClr val="FF0000"/>
                </a:solidFill>
              </a:rPr>
              <a:t>лет не может работать долго:   10-15 минут - вот предел, а потом он должен отдохнуть, отвлечься. Потому все занятия должны быть рассчитаны на 10-15 минут. В 6-7 лет, занятия продолжительностью не более 30 минут. Через 15 минут можно организовывать </a:t>
            </a:r>
            <a:r>
              <a:rPr lang="ru-RU" altLang="ru-RU" sz="2000" b="1" dirty="0" smtClean="0">
                <a:solidFill>
                  <a:srgbClr val="FF0000"/>
                </a:solidFill>
              </a:rPr>
              <a:t>физкультминутки или менять место занятия (за столом, сидя на коврике…)</a:t>
            </a:r>
            <a:endParaRPr lang="ru-RU" altLang="ru-RU" sz="2000" dirty="0" smtClean="0"/>
          </a:p>
          <a:p>
            <a:endParaRPr lang="ru-RU" dirty="0"/>
          </a:p>
        </p:txBody>
      </p:sp>
      <p:pic>
        <p:nvPicPr>
          <p:cNvPr id="1026" name="Picture 2" descr="C:\Users\25PC\Desktop\готовность к школе\6586475_stock-vector-kid-boy-holding-book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3752" y="1420239"/>
            <a:ext cx="3939703" cy="46859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26149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677334" y="204282"/>
            <a:ext cx="8596668" cy="680936"/>
          </a:xfrm>
        </p:spPr>
        <p:txBody>
          <a:bodyPr/>
          <a:lstStyle/>
          <a:p>
            <a:r>
              <a:rPr lang="ru-RU" dirty="0" smtClean="0">
                <a:solidFill>
                  <a:schemeClr val="tx2"/>
                </a:solidFill>
              </a:rPr>
              <a:t>Полезные советы:</a:t>
            </a:r>
            <a:endParaRPr lang="ru-RU" dirty="0">
              <a:solidFill>
                <a:schemeClr val="tx2"/>
              </a:solidFill>
            </a:endParaRPr>
          </a:p>
        </p:txBody>
      </p:sp>
      <p:sp>
        <p:nvSpPr>
          <p:cNvPr id="8" name="Объект 7"/>
          <p:cNvSpPr>
            <a:spLocks noGrp="1"/>
          </p:cNvSpPr>
          <p:nvPr>
            <p:ph idx="1"/>
          </p:nvPr>
        </p:nvSpPr>
        <p:spPr>
          <a:xfrm>
            <a:off x="0" y="865762"/>
            <a:ext cx="9572017" cy="5826868"/>
          </a:xfrm>
        </p:spPr>
        <p:txBody>
          <a:bodyPr>
            <a:noAutofit/>
          </a:bodyPr>
          <a:lstStyle/>
          <a:p>
            <a:r>
              <a:rPr lang="ru-RU" altLang="ru-RU" dirty="0">
                <a:solidFill>
                  <a:schemeClr val="tx2"/>
                </a:solidFill>
              </a:rPr>
              <a:t>Прежде всего, создайте у себя дома условия, способствующие нормальному росту, развитию и укреплению здоровья: </a:t>
            </a:r>
          </a:p>
          <a:p>
            <a:r>
              <a:rPr lang="ru-RU" altLang="ru-RU" dirty="0">
                <a:solidFill>
                  <a:schemeClr val="tx2"/>
                </a:solidFill>
              </a:rPr>
              <a:t>Четкое и строгое выполнение режима дня (приучает ребенка к определенному распорядку) </a:t>
            </a:r>
          </a:p>
          <a:p>
            <a:r>
              <a:rPr lang="ru-RU" altLang="ru-RU" dirty="0">
                <a:solidFill>
                  <a:schemeClr val="tx2"/>
                </a:solidFill>
              </a:rPr>
              <a:t>Достаточная продолжительность ночного и дневного сна (в сумме примерно 12 часов) предотвращает утомляемость. </a:t>
            </a:r>
          </a:p>
          <a:p>
            <a:r>
              <a:rPr lang="ru-RU" altLang="ru-RU" dirty="0">
                <a:solidFill>
                  <a:schemeClr val="tx2"/>
                </a:solidFill>
              </a:rPr>
              <a:t>Свежий воздух – подлинный эликсир здоровья </a:t>
            </a:r>
          </a:p>
          <a:p>
            <a:r>
              <a:rPr lang="ru-RU" altLang="ru-RU" dirty="0">
                <a:solidFill>
                  <a:schemeClr val="tx2"/>
                </a:solidFill>
              </a:rPr>
              <a:t>Важная забота родителей будущих первоклассников – про ведение своевременного и полного медицинского осмотра ребенка, а затем выполнение всех назначений врача. </a:t>
            </a:r>
          </a:p>
          <a:p>
            <a:r>
              <a:rPr lang="ru-RU" altLang="ru-RU" dirty="0">
                <a:solidFill>
                  <a:schemeClr val="tx2"/>
                </a:solidFill>
              </a:rPr>
              <a:t>Учите ребенка управлять своими желаниями, эмоциями, поступками. Он должен уметь подчиняться правилам поведения, выполнять действия по образцу. Уметь дружелюбно вести себя с другими детьми, при этом он должен понимать, что правила поведения со сверстниками и со взрослыми отличаются</a:t>
            </a:r>
            <a:r>
              <a:rPr lang="ru-RU" altLang="ru-RU" dirty="0" smtClean="0">
                <a:solidFill>
                  <a:schemeClr val="tx2"/>
                </a:solidFill>
              </a:rPr>
              <a:t>.</a:t>
            </a:r>
          </a:p>
          <a:p>
            <a:r>
              <a:rPr lang="ru-RU" dirty="0" smtClean="0"/>
              <a:t>Важно </a:t>
            </a:r>
            <a:r>
              <a:rPr lang="ru-RU" dirty="0"/>
              <a:t>отметить большое значение летнего отдыха перед учебой. </a:t>
            </a:r>
            <a:r>
              <a:rPr lang="ru-RU" dirty="0" smtClean="0"/>
              <a:t>Необходимо организовать </a:t>
            </a:r>
            <a:r>
              <a:rPr lang="ru-RU" dirty="0"/>
              <a:t>отдых </a:t>
            </a:r>
            <a:r>
              <a:rPr lang="ru-RU" dirty="0" smtClean="0"/>
              <a:t>так, </a:t>
            </a:r>
            <a:r>
              <a:rPr lang="ru-RU" dirty="0"/>
              <a:t>чтобы ребенок смог отдохнуть от большого количества людей (и, как следствие, большого количества инфекций), огромного количества выхлопных газов и бытовой химии, а также общепита</a:t>
            </a:r>
            <a:r>
              <a:rPr lang="ru-RU" dirty="0" smtClean="0"/>
              <a:t>. Набраться сил.</a:t>
            </a:r>
            <a:endParaRPr lang="ru-RU" altLang="ru-RU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5415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2961" y="0"/>
            <a:ext cx="10076507" cy="1186004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70C0"/>
                </a:solidFill>
              </a:rPr>
              <a:t>Как подготовить будущего первоклассника: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5916" y="814812"/>
            <a:ext cx="4878758" cy="5226549"/>
          </a:xfrm>
        </p:spPr>
        <p:txBody>
          <a:bodyPr>
            <a:noAutofit/>
          </a:bodyPr>
          <a:lstStyle/>
          <a:p>
            <a:pPr lvl="0"/>
            <a:r>
              <a:rPr lang="ru-RU" sz="1600" i="1" dirty="0" smtClean="0">
                <a:solidFill>
                  <a:srgbClr val="0070C0"/>
                </a:solidFill>
                <a:cs typeface="Times New Roman" pitchFamily="18" charset="0"/>
              </a:rPr>
              <a:t>Формировать интерес к школе и учебной деятельности;</a:t>
            </a:r>
          </a:p>
          <a:p>
            <a:pPr lvl="0"/>
            <a:r>
              <a:rPr lang="ru-RU" sz="1600" dirty="0" smtClean="0">
                <a:cs typeface="Times New Roman" pitchFamily="18" charset="0"/>
              </a:rPr>
              <a:t>Развивать познавательные способности, навыки произвольного поведения;</a:t>
            </a:r>
          </a:p>
          <a:p>
            <a:pPr lvl="0"/>
            <a:r>
              <a:rPr lang="ru-RU" sz="1600" dirty="0" smtClean="0">
                <a:cs typeface="Times New Roman" pitchFamily="18" charset="0"/>
              </a:rPr>
              <a:t>Учить взаимодействию в новом коллективе детей;</a:t>
            </a:r>
          </a:p>
          <a:p>
            <a:pPr lvl="0"/>
            <a:r>
              <a:rPr lang="ru-RU" sz="1600" dirty="0" smtClean="0">
                <a:cs typeface="Times New Roman" pitchFamily="18" charset="0"/>
              </a:rPr>
              <a:t>Раскрывать творческие возможности ребёнка.</a:t>
            </a:r>
          </a:p>
          <a:p>
            <a:r>
              <a:rPr lang="ru-RU" sz="1600" i="1" dirty="0" smtClean="0">
                <a:solidFill>
                  <a:srgbClr val="0070C0"/>
                </a:solidFill>
                <a:cs typeface="Times New Roman" pitchFamily="18" charset="0"/>
              </a:rPr>
              <a:t>Какие</a:t>
            </a:r>
            <a:r>
              <a:rPr lang="ru-RU" sz="1600" b="1" i="1" dirty="0" smtClean="0">
                <a:solidFill>
                  <a:srgbClr val="0070C0"/>
                </a:solidFill>
                <a:cs typeface="Times New Roman" pitchFamily="18" charset="0"/>
              </a:rPr>
              <a:t> предпосылки</a:t>
            </a:r>
            <a:r>
              <a:rPr lang="ru-RU" sz="1600" i="1" dirty="0" smtClean="0">
                <a:solidFill>
                  <a:srgbClr val="0070C0"/>
                </a:solidFill>
                <a:cs typeface="Times New Roman" pitchFamily="18" charset="0"/>
              </a:rPr>
              <a:t> необходимы ребенку для успешного обучения грамоте?</a:t>
            </a:r>
          </a:p>
          <a:p>
            <a:pPr lvl="0"/>
            <a:r>
              <a:rPr lang="ru-RU" sz="1600" dirty="0" smtClean="0">
                <a:cs typeface="Times New Roman" pitchFamily="18" charset="0"/>
              </a:rPr>
              <a:t>Развитие фонематического слуха;</a:t>
            </a:r>
          </a:p>
          <a:p>
            <a:pPr lvl="0"/>
            <a:r>
              <a:rPr lang="ru-RU" sz="1600" dirty="0" smtClean="0">
                <a:cs typeface="Times New Roman" pitchFamily="18" charset="0"/>
              </a:rPr>
              <a:t>Умение делить слова на слоги;</a:t>
            </a:r>
          </a:p>
          <a:p>
            <a:pPr lvl="0"/>
            <a:r>
              <a:rPr lang="ru-RU" sz="1600" dirty="0" smtClean="0">
                <a:cs typeface="Times New Roman" pitchFamily="18" charset="0"/>
              </a:rPr>
              <a:t> Умение делить простые предложения на слова;</a:t>
            </a:r>
          </a:p>
          <a:p>
            <a:pPr lvl="0"/>
            <a:r>
              <a:rPr lang="ru-RU" sz="1600" dirty="0" smtClean="0">
                <a:cs typeface="Times New Roman" pitchFamily="18" charset="0"/>
              </a:rPr>
              <a:t>Умение составлять предложения из 3-4 слов;</a:t>
            </a:r>
          </a:p>
          <a:p>
            <a:pPr lvl="0"/>
            <a:r>
              <a:rPr lang="ru-RU" sz="1600" dirty="0" smtClean="0">
                <a:cs typeface="Times New Roman" pitchFamily="18" charset="0"/>
              </a:rPr>
              <a:t>Умение пользоваться обобщающими понятиями;</a:t>
            </a:r>
          </a:p>
          <a:p>
            <a:pPr lvl="0"/>
            <a:r>
              <a:rPr lang="ru-RU" sz="1600" dirty="0" smtClean="0">
                <a:cs typeface="Times New Roman" pitchFamily="18" charset="0"/>
              </a:rPr>
              <a:t>Умение составлять рассказ по серии картинок.</a:t>
            </a:r>
          </a:p>
          <a:p>
            <a:endParaRPr lang="ru-RU" sz="1600" dirty="0"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82119" y="787652"/>
            <a:ext cx="4405089" cy="6070348"/>
          </a:xfrm>
        </p:spPr>
        <p:txBody>
          <a:bodyPr>
            <a:normAutofit fontScale="62500" lnSpcReduction="20000"/>
          </a:bodyPr>
          <a:lstStyle/>
          <a:p>
            <a:r>
              <a:rPr lang="ru-RU" sz="2200" b="1" i="1" dirty="0" smtClean="0">
                <a:solidFill>
                  <a:srgbClr val="0070C0"/>
                </a:solidFill>
                <a:cs typeface="Times New Roman" pitchFamily="18" charset="0"/>
              </a:rPr>
              <a:t>Математическая подготовка</a:t>
            </a:r>
            <a:endParaRPr lang="ru-RU" sz="2200" i="1" dirty="0" smtClean="0">
              <a:solidFill>
                <a:srgbClr val="0070C0"/>
              </a:solidFill>
              <a:cs typeface="Times New Roman" pitchFamily="18" charset="0"/>
            </a:endParaRPr>
          </a:p>
          <a:p>
            <a:r>
              <a:rPr lang="ru-RU" sz="2200" dirty="0" smtClean="0">
                <a:cs typeface="Times New Roman" pitchFamily="18" charset="0"/>
              </a:rPr>
              <a:t>Для успешного овладения программой по математике необходим достаточно высокий уровень развития зрительного и пространственного восприятия, наглядно-образного мышления, основ логического мышления (в том числе операции классификации, нахождения признака, по которому произведена классификация), зрительно-моторных координаций, определенный уровень числовых представлений.</a:t>
            </a:r>
          </a:p>
          <a:p>
            <a:r>
              <a:rPr lang="ru-RU" sz="2200" i="1" dirty="0" smtClean="0">
                <a:solidFill>
                  <a:srgbClr val="0070C0"/>
                </a:solidFill>
                <a:cs typeface="Times New Roman" pitchFamily="18" charset="0"/>
              </a:rPr>
              <a:t>На момент поступления в школу ребёнок</a:t>
            </a:r>
            <a:r>
              <a:rPr lang="ru-RU" sz="2200" b="1" i="1" dirty="0" smtClean="0">
                <a:solidFill>
                  <a:srgbClr val="0070C0"/>
                </a:solidFill>
                <a:cs typeface="Times New Roman" pitchFamily="18" charset="0"/>
              </a:rPr>
              <a:t> должен уметь</a:t>
            </a:r>
            <a:r>
              <a:rPr lang="ru-RU" sz="2200" i="1" dirty="0" smtClean="0">
                <a:solidFill>
                  <a:srgbClr val="0070C0"/>
                </a:solidFill>
                <a:cs typeface="Times New Roman" pitchFamily="18" charset="0"/>
              </a:rPr>
              <a:t>:</a:t>
            </a:r>
          </a:p>
          <a:p>
            <a:pPr lvl="0"/>
            <a:r>
              <a:rPr lang="ru-RU" sz="2200" dirty="0" smtClean="0">
                <a:cs typeface="Times New Roman" pitchFamily="18" charset="0"/>
              </a:rPr>
              <a:t>Считать в пределах 10 (прямой и обратный счет)</a:t>
            </a:r>
          </a:p>
          <a:p>
            <a:pPr lvl="0"/>
            <a:r>
              <a:rPr lang="ru-RU" sz="2200" dirty="0" smtClean="0">
                <a:cs typeface="Times New Roman" pitchFamily="18" charset="0"/>
              </a:rPr>
              <a:t>Уменьшать и увеличивать число на 1</a:t>
            </a:r>
          </a:p>
          <a:p>
            <a:pPr lvl="0"/>
            <a:r>
              <a:rPr lang="ru-RU" sz="2200" dirty="0" smtClean="0">
                <a:cs typeface="Times New Roman" pitchFamily="18" charset="0"/>
              </a:rPr>
              <a:t>Сравнивать </a:t>
            </a:r>
            <a:r>
              <a:rPr lang="ru-RU" sz="2200" dirty="0" smtClean="0">
                <a:cs typeface="Times New Roman" pitchFamily="18" charset="0"/>
              </a:rPr>
              <a:t>«больше» и «меньше»</a:t>
            </a:r>
            <a:endParaRPr lang="ru-RU" sz="2200" dirty="0" smtClean="0">
              <a:cs typeface="Times New Roman" pitchFamily="18" charset="0"/>
            </a:endParaRPr>
          </a:p>
          <a:p>
            <a:pPr lvl="0"/>
            <a:r>
              <a:rPr lang="ru-RU" sz="2200" dirty="0" smtClean="0">
                <a:cs typeface="Times New Roman" pitchFamily="18" charset="0"/>
              </a:rPr>
              <a:t>Сравнивать предметы по длине, ширине, высоте, весу</a:t>
            </a:r>
          </a:p>
          <a:p>
            <a:pPr lvl="0"/>
            <a:r>
              <a:rPr lang="ru-RU" sz="2200" dirty="0" smtClean="0">
                <a:cs typeface="Times New Roman" pitchFamily="18" charset="0"/>
              </a:rPr>
              <a:t>Размещать предметы в порядке возрастания, убывания</a:t>
            </a:r>
          </a:p>
          <a:p>
            <a:pPr lvl="0"/>
            <a:r>
              <a:rPr lang="ru-RU" sz="2200" dirty="0" smtClean="0">
                <a:cs typeface="Times New Roman" pitchFamily="18" charset="0"/>
              </a:rPr>
              <a:t>Различать цвет и форму предметов</a:t>
            </a:r>
          </a:p>
          <a:p>
            <a:pPr lvl="0"/>
            <a:r>
              <a:rPr lang="ru-RU" sz="2200" dirty="0" smtClean="0">
                <a:cs typeface="Times New Roman" pitchFamily="18" charset="0"/>
              </a:rPr>
              <a:t>Различать геометрические фигуры</a:t>
            </a:r>
          </a:p>
          <a:p>
            <a:pPr lvl="0"/>
            <a:r>
              <a:rPr lang="ru-RU" sz="2200" dirty="0" smtClean="0">
                <a:cs typeface="Times New Roman" pitchFamily="18" charset="0"/>
              </a:rPr>
              <a:t>Уметь ориентироваться на листе клетчатой бумаги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126750"/>
            <a:ext cx="8596668" cy="805758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70C0"/>
                </a:solidFill>
              </a:rPr>
              <a:t>Подготовка руки к письму 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77334" y="995881"/>
            <a:ext cx="4184035" cy="5045480"/>
          </a:xfrm>
        </p:spPr>
        <p:txBody>
          <a:bodyPr>
            <a:normAutofit fontScale="70000" lnSpcReduction="20000"/>
          </a:bodyPr>
          <a:lstStyle/>
          <a:p>
            <a:pPr fontAlgn="base"/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Эта подготовка предполагает развитие тонких движений руки и зрительно- двигательных координаций. Чем больше и разнообразнее работа кисти, тем лучше и быстрее совершенствуются ее движения. </a:t>
            </a:r>
          </a:p>
          <a:p>
            <a:pPr fontAlgn="base"/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При подготовке ребенка к школе важнее не учить его писать, а создавать условия для развития мелких мышц руки. </a:t>
            </a:r>
          </a:p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089969" y="932506"/>
            <a:ext cx="4687773" cy="5925493"/>
          </a:xfrm>
        </p:spPr>
        <p:txBody>
          <a:bodyPr>
            <a:normAutofit fontScale="70000" lnSpcReduction="20000"/>
          </a:bodyPr>
          <a:lstStyle/>
          <a:p>
            <a:pPr fontAlgn="base"/>
            <a:r>
              <a:rPr lang="ru-RU" sz="2300" b="1" i="1" dirty="0" smtClean="0">
                <a:latin typeface="Times New Roman" pitchFamily="18" charset="0"/>
                <a:cs typeface="Times New Roman" pitchFamily="18" charset="0"/>
              </a:rPr>
              <a:t>Существует много игр и упражнений по развитию мелкой моторики: </a:t>
            </a:r>
            <a:endParaRPr lang="ru-RU" sz="2300" dirty="0" smtClean="0">
              <a:latin typeface="Times New Roman" pitchFamily="18" charset="0"/>
              <a:cs typeface="Times New Roman" pitchFamily="18" charset="0"/>
            </a:endParaRPr>
          </a:p>
          <a:p>
            <a:pPr lvl="0" fontAlgn="base"/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Лепка из глины и пластилина. </a:t>
            </a:r>
          </a:p>
          <a:p>
            <a:pPr lvl="0" fontAlgn="base"/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Рисование или раскрашивание картинок </a:t>
            </a:r>
          </a:p>
          <a:p>
            <a:pPr lvl="0" fontAlgn="base"/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Изготовление поделок из бумаги, </a:t>
            </a:r>
          </a:p>
          <a:p>
            <a:pPr lvl="0" fontAlgn="base"/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Изготовление поделок из природного материала; </a:t>
            </a:r>
          </a:p>
          <a:p>
            <a:pPr lvl="0" fontAlgn="base"/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Конструирование. </a:t>
            </a:r>
          </a:p>
          <a:p>
            <a:pPr lvl="0" fontAlgn="base"/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Застегивание и расстегивание пуговиц, кнопок, крючков. </a:t>
            </a:r>
          </a:p>
          <a:p>
            <a:pPr lvl="0" fontAlgn="base"/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Завязывание и развязывание лент, шнурков, узелков на веревке.</a:t>
            </a:r>
          </a:p>
          <a:p>
            <a:pPr lvl="0" fontAlgn="base"/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 Всасывание пипеткой воды. </a:t>
            </a:r>
          </a:p>
          <a:p>
            <a:pPr lvl="0" fontAlgn="base"/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Нанизывание бус и пуговиц. </a:t>
            </a:r>
          </a:p>
          <a:p>
            <a:pPr lvl="0" fontAlgn="base"/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Плетение косичек из ниток, венков из цветов. </a:t>
            </a:r>
          </a:p>
          <a:p>
            <a:pPr lvl="0" fontAlgn="base"/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Переборка круп. </a:t>
            </a:r>
          </a:p>
          <a:p>
            <a:pPr lvl="0" fontAlgn="base"/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«Показ» стихотворения. </a:t>
            </a:r>
          </a:p>
          <a:p>
            <a:pPr lvl="0" fontAlgn="base"/>
            <a:r>
              <a:rPr lang="ru-RU" sz="2300" smtClean="0">
                <a:latin typeface="Times New Roman" pitchFamily="18" charset="0"/>
                <a:cs typeface="Times New Roman" pitchFamily="18" charset="0"/>
              </a:rPr>
              <a:t>«Театр теней».</a:t>
            </a: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lvl="0" fontAlgn="base"/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Игры в мяч, с кубиками, мозаикой 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677334" y="162963"/>
            <a:ext cx="8596668" cy="823865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70C0"/>
                </a:solidFill>
              </a:rPr>
              <a:t>Окружающий мир</a:t>
            </a:r>
            <a:r>
              <a:rPr lang="ru-RU" dirty="0" smtClean="0">
                <a:solidFill>
                  <a:srgbClr val="0070C0"/>
                </a:solidFill>
              </a:rPr>
              <a:t/>
            </a:r>
            <a:br>
              <a:rPr lang="ru-RU" dirty="0" smtClean="0">
                <a:solidFill>
                  <a:srgbClr val="0070C0"/>
                </a:solidFill>
              </a:rPr>
            </a:b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677334" y="1041149"/>
            <a:ext cx="8596668" cy="5576934"/>
          </a:xfrm>
        </p:spPr>
        <p:txBody>
          <a:bodyPr>
            <a:normAutofit fontScale="92500" lnSpcReduction="20000"/>
          </a:bodyPr>
          <a:lstStyle/>
          <a:p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Целью подготовительных занятий “Знакомство с окружающим миром” является развитие накопленных в дошкольном возрасте представлений о природе и о человеке, как части общества.</a:t>
            </a:r>
          </a:p>
          <a:p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При ознакомлении с окружающим миром предусмотрено установление связи между познанием природы и социальной жизни, в которую включен ребенок. Изучаем: наша родина Россия и малая родина, дом и школа, правила поведения в обществе.</a:t>
            </a:r>
          </a:p>
          <a:p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Дошкольники  учатся соотносить конкретных представителей животного мира с родовыми понятиями: звери, птицы, рыбы, насекомые; различать диких и домашних животных; знакомятся с лиственными и хвойными растениями; отличать деревья от кустарников;  учатся различать признаки изменений природы в разные сезоны года.</a:t>
            </a:r>
          </a:p>
          <a:p>
            <a:r>
              <a:rPr lang="ru-RU" sz="1900" i="1" dirty="0" smtClean="0">
                <a:latin typeface="Times New Roman" pitchFamily="18" charset="0"/>
                <a:cs typeface="Times New Roman" pitchFamily="18" charset="0"/>
              </a:rPr>
              <a:t>Дети должны иметь представления: </a:t>
            </a:r>
          </a:p>
          <a:p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О всенародных праздниках, </a:t>
            </a:r>
          </a:p>
          <a:p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о труде людей в городе и сельской местности.</a:t>
            </a:r>
          </a:p>
          <a:p>
            <a:pPr lvl="0"/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Дети должны уметь рассказать о своей семье.</a:t>
            </a:r>
          </a:p>
          <a:p>
            <a:pPr>
              <a:buNone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1026" name="Picture 2" descr="G:\23.05\готовность к школе\lovepik-student-png-image_400481855_wh1200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833451" y="4273236"/>
            <a:ext cx="3554994" cy="25847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9861" y="87549"/>
            <a:ext cx="9050326" cy="1794213"/>
          </a:xfrm>
        </p:spPr>
        <p:txBody>
          <a:bodyPr/>
          <a:lstStyle/>
          <a:p>
            <a:r>
              <a:rPr lang="ru-RU" dirty="0">
                <a:solidFill>
                  <a:schemeClr val="tx2"/>
                </a:solidFill>
              </a:rPr>
              <a:t>Какие еще советы могут быть полезными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43191" y="885217"/>
            <a:ext cx="9030811" cy="5156145"/>
          </a:xfrm>
        </p:spPr>
        <p:txBody>
          <a:bodyPr/>
          <a:lstStyle/>
          <a:p>
            <a:pPr lvl="0"/>
            <a:r>
              <a:rPr lang="ru-RU" sz="2400" dirty="0"/>
              <a:t>Будьте заинтересованы в своем ребенке, помогайте ему достигать положительного результата.</a:t>
            </a:r>
          </a:p>
          <a:p>
            <a:pPr lvl="0"/>
            <a:r>
              <a:rPr lang="ru-RU" sz="2400" dirty="0"/>
              <a:t>Не забывайте его хвалить, даже если его фактически успехи не так видны. Ребенок должен понимать, что вы оцениваете его деятельность.</a:t>
            </a:r>
          </a:p>
          <a:p>
            <a:pPr lvl="0"/>
            <a:r>
              <a:rPr lang="ru-RU" sz="2400" dirty="0"/>
              <a:t>Стремитесь к тому, чтобы ребенок выполнял все задания самостоятельно. Но если у него что-то не получается, то не нужно критиковать его. Не забывайте о </a:t>
            </a:r>
            <a:r>
              <a:rPr lang="ru-RU" sz="2400" dirty="0" smtClean="0"/>
              <a:t>                     таких </a:t>
            </a:r>
            <a:r>
              <a:rPr lang="ru-RU" sz="2400" dirty="0"/>
              <a:t>фразах, как «Я знаю, что у тебя все </a:t>
            </a:r>
            <a:r>
              <a:rPr lang="ru-RU" sz="2400" dirty="0" smtClean="0"/>
              <a:t>                получится</a:t>
            </a:r>
            <a:r>
              <a:rPr lang="ru-RU" sz="2400" dirty="0"/>
              <a:t>», «Я верю в твои способности» и </a:t>
            </a:r>
            <a:r>
              <a:rPr lang="ru-RU" sz="2400" dirty="0" err="1" smtClean="0"/>
              <a:t>т.д</a:t>
            </a:r>
            <a:r>
              <a:rPr lang="ru-RU" sz="2400" dirty="0" smtClean="0"/>
              <a:t>                 . </a:t>
            </a:r>
            <a:r>
              <a:rPr lang="ru-RU" sz="2400" dirty="0"/>
              <a:t>Так вы повышаете его уверенность в своих силах.</a:t>
            </a:r>
          </a:p>
          <a:p>
            <a:endParaRPr lang="ru-RU" dirty="0"/>
          </a:p>
        </p:txBody>
      </p:sp>
      <p:pic>
        <p:nvPicPr>
          <p:cNvPr id="2050" name="Picture 2" descr="C:\Users\25PC\AppData\Local\Packages\Microsoft.Windows.Photos_8wekyb3d8bbwe\TempState\ShareServiceTempFolder\97498237-65e0-5a37-bce6-61aab4f6ca81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79404" y="3862555"/>
            <a:ext cx="4237474" cy="29954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46458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84826"/>
            <a:ext cx="8774349" cy="6595353"/>
          </a:xfrm>
        </p:spPr>
        <p:txBody>
          <a:bodyPr>
            <a:normAutofit/>
          </a:bodyPr>
          <a:lstStyle/>
          <a:p>
            <a:pPr lvl="0"/>
            <a:r>
              <a:rPr lang="ru-RU" sz="2400" dirty="0"/>
              <a:t>Всегда давайте ему высказаться и не перебивайте. Не подавляйте его познавательную активность и инициативу.</a:t>
            </a:r>
          </a:p>
          <a:p>
            <a:pPr lvl="0"/>
            <a:r>
              <a:rPr lang="ru-RU" sz="2400" dirty="0"/>
              <a:t>Всегда отвечайте на все его вопросы, потому что детская любознательность помогает ребенку получить максимально большой объем информации об окружающем мире, которая пригодится ему в дальнейшем обучении</a:t>
            </a:r>
            <a:r>
              <a:rPr lang="ru-RU" sz="2400" dirty="0" smtClean="0"/>
              <a:t>.</a:t>
            </a:r>
          </a:p>
          <a:p>
            <a:pPr lvl="0"/>
            <a:r>
              <a:rPr lang="ru-RU" sz="2400" dirty="0"/>
              <a:t>Все ваши требования и запреты должны быть обоснованы. Недостаточно просто сказать: «Нельзя» или «Так надо» - важно донести до ребенка точную причину вашего отказа или требования.</a:t>
            </a:r>
          </a:p>
          <a:p>
            <a:pPr lvl="0"/>
            <a:r>
              <a:rPr lang="ru-RU" sz="2400" dirty="0"/>
              <a:t>Никогда не сравнивайте его и его успехи с другими детьми или вашими родственниками. Помните, что ребенок только учится учиться, поэтому он не может сразу демонстрировать феноменальные успехи.</a:t>
            </a:r>
          </a:p>
          <a:p>
            <a:pPr lvl="0"/>
            <a:endParaRPr lang="ru-RU" dirty="0"/>
          </a:p>
        </p:txBody>
      </p:sp>
      <p:pic>
        <p:nvPicPr>
          <p:cNvPr id="4" name="Picture 2" descr="C:\Users\25PC\Desktop\готовность к школе\analiz-detskogo-risunk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71626" y="2120630"/>
            <a:ext cx="3320374" cy="29474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87708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D3343B78-A982-EEEF-DBEB-0A01D4E9189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284481"/>
            <a:ext cx="8596668" cy="5756882"/>
          </a:xfrm>
        </p:spPr>
        <p:txBody>
          <a:bodyPr>
            <a:normAutofit lnSpcReduction="10000"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kumimoji="0" lang="ru-RU" altLang="ru-RU" sz="3600" i="1" dirty="0">
                <a:solidFill>
                  <a:schemeClr val="accent2">
                    <a:lumMod val="50000"/>
                  </a:schemeClr>
                </a:solidFill>
                <a:latin typeface="Segoe UI Semibold" pitchFamily="34" charset="0"/>
              </a:rPr>
              <a:t>Уважаемые родители!</a:t>
            </a:r>
          </a:p>
          <a:p>
            <a:pPr algn="ctr"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kumimoji="0" lang="ru-RU" altLang="ru-RU" sz="3600" i="1" dirty="0">
                <a:solidFill>
                  <a:schemeClr val="accent2">
                    <a:lumMod val="50000"/>
                  </a:schemeClr>
                </a:solidFill>
                <a:latin typeface="Segoe UI Semibold" pitchFamily="34" charset="0"/>
              </a:rPr>
              <a:t> Скоро ваш ребенок идет в школу, а вы знаете, как проверить готов ли он к школе или нет?</a:t>
            </a:r>
          </a:p>
          <a:p>
            <a:pPr algn="ctr"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kumimoji="0" lang="ru-RU" altLang="ru-RU" sz="3600" i="1" dirty="0">
                <a:solidFill>
                  <a:schemeClr val="accent2">
                    <a:lumMod val="50000"/>
                  </a:schemeClr>
                </a:solidFill>
                <a:latin typeface="Segoe UI Semibold" pitchFamily="34" charset="0"/>
              </a:rPr>
              <a:t> Что такое готовность и на что обратить особое внимание родителю будущего первоклассника?</a:t>
            </a:r>
            <a:r>
              <a:rPr kumimoji="0" lang="ru-RU" altLang="ru-RU" sz="3600" i="1" dirty="0">
                <a:solidFill>
                  <a:schemeClr val="accent2">
                    <a:lumMod val="50000"/>
                  </a:schemeClr>
                </a:solidFill>
                <a:latin typeface="Segoe UI Semibold" pitchFamily="34" charset="0"/>
                <a:cs typeface="Segoe UI Semibold" pitchFamily="34" charset="0"/>
              </a:rPr>
              <a:t> </a:t>
            </a:r>
          </a:p>
          <a:p>
            <a:r>
              <a:rPr kumimoji="0" lang="ru-RU" altLang="ru-RU" sz="1800" dirty="0">
                <a:latin typeface="Segoe UI Semibold" pitchFamily="34" charset="0"/>
                <a:cs typeface="Segoe UI Semibold" pitchFamily="34" charset="0"/>
              </a:rPr>
              <a:t>Каждый ребенок идет в первый класс с надеждой,                                               что в школе все у него будет хорошо.  Учительница                                будет красивая и добрая,  одноклассники будут с                                      ним дружить, и учиться он будет на пятерки.</a:t>
            </a:r>
          </a:p>
          <a:p>
            <a:r>
              <a:rPr lang="ru-RU" altLang="ru-RU" sz="1800" b="0" dirty="0">
                <a:solidFill>
                  <a:schemeClr val="tx1"/>
                </a:solidFill>
              </a:rPr>
              <a:t>Оправдание детских и родительских ожиданий зависят                                        от того, как ребенок подготовлен к </a:t>
            </a:r>
            <a:r>
              <a:rPr lang="ru-RU" altLang="ru-RU" sz="1800" b="0" dirty="0" smtClean="0">
                <a:solidFill>
                  <a:schemeClr val="tx1"/>
                </a:solidFill>
              </a:rPr>
              <a:t>школе.</a:t>
            </a:r>
            <a:endParaRPr lang="ru-RU" dirty="0"/>
          </a:p>
        </p:txBody>
      </p:sp>
      <p:pic>
        <p:nvPicPr>
          <p:cNvPr id="4" name="Picture 2">
            <a:extLst>
              <a:ext uri="{FF2B5EF4-FFF2-40B4-BE49-F238E27FC236}">
                <a16:creationId xmlns="" xmlns:a16="http://schemas.microsoft.com/office/drawing/2014/main" id="{7D2056C8-4EEF-2762-0C6E-03064F3FE1F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/>
          <a:srcRect r="55091" b="24019"/>
          <a:stretch/>
        </p:blipFill>
        <p:spPr bwMode="auto">
          <a:xfrm>
            <a:off x="6969760" y="3677920"/>
            <a:ext cx="2771604" cy="3048000"/>
          </a:xfrm>
          <a:prstGeom prst="rect">
            <a:avLst/>
          </a:prstGeom>
          <a:noFill/>
          <a:effectLst>
            <a:softEdge rad="317500"/>
          </a:effectLst>
        </p:spPr>
      </p:pic>
    </p:spTree>
    <p:extLst>
      <p:ext uri="{BB962C8B-B14F-4D97-AF65-F5344CB8AC3E}">
        <p14:creationId xmlns:p14="http://schemas.microsoft.com/office/powerpoint/2010/main" val="2806192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40468" y="155643"/>
            <a:ext cx="9328826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800" dirty="0">
                <a:solidFill>
                  <a:schemeClr val="tx2"/>
                </a:solidFill>
              </a:rPr>
              <a:t>Принимайте своего ребенка таким, какой он есть, т.е. со всеми его достоинствами и недостатками. </a:t>
            </a:r>
          </a:p>
          <a:p>
            <a:r>
              <a:rPr lang="ru-RU" sz="2800" dirty="0">
                <a:solidFill>
                  <a:schemeClr val="tx2"/>
                </a:solidFill>
              </a:rPr>
              <a:t>Ваш ребенок – это не поле для реализации ваших собственных амбиций. Это полноценная личность, которой могут нравится совершенно не те занятия, которые нравились вам в детстве. Цените индивидуальность ребенка и то время, которое вы проводите вместе.</a:t>
            </a:r>
          </a:p>
        </p:txBody>
      </p:sp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3231552475"/>
              </p:ext>
            </p:extLst>
          </p:nvPr>
        </p:nvGraphicFramePr>
        <p:xfrm>
          <a:off x="4450405" y="3365770"/>
          <a:ext cx="4051570" cy="329767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610958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AD4B6CA2-F051-CAB9-8514-8903A73D57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213360"/>
            <a:ext cx="8596668" cy="1056640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chemeClr val="accent2">
                    <a:lumMod val="75000"/>
                  </a:schemeClr>
                </a:solidFill>
              </a:rPr>
              <a:t>Компоненты готовности к обучению в школе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4D86B9BA-B2ED-B222-3437-6C527F08AFD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1270000"/>
            <a:ext cx="8596668" cy="4771363"/>
          </a:xfrm>
        </p:spPr>
        <p:txBody>
          <a:bodyPr>
            <a:normAutofit/>
          </a:bodyPr>
          <a:lstStyle/>
          <a:p>
            <a:r>
              <a:rPr lang="ru-RU" sz="2000" b="1" dirty="0">
                <a:solidFill>
                  <a:schemeClr val="accent2">
                    <a:lumMod val="50000"/>
                  </a:schemeClr>
                </a:solidFill>
              </a:rPr>
              <a:t>ФИЗИЧЕСКАЯ ГОТОВНОСТЬ</a:t>
            </a:r>
          </a:p>
          <a:p>
            <a:r>
              <a:rPr lang="ru-RU" sz="2000" b="1" dirty="0">
                <a:solidFill>
                  <a:schemeClr val="accent2">
                    <a:lumMod val="50000"/>
                  </a:schemeClr>
                </a:solidFill>
              </a:rPr>
              <a:t>ИНТЕЛЛЕКТУАЛЬНАЯ ГОТОВНОСТЬ</a:t>
            </a:r>
          </a:p>
          <a:p>
            <a:r>
              <a:rPr lang="ru-RU" sz="2000" b="1" dirty="0">
                <a:solidFill>
                  <a:schemeClr val="accent2">
                    <a:lumMod val="50000"/>
                  </a:schemeClr>
                </a:solidFill>
              </a:rPr>
              <a:t>ЛИЧНОСТНАЯ И СОЦИАЛЬНО-ПСИХОЛОГИЧЕСКАЯ ГОТОВНОСТЬ</a:t>
            </a:r>
          </a:p>
          <a:p>
            <a:r>
              <a:rPr lang="ru-RU" sz="2800" dirty="0">
                <a:solidFill>
                  <a:schemeClr val="accent2">
                    <a:lumMod val="50000"/>
                  </a:schemeClr>
                </a:solidFill>
                <a:highlight>
                  <a:srgbClr val="FFFFFF"/>
                </a:highlight>
              </a:rPr>
              <a:t>э</a:t>
            </a:r>
            <a:r>
              <a:rPr lang="ru-RU" sz="2800" b="0" i="0" dirty="0">
                <a:solidFill>
                  <a:schemeClr val="accent2">
                    <a:lumMod val="50000"/>
                  </a:schemeClr>
                </a:solidFill>
                <a:effectLst/>
                <a:highlight>
                  <a:srgbClr val="FFFFFF"/>
                </a:highlight>
              </a:rPr>
              <a:t>моционально-волевая готовность</a:t>
            </a:r>
            <a:endParaRPr lang="ru-RU" sz="28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4" name="Picture 2">
            <a:extLst>
              <a:ext uri="{FF2B5EF4-FFF2-40B4-BE49-F238E27FC236}">
                <a16:creationId xmlns="" xmlns:a16="http://schemas.microsoft.com/office/drawing/2014/main" id="{E68B17FF-496E-44BA-F004-9725416B4DA3}"/>
              </a:ext>
            </a:extLst>
          </p:cNvPr>
          <p:cNvPicPr>
            <a:picLocks noGrp="1"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2480" y="3230880"/>
            <a:ext cx="5286375" cy="3295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10095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C7004DE6-06F2-F99C-5103-727EBB635C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74868" y="325120"/>
            <a:ext cx="6899133" cy="833120"/>
          </a:xfrm>
        </p:spPr>
        <p:txBody>
          <a:bodyPr/>
          <a:lstStyle/>
          <a:p>
            <a:r>
              <a:rPr lang="ru-RU" dirty="0">
                <a:solidFill>
                  <a:schemeClr val="accent2">
                    <a:lumMod val="75000"/>
                  </a:schemeClr>
                </a:solidFill>
              </a:rPr>
              <a:t>ФИЗИЧЕСКАЯ ГОТОВНОСТЬ: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C3FAB159-DC07-D417-0B84-73507738F23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848255"/>
            <a:ext cx="9274002" cy="4193108"/>
          </a:xfrm>
        </p:spPr>
        <p:txBody>
          <a:bodyPr/>
          <a:lstStyle/>
          <a:p>
            <a:r>
              <a:rPr lang="ru-RU" b="0" i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Arial" panose="020B0604020202020204" pitchFamily="34" charset="0"/>
              </a:rPr>
              <a:t>общее физическое развитие: нормальный вес, рост, объем груди, мышечный тонус, пропорции, кожный покров и прочие по­казатели, соответствующие нормам физического развития мальчиков и девочек 6-7-летнего возраста.</a:t>
            </a:r>
          </a:p>
          <a:p>
            <a:r>
              <a:rPr lang="ru-RU" b="0" i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Arial" panose="020B0604020202020204" pitchFamily="34" charset="0"/>
              </a:rPr>
              <a:t> Состояние зрения, слуха, моторики (особенно мелких движений кистей рук и пальцев). </a:t>
            </a:r>
          </a:p>
          <a:p>
            <a:r>
              <a:rPr lang="ru-RU" b="0" i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Arial" panose="020B0604020202020204" pitchFamily="34" charset="0"/>
              </a:rPr>
              <a:t>Состояние нервной системы ребенка: степень ее возбудимости и уравновешенности, силы и подвижности. Готовность к учебным нагрузкам.</a:t>
            </a:r>
          </a:p>
          <a:p>
            <a:r>
              <a:rPr lang="ru-RU" b="0" i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Arial" panose="020B0604020202020204" pitchFamily="34" charset="0"/>
              </a:rPr>
              <a:t>Общее состояние здоровья, а так же </a:t>
            </a:r>
            <a:r>
              <a:rPr lang="ru-RU" altLang="ru-RU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ребенок при поступлении в первый класс должен знать, соблюдать и понимать важность соблюдения основных гигиенических норм: правильная поза за столом, осанка и т. п</a:t>
            </a:r>
            <a:r>
              <a:rPr lang="ru-RU" altLang="ru-RU" sz="1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r>
              <a:rPr lang="ru-RU" dirty="0">
                <a:solidFill>
                  <a:schemeClr val="tx1"/>
                </a:solidFill>
              </a:rPr>
              <a:t>самостоятельно себя обслуживать: надевать куртку, складывать вещи, завязывать шнурки, выполнять гигиенические процедуры, аккуратно есть и помогать по </a:t>
            </a:r>
            <a:r>
              <a:rPr lang="ru-RU" dirty="0" smtClean="0">
                <a:solidFill>
                  <a:schemeClr val="tx1"/>
                </a:solidFill>
              </a:rPr>
              <a:t>дому.</a:t>
            </a:r>
            <a:endParaRPr lang="ru-RU" altLang="ru-RU" sz="1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ru-RU" dirty="0"/>
          </a:p>
        </p:txBody>
      </p:sp>
      <p:pic>
        <p:nvPicPr>
          <p:cNvPr id="4" name="Picture 7">
            <a:extLst>
              <a:ext uri="{FF2B5EF4-FFF2-40B4-BE49-F238E27FC236}">
                <a16:creationId xmlns="" xmlns:a16="http://schemas.microsoft.com/office/drawing/2014/main" id="{68EF6A8D-6D15-9DC2-61AD-C49979053E5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77071" y="4671379"/>
            <a:ext cx="3077183" cy="21866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 descr="C:\Users\25PC\Desktop\готовность к школе\happy-kid-studying_33070-1876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462" y="194553"/>
            <a:ext cx="2141407" cy="15564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09185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ECD67030-5ED8-B56A-AA70-6E73F2C92F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254000"/>
            <a:ext cx="8596668" cy="751840"/>
          </a:xfrm>
        </p:spPr>
        <p:txBody>
          <a:bodyPr/>
          <a:lstStyle/>
          <a:p>
            <a:r>
              <a:rPr lang="ru-RU" altLang="ru-RU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Интеллектуальная готовность.</a:t>
            </a:r>
            <a:endParaRPr lang="ru-RU" dirty="0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03805CCD-D92B-3F81-C715-84795541325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2720" y="1005840"/>
            <a:ext cx="9306560" cy="5232399"/>
          </a:xfrm>
        </p:spPr>
        <p:txBody>
          <a:bodyPr>
            <a:normAutofit/>
          </a:bodyPr>
          <a:lstStyle/>
          <a:p>
            <a:r>
              <a:rPr lang="ru-RU" sz="2800" b="0" i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Arial" panose="020B0604020202020204" pitchFamily="34" charset="0"/>
              </a:rPr>
              <a:t>В содержание интеллектуальной готовности включают не только словарный запас, развитую речь, ответы предложениями на вопросы, широкий кругозор, способность обобщать, сравнивать предметы, классифицировать их, выделять существенные признаки, определять причинно-следственные связи,  но и уровень развития познавательных процессов, </a:t>
            </a:r>
            <a:r>
              <a:rPr lang="ru-RU" sz="2800" b="0" i="0" dirty="0" smtClean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Arial" panose="020B0604020202020204" pitchFamily="34" charset="0"/>
              </a:rPr>
              <a:t>высшие </a:t>
            </a:r>
            <a:r>
              <a:rPr lang="ru-RU" sz="2800" b="0" i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Arial" panose="020B0604020202020204" pitchFamily="34" charset="0"/>
              </a:rPr>
              <a:t>формы наглядно-образного мышления; умение выделять учебную задачу, превращать ее в </a:t>
            </a:r>
            <a:r>
              <a:rPr lang="ru-RU" sz="2800" b="0" i="0" dirty="0" err="1">
                <a:solidFill>
                  <a:srgbClr val="000000"/>
                </a:solidFill>
                <a:effectLst/>
                <a:highlight>
                  <a:srgbClr val="FFFFFF"/>
                </a:highlight>
                <a:latin typeface="Arial" panose="020B0604020202020204" pitchFamily="34" charset="0"/>
              </a:rPr>
              <a:t>самостоятель</a:t>
            </a:r>
            <a:r>
              <a:rPr lang="ru-RU" sz="2800" b="0" i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Arial" panose="020B0604020202020204" pitchFamily="34" charset="0"/>
              </a:rPr>
              <a:t>-   </a:t>
            </a:r>
            <a:r>
              <a:rPr lang="ru-RU" sz="2800" b="0" i="0" dirty="0" err="1">
                <a:solidFill>
                  <a:srgbClr val="000000"/>
                </a:solidFill>
                <a:effectLst/>
                <a:highlight>
                  <a:srgbClr val="FFFFFF"/>
                </a:highlight>
                <a:latin typeface="Arial" panose="020B0604020202020204" pitchFamily="34" charset="0"/>
              </a:rPr>
              <a:t>ную</a:t>
            </a:r>
            <a:r>
              <a:rPr lang="ru-RU" sz="2800" b="0" i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Arial" panose="020B0604020202020204" pitchFamily="34" charset="0"/>
              </a:rPr>
              <a:t> цель деятельности</a:t>
            </a:r>
            <a:r>
              <a:rPr lang="ru-RU" b="0" i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Arial" panose="020B0604020202020204" pitchFamily="34" charset="0"/>
              </a:rPr>
              <a:t>, </a:t>
            </a:r>
            <a:r>
              <a:rPr lang="ru-RU" b="0" i="0" dirty="0" smtClean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Arial" panose="020B0604020202020204" pitchFamily="34" charset="0"/>
              </a:rPr>
              <a:t> </a:t>
            </a:r>
            <a:r>
              <a:rPr lang="ru-RU" sz="2800" b="0" i="0" dirty="0" smtClean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Arial" panose="020B0604020202020204" pitchFamily="34" charset="0"/>
              </a:rPr>
              <a:t>делать </a:t>
            </a:r>
            <a:r>
              <a:rPr lang="ru-RU" sz="2800" b="0" i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Arial" panose="020B0604020202020204" pitchFamily="34" charset="0"/>
              </a:rPr>
              <a:t>выводы.</a:t>
            </a:r>
            <a:endParaRPr lang="ru-RU" sz="2800" dirty="0"/>
          </a:p>
        </p:txBody>
      </p:sp>
      <p:pic>
        <p:nvPicPr>
          <p:cNvPr id="4" name="Содержимое 3">
            <a:extLst>
              <a:ext uri="{FF2B5EF4-FFF2-40B4-BE49-F238E27FC236}">
                <a16:creationId xmlns="" xmlns:a16="http://schemas.microsoft.com/office/drawing/2014/main" id="{6AA462E7-68B3-C8BF-B0CF-9259B8D40B13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00160" y="4612640"/>
            <a:ext cx="3291840" cy="22402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08128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85802861-123C-55C6-4095-0FE9D20D40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5920" y="152400"/>
            <a:ext cx="8898082" cy="1198880"/>
          </a:xfrm>
        </p:spPr>
        <p:txBody>
          <a:bodyPr>
            <a:normAutofit/>
          </a:bodyPr>
          <a:lstStyle/>
          <a:p>
            <a:r>
              <a:rPr lang="ru-RU" dirty="0">
                <a:solidFill>
                  <a:schemeClr val="accent2">
                    <a:lumMod val="75000"/>
                  </a:schemeClr>
                </a:solidFill>
              </a:rPr>
              <a:t>ЛИЧНОСТНАЯ И СОЦИАЛЬНО-ПСИХОЛОГИЧЕСКАЯ ГОТОВНОСТЬ</a:t>
            </a:r>
          </a:p>
        </p:txBody>
      </p:sp>
      <p:graphicFrame>
        <p:nvGraphicFramePr>
          <p:cNvPr id="5" name="Объект 4">
            <a:extLst>
              <a:ext uri="{FF2B5EF4-FFF2-40B4-BE49-F238E27FC236}">
                <a16:creationId xmlns="" xmlns:a16="http://schemas.microsoft.com/office/drawing/2014/main" id="{9AF1A649-6520-03D8-0F65-1DCC5745203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55890391"/>
              </p:ext>
            </p:extLst>
          </p:nvPr>
        </p:nvGraphicFramePr>
        <p:xfrm>
          <a:off x="203200" y="2828608"/>
          <a:ext cx="9070975" cy="396387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23920">
                  <a:extLst>
                    <a:ext uri="{9D8B030D-6E8A-4147-A177-3AD203B41FA5}">
                      <a16:colId xmlns="" xmlns:a16="http://schemas.microsoft.com/office/drawing/2014/main" val="271118803"/>
                    </a:ext>
                  </a:extLst>
                </a:gridCol>
                <a:gridCol w="2753360">
                  <a:extLst>
                    <a:ext uri="{9D8B030D-6E8A-4147-A177-3AD203B41FA5}">
                      <a16:colId xmlns="" xmlns:a16="http://schemas.microsoft.com/office/drawing/2014/main" val="3685024506"/>
                    </a:ext>
                  </a:extLst>
                </a:gridCol>
                <a:gridCol w="2893695">
                  <a:extLst>
                    <a:ext uri="{9D8B030D-6E8A-4147-A177-3AD203B41FA5}">
                      <a16:colId xmlns="" xmlns:a16="http://schemas.microsoft.com/office/drawing/2014/main" val="3319808051"/>
                    </a:ext>
                  </a:extLst>
                </a:gridCol>
              </a:tblGrid>
              <a:tr h="444555">
                <a:tc gridSpan="3"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  </a:t>
                      </a:r>
                      <a:r>
                        <a:rPr lang="ru-RU" sz="200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ВНУТРЕННЯЯ ПОЗИЦИЯ ШКОЛЬНИКА</a:t>
                      </a:r>
                      <a:endParaRPr lang="ru-RU" dirty="0">
                        <a:solidFill>
                          <a:schemeClr val="accent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232895807"/>
                  </a:ext>
                </a:extLst>
              </a:tr>
              <a:tr h="410358">
                <a:tc>
                  <a:txBody>
                    <a:bodyPr/>
                    <a:lstStyle/>
                    <a:p>
                      <a:r>
                        <a:rPr lang="ru-RU" dirty="0"/>
                        <a:t> </a:t>
                      </a:r>
                      <a:r>
                        <a:rPr lang="ru-RU" b="1" dirty="0"/>
                        <a:t>к учителям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/>
                        <a:t>К другим детям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/>
                        <a:t>К самому себе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769340836"/>
                  </a:ext>
                </a:extLst>
              </a:tr>
              <a:tr h="3103359">
                <a:tc>
                  <a:txBody>
                    <a:bodyPr/>
                    <a:lstStyle/>
                    <a:p>
                      <a:pPr marL="285750" indent="-285750">
                        <a:buFont typeface="Wingdings" panose="05000000000000000000" pitchFamily="2" charset="2"/>
                        <a:buChar char="§"/>
                      </a:pPr>
                      <a:r>
                        <a:rPr lang="ru-RU" sz="1800" dirty="0"/>
                        <a:t>Внимательно слушать.</a:t>
                      </a:r>
                    </a:p>
                    <a:p>
                      <a:pPr marL="285750" indent="-285750">
                        <a:buFont typeface="Wingdings" panose="05000000000000000000" pitchFamily="2" charset="2"/>
                        <a:buChar char="§"/>
                      </a:pPr>
                      <a:r>
                        <a:rPr lang="ru-RU" sz="1800" dirty="0"/>
                        <a:t>Относиться как к значимому взрослому.</a:t>
                      </a:r>
                    </a:p>
                    <a:p>
                      <a:pPr marL="285750" indent="-285750">
                        <a:buFont typeface="Wingdings" panose="05000000000000000000" pitchFamily="2" charset="2"/>
                        <a:buChar char="§"/>
                      </a:pPr>
                      <a:r>
                        <a:rPr lang="ru-RU" sz="1800" dirty="0"/>
                        <a:t>Выполнять требования.</a:t>
                      </a:r>
                    </a:p>
                    <a:p>
                      <a:pPr marL="285750" indent="-285750">
                        <a:buFont typeface="Wingdings" panose="05000000000000000000" pitchFamily="2" charset="2"/>
                        <a:buChar char="§"/>
                      </a:pPr>
                      <a:r>
                        <a:rPr lang="ru-RU" sz="1800" dirty="0"/>
                        <a:t>Без обид принимать замечания.</a:t>
                      </a:r>
                    </a:p>
                    <a:p>
                      <a:pPr marL="285750" indent="-285750">
                        <a:buFont typeface="Wingdings" panose="05000000000000000000" pitchFamily="2" charset="2"/>
                        <a:buChar char="§"/>
                      </a:pPr>
                      <a:r>
                        <a:rPr lang="ru-RU" sz="1800" dirty="0"/>
                        <a:t>Отвечать после разрешения, поднятия руки.</a:t>
                      </a:r>
                    </a:p>
                    <a:p>
                      <a:pPr marL="285750" indent="-285750">
                        <a:buFont typeface="Wingdings" panose="05000000000000000000" pitchFamily="2" charset="2"/>
                        <a:buChar char="§"/>
                      </a:pPr>
                      <a:r>
                        <a:rPr lang="ru-RU" sz="1800" dirty="0"/>
                        <a:t>Отвечать на вопросы, задавать вопросы по делу.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ru-RU" dirty="0"/>
                        <a:t>Кооперативно-соревновательное общение.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ru-RU" dirty="0"/>
                        <a:t>Деловое общение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ru-RU" dirty="0"/>
                        <a:t>    (групповое взаимодействие                        по выполнению совместных учебных задач</a:t>
                      </a:r>
                      <a:r>
                        <a:rPr lang="ru-RU" dirty="0" smtClean="0"/>
                        <a:t>).</a:t>
                      </a:r>
                      <a:endParaRPr lang="ru-RU" dirty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ru-RU" dirty="0"/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ru-RU" dirty="0"/>
                        <a:t>Адекватная </a:t>
                      </a:r>
                      <a:r>
                        <a:rPr lang="ru-RU" dirty="0" smtClean="0"/>
                        <a:t>самооценка.</a:t>
                      </a:r>
                      <a:endParaRPr lang="ru-RU" dirty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ru-RU" dirty="0"/>
                        <a:t>Адекватное отношение к своим   способностям, результатам работы, поведению.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627925951"/>
                  </a:ext>
                </a:extLst>
              </a:tr>
            </a:tbl>
          </a:graphicData>
        </a:graphic>
      </p:graphicFrame>
      <p:sp>
        <p:nvSpPr>
          <p:cNvPr id="7" name="TextBox 6">
            <a:extLst>
              <a:ext uri="{FF2B5EF4-FFF2-40B4-BE49-F238E27FC236}">
                <a16:creationId xmlns="" xmlns:a16="http://schemas.microsoft.com/office/drawing/2014/main" id="{2EAF5733-B5F6-6FDF-7986-ACF984D48B4F}"/>
              </a:ext>
            </a:extLst>
          </p:cNvPr>
          <p:cNvSpPr txBox="1"/>
          <p:nvPr/>
        </p:nvSpPr>
        <p:spPr>
          <a:xfrm>
            <a:off x="375920" y="1351280"/>
            <a:ext cx="8898082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b="0" i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Arial" panose="020B0604020202020204" pitchFamily="34" charset="0"/>
              </a:rPr>
              <a:t>Под личностной и социально-психологической готовностью понимают сформированность новой социальной позиции («внутренняя позиция школьника»); формирование группы нравственных качеств, необходимых для учения; формирование произвольности поведения, качеств общения со сверстниками и взрослыми.</a:t>
            </a:r>
            <a:endParaRPr lang="ru-RU" dirty="0"/>
          </a:p>
        </p:txBody>
      </p:sp>
      <p:pic>
        <p:nvPicPr>
          <p:cNvPr id="6" name="Picture 4">
            <a:extLst>
              <a:ext uri="{FF2B5EF4-FFF2-40B4-BE49-F238E27FC236}">
                <a16:creationId xmlns="" xmlns:a16="http://schemas.microsoft.com/office/drawing/2014/main" id="{CCA707A2-8B94-E956-4A1D-85B3C5A134A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74002" y="1929429"/>
            <a:ext cx="2785353" cy="27330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59255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455E6F52-2FD4-E75D-D09F-68A0B29984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53732" y="328958"/>
            <a:ext cx="8873066" cy="975360"/>
          </a:xfrm>
        </p:spPr>
        <p:txBody>
          <a:bodyPr>
            <a:noAutofit/>
          </a:bodyPr>
          <a:lstStyle/>
          <a:p>
            <a:r>
              <a:rPr lang="ru-RU" sz="3200" dirty="0">
                <a:solidFill>
                  <a:schemeClr val="accent2">
                    <a:lumMod val="75000"/>
                  </a:schemeClr>
                </a:solidFill>
                <a:highlight>
                  <a:srgbClr val="FFFFFF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ЭМОЦИОНАЛЬНО-ВОЛЕВАЯ </a:t>
            </a:r>
            <a:r>
              <a:rPr lang="ru-RU" sz="3200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ГОТОВНОСТЬ.</a:t>
            </a:r>
            <a:r>
              <a:rPr lang="ru-RU" sz="3200" dirty="0">
                <a:solidFill>
                  <a:schemeClr val="accent2">
                    <a:lumMod val="75000"/>
                  </a:schemeClr>
                </a:solidFill>
                <a:highlight>
                  <a:srgbClr val="FFFFFF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ru-RU" sz="3200" dirty="0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D101482C-CC40-831F-5F5A-8725A5E3072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1391919"/>
            <a:ext cx="8596668" cy="4649443"/>
          </a:xfrm>
        </p:spPr>
        <p:txBody>
          <a:bodyPr/>
          <a:lstStyle/>
          <a:p>
            <a:r>
              <a:rPr lang="ru-RU" sz="2800" b="0" i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Arial" panose="020B0604020202020204" pitchFamily="34" charset="0"/>
              </a:rPr>
              <a:t>Эмоционально-волевую готовность считают сформированной, если ребенок умеет ставить цель, принимать решение, намечать план действия, прилагать усилия к его реализации, преодолевать препятствия. У него формируется произвольность психических процессов.</a:t>
            </a:r>
          </a:p>
          <a:p>
            <a:endParaRPr lang="ru-RU" dirty="0"/>
          </a:p>
        </p:txBody>
      </p:sp>
      <p:pic>
        <p:nvPicPr>
          <p:cNvPr id="7" name="Picture 2" descr="C:\Users\25PC\AppData\Local\Packages\Microsoft.Windows.Photos_8wekyb3d8bbwe\TempState\ShareServiceTempFolder\Frame_513180_2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03" y="3861881"/>
            <a:ext cx="3278631" cy="2996119"/>
          </a:xfrm>
          <a:prstGeom prst="rect">
            <a:avLst/>
          </a:prstGeom>
          <a:noFill/>
          <a:effectLst>
            <a:softEdge rad="635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86637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36CBA92C-62E5-BBB0-1344-16F7FE7248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7360" y="162560"/>
            <a:ext cx="8806642" cy="1178560"/>
          </a:xfrm>
        </p:spPr>
        <p:txBody>
          <a:bodyPr>
            <a:normAutofit fontScale="90000"/>
          </a:bodyPr>
          <a:lstStyle/>
          <a:p>
            <a:r>
              <a:rPr lang="ru-RU" b="1" i="0" dirty="0">
                <a:solidFill>
                  <a:schemeClr val="accent2">
                    <a:lumMod val="50000"/>
                  </a:schemeClr>
                </a:solidFill>
                <a:effectLst/>
                <a:highlight>
                  <a:srgbClr val="FFFFFF"/>
                </a:highlight>
                <a:latin typeface="Trebuchet MS" panose="020B0603020202020204" pitchFamily="34" charset="0"/>
              </a:rPr>
              <a:t>Критерии подготовленности ребенка к школе.</a:t>
            </a:r>
            <a:r>
              <a:rPr lang="ru-RU" b="1" i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Cuprum"/>
              </a:rPr>
              <a:t/>
            </a:r>
            <a:br>
              <a:rPr lang="ru-RU" b="1" i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Cuprum"/>
              </a:rPr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B9689C25-0E20-FE04-D443-5F123EE2791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2880" y="1127760"/>
            <a:ext cx="8950960" cy="5303519"/>
          </a:xfrm>
        </p:spPr>
        <p:txBody>
          <a:bodyPr>
            <a:normAutofit fontScale="92500"/>
          </a:bodyPr>
          <a:lstStyle/>
          <a:p>
            <a:r>
              <a:rPr lang="ru-RU" sz="2800" b="0" i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Arial" panose="020B0604020202020204" pitchFamily="34" charset="0"/>
              </a:rPr>
              <a:t>В качестве  </a:t>
            </a:r>
            <a:r>
              <a:rPr lang="ru-RU" sz="2800" b="0" i="0" dirty="0" smtClean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Arial" panose="020B0604020202020204" pitchFamily="34" charset="0"/>
              </a:rPr>
              <a:t>критериев рассмотрим </a:t>
            </a:r>
            <a:r>
              <a:rPr lang="ru-RU" sz="2800" b="0" i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Arial" panose="020B0604020202020204" pitchFamily="34" charset="0"/>
              </a:rPr>
              <a:t>следующие показатели:</a:t>
            </a:r>
          </a:p>
          <a:p>
            <a:r>
              <a:rPr lang="ru-RU" sz="2800" b="1" i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Arial" panose="020B0604020202020204" pitchFamily="34" charset="0"/>
              </a:rPr>
              <a:t>нормальное физическое развитие и координация движений </a:t>
            </a:r>
            <a:r>
              <a:rPr lang="ru-RU" sz="2800" b="0" i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Arial" panose="020B0604020202020204" pitchFamily="34" charset="0"/>
              </a:rPr>
              <a:t>— достаточно развитая мускулатура, точность движений, готовность руки к выполнению мелких, точных и разнообразных движений, согласованность движения руки и глаза, умение владеть ручкой, карандашом, кисточкой</a:t>
            </a:r>
            <a:r>
              <a:rPr lang="ru-RU" b="0" i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Arial" panose="020B0604020202020204" pitchFamily="34" charset="0"/>
              </a:rPr>
              <a:t>;</a:t>
            </a:r>
          </a:p>
          <a:p>
            <a:r>
              <a:rPr lang="ru-RU" sz="2800" b="1" i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Arial" panose="020B0604020202020204" pitchFamily="34" charset="0"/>
              </a:rPr>
              <a:t>желание учиться</a:t>
            </a:r>
            <a:r>
              <a:rPr lang="ru-RU" sz="2800" b="0" i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Arial" panose="020B0604020202020204" pitchFamily="34" charset="0"/>
              </a:rPr>
              <a:t> — наличие мотивов учения, отношение к нему как к очень важному, значимому делу, стремление к приобретению знаний, интерес к определенным учебным занятиям;</a:t>
            </a:r>
          </a:p>
          <a:p>
            <a:endParaRPr lang="ru-RU" b="0" i="0" dirty="0">
              <a:solidFill>
                <a:srgbClr val="000000"/>
              </a:solidFill>
              <a:effectLst/>
              <a:highlight>
                <a:srgbClr val="FFFFFF"/>
              </a:highlight>
              <a:latin typeface="Arial" panose="020B0604020202020204" pitchFamily="34" charset="0"/>
            </a:endParaRPr>
          </a:p>
          <a:p>
            <a:endParaRPr lang="ru-RU" dirty="0"/>
          </a:p>
        </p:txBody>
      </p:sp>
      <p:pic>
        <p:nvPicPr>
          <p:cNvPr id="4" name="Рисунок 3" descr="Скоро в школу. Памятка для родителей">
            <a:extLst>
              <a:ext uri="{FF2B5EF4-FFF2-40B4-BE49-F238E27FC236}">
                <a16:creationId xmlns="" xmlns:a16="http://schemas.microsoft.com/office/drawing/2014/main" id="{0D9D0FB4-0E09-0E44-2503-15646DF4D93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47252" y="3359215"/>
            <a:ext cx="2519363" cy="1557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75405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38C70DEB-11DC-FC96-73BC-26059034B30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5600" y="447041"/>
            <a:ext cx="8918402" cy="6197600"/>
          </a:xfrm>
        </p:spPr>
        <p:txBody>
          <a:bodyPr/>
          <a:lstStyle/>
          <a:p>
            <a:pPr algn="just">
              <a:buFont typeface="Arial" panose="020B0604020202020204" pitchFamily="34" charset="0"/>
              <a:buChar char="•"/>
            </a:pPr>
            <a:r>
              <a:rPr lang="ru-RU" sz="2400" b="1" i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Arial" panose="020B0604020202020204" pitchFamily="34" charset="0"/>
              </a:rPr>
              <a:t>управление своим поведением</a:t>
            </a:r>
            <a:r>
              <a:rPr lang="ru-RU" sz="2400" b="0" i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Arial" panose="020B0604020202020204" pitchFamily="34" charset="0"/>
              </a:rPr>
              <a:t> — произвольность внешнего двигательного поведения, обеспечивающую возможность выдерживать школьный режим, организовывать себя на уроке;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ru-RU" sz="2400" b="1" i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Arial" panose="020B0604020202020204" pitchFamily="34" charset="0"/>
              </a:rPr>
              <a:t>владение приемами умственной деятельности </a:t>
            </a:r>
            <a:r>
              <a:rPr lang="ru-RU" sz="2400" b="0" i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Arial" panose="020B0604020202020204" pitchFamily="34" charset="0"/>
              </a:rPr>
              <a:t>— предполагает определенный уровень развития познавательных процессов ребенка. Это дифференциация восприятия, позволяющего наблюдать предметы и явления, выделять в них те или иные свойства и стороны, владение логическими операциями, способами осмысленного запоминания материала;</a:t>
            </a:r>
          </a:p>
          <a:p>
            <a:r>
              <a:rPr lang="ru-RU" sz="2400" b="1" i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Arial" panose="020B0604020202020204" pitchFamily="34" charset="0"/>
              </a:rPr>
              <a:t>проявление самостоятельности </a:t>
            </a:r>
            <a:r>
              <a:rPr lang="ru-RU" sz="2400" b="0" i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Arial" panose="020B0604020202020204" pitchFamily="34" charset="0"/>
              </a:rPr>
              <a:t>— стремление искать способы решения и объяснения всего нового и удивительного, побуждение применять разные пути, давать различные варианты решений, обходиться в практической деятельности без посторонней помощи;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51151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Аспект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Facet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Facet" id="{C0C680CD-088A-49FC-A102-D699147F32B2}" vid="{0B5AB586-D108-4FC1-8368-649FE654B89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683</TotalTime>
  <Words>1118</Words>
  <Application>Microsoft Office PowerPoint</Application>
  <PresentationFormat>Произвольный</PresentationFormat>
  <Paragraphs>130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Аспект</vt:lpstr>
      <vt:lpstr>Что такое готовность к школе и как подготовить ребенка?» </vt:lpstr>
      <vt:lpstr>Презентация PowerPoint</vt:lpstr>
      <vt:lpstr>Компоненты готовности к обучению в школе</vt:lpstr>
      <vt:lpstr>ФИЗИЧЕСКАЯ ГОТОВНОСТЬ:</vt:lpstr>
      <vt:lpstr>Интеллектуальная готовность.</vt:lpstr>
      <vt:lpstr>ЛИЧНОСТНАЯ И СОЦИАЛЬНО-ПСИХОЛОГИЧЕСКАЯ ГОТОВНОСТЬ</vt:lpstr>
      <vt:lpstr>ЭМОЦИОНАЛЬНО-ВОЛЕВАЯ ГОТОВНОСТЬ. </vt:lpstr>
      <vt:lpstr>Критерии подготовленности ребенка к школе. </vt:lpstr>
      <vt:lpstr>Презентация PowerPoint</vt:lpstr>
      <vt:lpstr>Презентация PowerPoint</vt:lpstr>
      <vt:lpstr>Дети    в возрасте с 6 до 7 лет.</vt:lpstr>
      <vt:lpstr>К 7 годам ребенок должен уметь</vt:lpstr>
      <vt:lpstr>ЭТО ВАЖНО:</vt:lpstr>
      <vt:lpstr>Полезные советы:</vt:lpstr>
      <vt:lpstr>Как подготовить будущего первоклассника: </vt:lpstr>
      <vt:lpstr>Подготовка руки к письму  </vt:lpstr>
      <vt:lpstr>Окружающий мир </vt:lpstr>
      <vt:lpstr>Какие еще советы могут быть полезными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Что такое готовность к школе и как подготовить ребенка?» </dc:title>
  <dc:creator>25PC</dc:creator>
  <cp:lastModifiedBy>Windows User</cp:lastModifiedBy>
  <cp:revision>31</cp:revision>
  <cp:lastPrinted>2024-05-22T07:13:14Z</cp:lastPrinted>
  <dcterms:created xsi:type="dcterms:W3CDTF">2024-05-16T07:32:50Z</dcterms:created>
  <dcterms:modified xsi:type="dcterms:W3CDTF">2024-05-22T07:50:56Z</dcterms:modified>
</cp:coreProperties>
</file>