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4" r:id="rId3"/>
    <p:sldId id="290" r:id="rId4"/>
    <p:sldId id="291" r:id="rId5"/>
    <p:sldId id="292" r:id="rId6"/>
    <p:sldId id="293" r:id="rId7"/>
    <p:sldId id="294" r:id="rId8"/>
    <p:sldId id="295" r:id="rId9"/>
    <p:sldId id="307" r:id="rId10"/>
    <p:sldId id="311" r:id="rId11"/>
    <p:sldId id="308" r:id="rId12"/>
    <p:sldId id="299" r:id="rId13"/>
    <p:sldId id="300" r:id="rId14"/>
    <p:sldId id="301" r:id="rId15"/>
    <p:sldId id="302" r:id="rId16"/>
    <p:sldId id="304" r:id="rId17"/>
    <p:sldId id="325" r:id="rId18"/>
    <p:sldId id="326" r:id="rId19"/>
    <p:sldId id="303" r:id="rId20"/>
    <p:sldId id="305" r:id="rId21"/>
    <p:sldId id="285" r:id="rId22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0B79"/>
    <a:srgbClr val="070FB9"/>
    <a:srgbClr val="622BED"/>
    <a:srgbClr val="4210C0"/>
    <a:srgbClr val="960000"/>
    <a:srgbClr val="EAEFF7"/>
    <a:srgbClr val="336600"/>
    <a:srgbClr val="00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226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009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004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922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969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713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21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157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693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956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84816-4367-48B6-9627-873E57D94ECA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DA406-69C0-4B0B-AA01-8DF1AE671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215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8463" y="4104475"/>
            <a:ext cx="11683240" cy="1368693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</a:pPr>
            <a:r>
              <a:rPr lang="ru-RU" sz="4800" b="1" dirty="0">
                <a:solidFill>
                  <a:srgbClr val="050B79"/>
                </a:solidFill>
                <a:cs typeface="Times New Roman" panose="02020603050405020304" pitchFamily="18" charset="0"/>
              </a:rPr>
              <a:t>Обеспечение безопасной образовательной среды – профилактика безнадзорности, правонарушений и суицидального поведения обучающихся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6689"/>
          <a:stretch/>
        </p:blipFill>
        <p:spPr>
          <a:xfrm>
            <a:off x="-56918" y="227253"/>
            <a:ext cx="2095036" cy="115252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60305" y="341851"/>
            <a:ext cx="86428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Государственное бюджетное учреждение, осуществляющее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психолого-педагогическую и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медико-социальную помощь  </a:t>
            </a:r>
            <a:endParaRPr lang="ru-RU" b="1" dirty="0" smtClean="0">
              <a:solidFill>
                <a:schemeClr val="accent5">
                  <a:lumMod val="75000"/>
                </a:schemeClr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Центр диагностики и консультирования» Краснодарского края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97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485" y="2747841"/>
            <a:ext cx="4551485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50B79"/>
                </a:solidFill>
                <a:cs typeface="Times New Roman" panose="02020603050405020304" pitchFamily="18" charset="0"/>
              </a:rPr>
              <a:t>План ИППС обучающегося «группы риска»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1799" y="261572"/>
            <a:ext cx="6387843" cy="64821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896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543" y="514595"/>
            <a:ext cx="10527323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50B79"/>
                </a:solidFill>
                <a:cs typeface="Times New Roman" panose="02020603050405020304" pitchFamily="18" charset="0"/>
              </a:rPr>
              <a:t>Первичная профилактика </a:t>
            </a: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535535" y="1514545"/>
            <a:ext cx="10823331" cy="301686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обеспечивать условия по созданию благополучной и комфортной психологической и социокультурной среды, обеспечивать проведение мероприятий, направленных на формирование у обучающихся навыков </a:t>
            </a:r>
            <a:r>
              <a:rPr lang="ru-RU" sz="1800" dirty="0" err="1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стрессоустойчивого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и бесконфликтного 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поведения</a:t>
            </a:r>
            <a:endParaRPr lang="ru-RU" sz="18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формировать 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у обучающихся устойчивое стремлением к здоровому образу 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жизни</a:t>
            </a:r>
            <a:endParaRPr lang="ru-RU" sz="18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прививать 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обучающимся существующие в обществе социальные нормы поведения, формировать позитивный образ «Я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»</a:t>
            </a:r>
            <a:endParaRPr lang="ru-RU" sz="18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формировать 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у обучающихся психологическую устойчивость к деструктивному 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воздействию</a:t>
            </a:r>
            <a:endParaRPr lang="ru-RU" sz="18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изучать 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индивидуальные психологические особенности обучающихся с целью своевременной профилактики суицидального поведения и эффективного разрешения трудностей, возникающих в общении и обучении 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несовершеннолетних </a:t>
            </a:r>
            <a:endParaRPr lang="ru-RU" sz="18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создавать систему социально-педагогической поддержки обучающихся разных возрастных групп как в образовательном процессе, так и в период трудной жизненной ситуации (на основе плана воспитательной работы общеобразовательной организации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) </a:t>
            </a:r>
            <a:endParaRPr lang="ru-RU" sz="18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повышать уровень компетентности родителей (законных представителей) по вопросам профилактики суицидального 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риска</a:t>
            </a:r>
            <a:endParaRPr lang="ru-RU" sz="18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привлекать 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различные государственные органы и общественные объединения для оказания помощи и защиты законных прав и интересов 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несовершеннолетних</a:t>
            </a:r>
            <a:endParaRPr lang="ru-RU" sz="1800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endParaRPr lang="ru-RU" sz="18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endParaRPr lang="ru-RU" sz="18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5535" y="1052880"/>
            <a:ext cx="11311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Задачи </a:t>
            </a:r>
            <a:r>
              <a:rPr lang="ru-RU" sz="2400" i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педагогического коллектива на данном этапе профилактической </a:t>
            </a:r>
            <a:r>
              <a:rPr lang="ru-RU" sz="2400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работы</a:t>
            </a:r>
            <a:endParaRPr lang="ru-RU" sz="2400" i="1" dirty="0">
              <a:solidFill>
                <a:schemeClr val="accent5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65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3" y="435464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Факторы суицидального поведения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68140" y="1210427"/>
            <a:ext cx="104026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Семейные (потенциальные, долгосрочные) </a:t>
            </a:r>
            <a:endParaRPr lang="ru-RU" sz="2800" i="1" dirty="0"/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838451" y="1697198"/>
            <a:ext cx="10577145" cy="301686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Психические заболевания в семейной истории, истории самоубийства или суицидальные попытки в семье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Эмоционально холодный, контролирующий стиль воспитания («контроль без привязанности»)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Хронические конфликты в семье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Алкоголизация, употребление ПАВ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Насилие в семье (физическое и моральное)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Проживание без родителей (по разным причинам)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191985" y="4765817"/>
            <a:ext cx="104026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Наиболее релевантные для подросткового возраста</a:t>
            </a:r>
            <a:endParaRPr lang="ru-RU" sz="28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11823" y="5340794"/>
            <a:ext cx="1065895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Негативное отношение к телу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Ориентация на идеалы красоты и успешности, транслируемые социальными медиа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Школьный </a:t>
            </a:r>
            <a:r>
              <a:rPr lang="ru-RU" sz="2000" dirty="0" err="1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буллинг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и </a:t>
            </a:r>
            <a:r>
              <a:rPr lang="ru-RU" sz="2000" dirty="0" err="1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кибербуллинг</a:t>
            </a:r>
            <a:endParaRPr lang="ru-RU" sz="20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85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3" y="435464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err="1" smtClean="0">
                <a:solidFill>
                  <a:srgbClr val="050B79"/>
                </a:solidFill>
                <a:cs typeface="Times New Roman" panose="02020603050405020304" pitchFamily="18" charset="0"/>
              </a:rPr>
              <a:t>Нарративный</a:t>
            </a:r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 суицидальный компонент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116623" y="1675857"/>
            <a:ext cx="10272345" cy="301686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Постановка нереалистичных жизненных целей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Фрустрация потребности в праве на счастье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Неспособность перенаправить внимание на более реалистичные цели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Социальное поражение или личное унижение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Восприятие себя как бремени для других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Сорванная принадлежность (ощущение одиночества и ненужности)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Восприятие, что будущего нет</a:t>
            </a:r>
          </a:p>
        </p:txBody>
      </p:sp>
    </p:spTree>
    <p:extLst>
      <p:ext uri="{BB962C8B-B14F-4D97-AF65-F5344CB8AC3E}">
        <p14:creationId xmlns:p14="http://schemas.microsoft.com/office/powerpoint/2010/main" val="240507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2" y="558557"/>
            <a:ext cx="10527323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Позитивная мотивация, связанная </a:t>
            </a:r>
            <a:b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с суицидальными идеями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762001" y="3109004"/>
            <a:ext cx="10577145" cy="301686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Выход из субъективно трудной ситуации, прекращение «психической боли»,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б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ессмысленности существования</a:t>
            </a: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Жизнь в другом пространстве, другом измерении и реальности (эзотерические взгляды, идеи перерождения, сюжеты </a:t>
            </a:r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анимэ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и </a:t>
            </a:r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манг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)</a:t>
            </a: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Героизация суицида и </a:t>
            </a:r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суицидентов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, желание привлечь внимание, публичность, подражание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36507" y="1764343"/>
            <a:ext cx="107660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Привлекательность идеи суицида на фоне неудовлетворенности существующей ситуации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242640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3" y="558557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Ситуации, которые могут быть кризисными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811823" y="1746196"/>
            <a:ext cx="10577145" cy="301686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Любая ситуация, субъективно переживаемая ребенком как обидная, оскорбительная, несправедливая, глубоко ранящая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Несчастная любовь / разрыв отношений с партнером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Ссора / острый конфликт со значимыми взрослыми 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(родители, учителя)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Травля (</a:t>
            </a:r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буллинг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) / отвержение, запугивание, издевательства со стороны сверстников, травля в интернете / социальных сетях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Тяжелая жизненная ситуация 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(смерть близкого человека, особенно матери, тяжелое заболевание)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Разочарование в своих успехах в школе или другие неудачи на фоне высоких требований 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(предъявляемых окружением или семьей)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Неприятности в семье, нестабильная семейная ситуация 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(развод родителей)</a:t>
            </a:r>
          </a:p>
        </p:txBody>
      </p:sp>
    </p:spTree>
    <p:extLst>
      <p:ext uri="{BB962C8B-B14F-4D97-AF65-F5344CB8AC3E}">
        <p14:creationId xmlns:p14="http://schemas.microsoft.com/office/powerpoint/2010/main" val="427362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3" y="435464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50B79"/>
                </a:solidFill>
                <a:cs typeface="Times New Roman" panose="02020603050405020304" pitchFamily="18" charset="0"/>
              </a:rPr>
              <a:t>Что переживает подросток?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52882" y="1498820"/>
            <a:ext cx="104026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Проблемы трех «Н»:</a:t>
            </a:r>
            <a:endParaRPr lang="ru-RU" sz="2800" i="1" dirty="0"/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896565" y="2220957"/>
            <a:ext cx="10577145" cy="127460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Непреодолимость трудностей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Нескончаемость несчастья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Непереносимость тоски и одиночества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209316" y="4122832"/>
            <a:ext cx="39705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Борьба с тремя «Б»:</a:t>
            </a:r>
            <a:endParaRPr lang="ru-RU" sz="28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949819" y="4787465"/>
            <a:ext cx="3947997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Беспомощностью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Бессилием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Безнадежностью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8246" y="1372636"/>
            <a:ext cx="2589119" cy="25296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3902" y="4021138"/>
            <a:ext cx="2531722" cy="24351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364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2" y="558557"/>
            <a:ext cx="10527323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Характеристики </a:t>
            </a:r>
            <a:r>
              <a:rPr lang="ru-RU" sz="4000" b="1" dirty="0" err="1" smtClean="0">
                <a:solidFill>
                  <a:srgbClr val="050B79"/>
                </a:solidFill>
                <a:cs typeface="Times New Roman" panose="02020603050405020304" pitchFamily="18" charset="0"/>
              </a:rPr>
              <a:t>суицидентов</a:t>
            </a:r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 </a:t>
            </a:r>
            <a:b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подросткового возраста (11-14 лет)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762000" y="2985911"/>
            <a:ext cx="10577145" cy="301686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v"/>
            </a:pPr>
            <a:r>
              <a:rPr lang="ru-RU" sz="2400" b="1" i="1" dirty="0" err="1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Сензитивный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тип.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Характеризуется повышенной чувствительностью, впечатлительностью, ранимостью, обидчивостью, тревожностью</a:t>
            </a: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v"/>
            </a:pPr>
            <a:r>
              <a:rPr lang="ru-RU" sz="2400" b="1" i="1" dirty="0" err="1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Интровертированный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тип</a:t>
            </a: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Присущи замкнутость, трудности установления контактов, ригидность, склонность к фиксации на негативных переживаниях</a:t>
            </a: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Импульсивный </a:t>
            </a: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тип.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Свойственны неустойчивость эмоций и поведения, трудности их контроля, лабильность, возбудимость, неуравновешенность, раздражительность, взрывчатость</a:t>
            </a:r>
          </a:p>
          <a:p>
            <a:pPr marL="0" indent="0" algn="just">
              <a:lnSpc>
                <a:spcPct val="100000"/>
              </a:lnSpc>
              <a:spcBef>
                <a:spcPts val="1800"/>
              </a:spcBef>
              <a:buNone/>
            </a:pPr>
            <a:endParaRPr lang="ru-RU" sz="24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v"/>
            </a:pPr>
            <a:endParaRPr lang="ru-RU" sz="2400" b="1" i="1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36507" y="1764343"/>
            <a:ext cx="107660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Основные черты – личностная незрелость, эмоциональная нестабильность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131597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2" y="558557"/>
            <a:ext cx="10527323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Характеристики </a:t>
            </a:r>
            <a:r>
              <a:rPr lang="ru-RU" sz="4000" b="1" dirty="0" err="1" smtClean="0">
                <a:solidFill>
                  <a:srgbClr val="050B79"/>
                </a:solidFill>
                <a:cs typeface="Times New Roman" panose="02020603050405020304" pitchFamily="18" charset="0"/>
              </a:rPr>
              <a:t>суицидентов</a:t>
            </a:r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 </a:t>
            </a:r>
            <a:b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подросткового возраста (15-17 лет)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568569" y="1482427"/>
            <a:ext cx="11345008" cy="301686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2400" b="1" i="1" dirty="0" err="1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Сензитивный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тип.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Характеризуется повышенной чувствительностью, впечатлительностью, ранимостью, обидчивостью, тревожностью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+ неустойчивость самооценки, неуверенность в себе в сочетании с максимализмом, высоким уровнем притязаний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16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2400" b="1" i="1" dirty="0" err="1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Интровертированный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тип</a:t>
            </a: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.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Присущи замкнутость, трудности установления контактов, ригидность, склонность к фиксации на негативных переживаниях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+ закрытость, стремление не раскрывать свой внутренний мир даже при внешней поверхностной общительности, а также накопление обид и отрицательных переживаний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16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Импульсивный </a:t>
            </a: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тип.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Свойственны неустойчивость эмоций и поведения, трудности их контроля, лабильность, возбудимость, неуравновешенность, раздражительность, взрывчатость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+ конфликтность, склонность к </a:t>
            </a:r>
            <a:r>
              <a:rPr lang="ru-RU" sz="2200" dirty="0" err="1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девиантным</a:t>
            </a: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проявлениям в виде агрессивного и </a:t>
            </a:r>
            <a:r>
              <a:rPr lang="ru-RU" sz="2200" dirty="0" err="1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аутоагрессивного</a:t>
            </a: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поведения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+ демонстрация поведения (</a:t>
            </a:r>
            <a:r>
              <a:rPr lang="ru-RU" sz="2200" dirty="0" err="1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истероидные</a:t>
            </a: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черты, драматизация, </a:t>
            </a:r>
            <a:r>
              <a:rPr lang="ru-RU" sz="2200" dirty="0" err="1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манипулятивное</a:t>
            </a: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поведение, эгоцентризм)</a:t>
            </a: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v"/>
            </a:pPr>
            <a:endParaRPr lang="ru-RU" sz="24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1800"/>
              </a:spcBef>
              <a:buNone/>
            </a:pPr>
            <a:endParaRPr lang="ru-RU" sz="24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v"/>
            </a:pPr>
            <a:endParaRPr lang="ru-RU" sz="2400" b="1" i="1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89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2" y="558557"/>
            <a:ext cx="10527323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Что делать?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811822" y="1768102"/>
            <a:ext cx="10295793" cy="301686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Когда человек занят мыслями о самоубийстве, важно начать немедленно  предпринимать меры контроля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Это включает в себя: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оценку (например, уровень двойственности переживаний, импульсивности, ригидности, наличие средств причинения себе вреда)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привлечение поддержки и маршрутизацию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установление договоренности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вовлечение семьи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ru-RU" sz="24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8637" y="4108034"/>
            <a:ext cx="2468282" cy="25029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276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8462" y="2802489"/>
            <a:ext cx="11746523" cy="1368693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</a:pPr>
            <a:r>
              <a:rPr lang="ru-RU" sz="48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Факторы риска суицидального </a:t>
            </a:r>
            <a:r>
              <a:rPr lang="ru-RU" sz="4800" b="1" dirty="0">
                <a:solidFill>
                  <a:srgbClr val="050B79"/>
                </a:solidFill>
                <a:cs typeface="Times New Roman" panose="02020603050405020304" pitchFamily="18" charset="0"/>
              </a:rPr>
              <a:t>поведения обучающихся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290" y="5071943"/>
            <a:ext cx="9144000" cy="1655762"/>
          </a:xfrm>
        </p:spPr>
        <p:txBody>
          <a:bodyPr/>
          <a:lstStyle/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Коровина Марина Александровна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педагог-психолог 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ГБУ «Центр диагностики и консультирования» КК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b="1" dirty="0">
              <a:solidFill>
                <a:schemeClr val="accent5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6689"/>
          <a:stretch/>
        </p:blipFill>
        <p:spPr>
          <a:xfrm>
            <a:off x="-56918" y="227253"/>
            <a:ext cx="2095036" cy="115252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60305" y="341851"/>
            <a:ext cx="86428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Государственное бюджетное учреждение, осуществляющее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психолого-педагогическую и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медико-социальную помощь  </a:t>
            </a:r>
            <a:endParaRPr lang="ru-RU" b="1" dirty="0" smtClean="0">
              <a:solidFill>
                <a:schemeClr val="accent5">
                  <a:lumMod val="75000"/>
                </a:schemeClr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Центр диагностики и консультирования» Краснодарского края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24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2853" y="382710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Как себя вести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677008" y="1746836"/>
            <a:ext cx="10788162" cy="301686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Сохранять спокойствие и предлагать поддержку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Не осуждать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Поощрять полную откровенность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Признавать самоубийство как один из вариантов, но не признавать как «нормальный» вариант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Участливо выслушивать и категорически укреплять (усиливать) уход за собой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Сконцентрировать процесс коммуникации на «здесь и сейчас»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Избегать глубокого разбирательства причин до тех пор, пока кризис не минует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Обращаться к другим людям за профессиональной помощью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Задавать вопросы о конце жизни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Устранять средства для ухода из жизни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Принимать решения в ходе контроля кризисной ситуации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ru-RU" sz="22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ru-RU" sz="22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ru-RU" sz="22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52500" y="1223616"/>
            <a:ext cx="107660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Взять (включить) подростка «на себя»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64533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8070" y="2685190"/>
            <a:ext cx="4920027" cy="1715602"/>
          </a:xfrm>
        </p:spPr>
        <p:txBody>
          <a:bodyPr>
            <a:noAutofit/>
          </a:bodyPr>
          <a:lstStyle/>
          <a:p>
            <a:pPr marL="0" indent="0" algn="ctr">
              <a:spcAft>
                <a:spcPts val="1000"/>
              </a:spcAft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 8 (861) 992-66-73</a:t>
            </a:r>
          </a:p>
          <a:p>
            <a:pPr marL="0" indent="0" algn="ctr">
              <a:spcAft>
                <a:spcPts val="1000"/>
              </a:spcAft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ru-RU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cdik-center.ru</a:t>
            </a:r>
            <a:r>
              <a:rPr lang="ru-RU" b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Aft>
                <a:spcPts val="1000"/>
              </a:spcAft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почта: diagn.omo@bk.ru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60305" y="341851"/>
            <a:ext cx="86428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учреждение, осуществляющее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психолого-педагогическую и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медико-социальную помощь  </a:t>
            </a: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диагностики и консультирования» Краснодарского края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b="46689"/>
          <a:stretch/>
        </p:blipFill>
        <p:spPr>
          <a:xfrm>
            <a:off x="-56918" y="227253"/>
            <a:ext cx="2095036" cy="11525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326" y="1625962"/>
            <a:ext cx="5768572" cy="43264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676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3" y="435464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Мифы о суицидальном поведении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331" y="3092442"/>
            <a:ext cx="7562850" cy="2095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1916" y="5503617"/>
            <a:ext cx="7562850" cy="1057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1916" y="1557567"/>
            <a:ext cx="7562850" cy="1219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605331" y="1557567"/>
            <a:ext cx="17882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Миф 1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257412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3" y="435464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Мифы о суицидальном поведении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5331" y="1557567"/>
            <a:ext cx="17882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Миф 2</a:t>
            </a:r>
            <a:endParaRPr lang="ru-RU" sz="4000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916" y="1557567"/>
            <a:ext cx="7562850" cy="1219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31" y="3416788"/>
            <a:ext cx="7572375" cy="1352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0528" y="5409359"/>
            <a:ext cx="7572375" cy="1095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108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3" y="435464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Мифы о суицидальном поведении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5331" y="1557567"/>
            <a:ext cx="17882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Миф 3</a:t>
            </a:r>
            <a:endParaRPr lang="ru-RU" sz="400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916" y="1465914"/>
            <a:ext cx="7810500" cy="1095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31" y="3048392"/>
            <a:ext cx="7591425" cy="1428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1916" y="5178720"/>
            <a:ext cx="7391400" cy="1276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499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3" y="435464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Мифы о суицидальном поведении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5331" y="1557567"/>
            <a:ext cx="17882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Миф 4</a:t>
            </a:r>
            <a:endParaRPr lang="ru-RU" sz="400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916" y="1349765"/>
            <a:ext cx="7391400" cy="1600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31" y="3080174"/>
            <a:ext cx="7610475" cy="19716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1916" y="5182058"/>
            <a:ext cx="7639050" cy="1495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7513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3" y="435464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Мифы о суицидальном поведении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5331" y="1557567"/>
            <a:ext cx="17882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Миф 5</a:t>
            </a:r>
            <a:endParaRPr lang="ru-RU" sz="400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5716" y="1293949"/>
            <a:ext cx="7639050" cy="1495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31" y="3012859"/>
            <a:ext cx="7581900" cy="2019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5716" y="5217691"/>
            <a:ext cx="7581900" cy="1466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537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3" y="435464"/>
            <a:ext cx="10515600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Мифы о суицидальном поведении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5331" y="1557567"/>
            <a:ext cx="17882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Миф 6</a:t>
            </a:r>
            <a:endParaRPr lang="ru-RU" sz="400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355" y="1586153"/>
            <a:ext cx="7734300" cy="990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31" y="3097215"/>
            <a:ext cx="7620000" cy="1800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4332" y="5210822"/>
            <a:ext cx="7620000" cy="12477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479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822" y="664064"/>
            <a:ext cx="10527323" cy="635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50B79"/>
                </a:solidFill>
                <a:cs typeface="Times New Roman" panose="02020603050405020304" pitchFamily="18" charset="0"/>
              </a:rPr>
              <a:t>Профилактика суицидального поведения</a:t>
            </a:r>
            <a:endParaRPr lang="ru-RU" sz="4000" b="1" dirty="0">
              <a:solidFill>
                <a:srgbClr val="050B79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984738" y="2234093"/>
            <a:ext cx="9891348" cy="301686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Первичная профилактика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– устранение факторов риска для всех обучающихся</a:t>
            </a: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Вторичная профилактика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– работа с группой риска (обучающиеся, проявляющие суицидальные тенденции, имеющие маркеры суицидального состояния)</a:t>
            </a: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Третичная профилактика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– работа с обучающимися, совершившими суицидальные попытки и их окружением, семьей</a:t>
            </a: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v"/>
            </a:pPr>
            <a:endParaRPr lang="ru-RU" sz="24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Char char="v"/>
            </a:pPr>
            <a:endParaRPr lang="ru-RU" sz="2400" dirty="0" smtClean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5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2819</TotalTime>
  <Words>966</Words>
  <Application>Microsoft Office PowerPoint</Application>
  <PresentationFormat>Широкоэкранный</PresentationFormat>
  <Paragraphs>119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Courier New</vt:lpstr>
      <vt:lpstr>Times New Roman</vt:lpstr>
      <vt:lpstr>Wingdings</vt:lpstr>
      <vt:lpstr>Тема Office</vt:lpstr>
      <vt:lpstr>Обеспечение безопасной образовательной среды – профилактика безнадзорности, правонарушений и суицидального поведения обучающихся</vt:lpstr>
      <vt:lpstr>Факторы риска суицидального поведения обучающихся</vt:lpstr>
      <vt:lpstr>Мифы о суицидальном поведении</vt:lpstr>
      <vt:lpstr>Мифы о суицидальном поведении</vt:lpstr>
      <vt:lpstr>Мифы о суицидальном поведении</vt:lpstr>
      <vt:lpstr>Мифы о суицидальном поведении</vt:lpstr>
      <vt:lpstr>Мифы о суицидальном поведении</vt:lpstr>
      <vt:lpstr>Мифы о суицидальном поведении</vt:lpstr>
      <vt:lpstr>Профилактика суицидального поведения</vt:lpstr>
      <vt:lpstr>План ИППС обучающегося «группы риска»</vt:lpstr>
      <vt:lpstr>Первичная профилактика </vt:lpstr>
      <vt:lpstr>Факторы суицидального поведения</vt:lpstr>
      <vt:lpstr>Нарративный суицидальный компонент</vt:lpstr>
      <vt:lpstr>Позитивная мотивация, связанная  с суицидальными идеями</vt:lpstr>
      <vt:lpstr>Ситуации, которые могут быть кризисными</vt:lpstr>
      <vt:lpstr>Что переживает подросток?</vt:lpstr>
      <vt:lpstr>Характеристики суицидентов  подросткового возраста (11-14 лет)</vt:lpstr>
      <vt:lpstr>Характеристики суицидентов  подросткового возраста (15-17 лет)</vt:lpstr>
      <vt:lpstr>Что делать?</vt:lpstr>
      <vt:lpstr>Как себя вести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сопровождения в профессиональныхдетей ветеранов (участников) СВО</dc:title>
  <dc:creator>Пользователь</dc:creator>
  <cp:lastModifiedBy>Пользователь</cp:lastModifiedBy>
  <cp:revision>207</cp:revision>
  <cp:lastPrinted>2024-10-28T11:31:48Z</cp:lastPrinted>
  <dcterms:created xsi:type="dcterms:W3CDTF">2023-09-15T10:46:16Z</dcterms:created>
  <dcterms:modified xsi:type="dcterms:W3CDTF">2024-10-28T12:20:36Z</dcterms:modified>
</cp:coreProperties>
</file>