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5" r:id="rId13"/>
    <p:sldId id="306" r:id="rId14"/>
    <p:sldId id="304" r:id="rId15"/>
    <p:sldId id="307" r:id="rId16"/>
    <p:sldId id="289" r:id="rId17"/>
    <p:sldId id="308" r:id="rId18"/>
    <p:sldId id="309" r:id="rId19"/>
    <p:sldId id="310" r:id="rId20"/>
    <p:sldId id="292" r:id="rId2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33660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D9D432-0EC8-445E-9A02-DDEA2CF4845E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CBB0FA8-F43B-4027-86DE-4B6D10F6033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аппетита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сна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Серьезные проблемы со здоровьем, повышение заболеваемости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Жалобы на боли (болит голова, живот, «где-то здесь»), даже если 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они не подтверждаются врачами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Изменения мимики (гипомимия, амимия)</a:t>
          </a:r>
        </a:p>
        <a:p>
          <a:pPr algn="just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царапин, ссадин, порезов на руках или др. частях тела</a:t>
          </a:r>
        </a:p>
        <a:p>
          <a:pPr algn="ctr"/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18A9B5-43A0-4479-899C-397A7C9A73A3}" type="parTrans" cxnId="{C2C8B56C-5D71-4B51-972D-9524012EEC5F}">
      <dgm:prSet/>
      <dgm:spPr/>
      <dgm:t>
        <a:bodyPr/>
        <a:lstStyle/>
        <a:p>
          <a:endParaRPr lang="ru-RU"/>
        </a:p>
      </dgm:t>
    </dgm:pt>
    <dgm:pt modelId="{0CD4C1CF-C7F4-4EA2-8E66-781909C65EA8}" type="sibTrans" cxnId="{C2C8B56C-5D71-4B51-972D-9524012EEC5F}">
      <dgm:prSet/>
      <dgm:spPr/>
      <dgm:t>
        <a:bodyPr/>
        <a:lstStyle/>
        <a:p>
          <a:endParaRPr lang="ru-RU"/>
        </a:p>
      </dgm:t>
    </dgm:pt>
    <dgm:pt modelId="{79A37E25-5E8C-4094-945A-7D289B50EBF0}">
      <dgm:prSet phldrT="[Текст]" custT="1"/>
      <dgm:spPr/>
      <dgm:t>
        <a:bodyPr/>
        <a:lstStyle/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Замкнутость, погруженность в свои переживания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Вспышки агрессии, обвинения в непонимании и отсутствии 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внимания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Отсутствие положительных эмоций, холодность и отстраненность,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Самообвинения, уверенность в своей не успешности, ненужности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Ощущение безнадежности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Резкие перепады настроения (несвойственные подростку ранее)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Чувство вины (моя вина, возможно что-то сказал, не услышал,)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848738-BBF1-4976-BED3-6E333B3F7C82}" type="parTrans" cxnId="{4E590EFE-07F6-4C58-94D7-718C194C1596}">
      <dgm:prSet/>
      <dgm:spPr/>
      <dgm:t>
        <a:bodyPr/>
        <a:lstStyle/>
        <a:p>
          <a:endParaRPr lang="ru-RU"/>
        </a:p>
      </dgm:t>
    </dgm:pt>
    <dgm:pt modelId="{191FA3F4-FA62-493C-B0FD-978EBC9A99FB}" type="sibTrans" cxnId="{4E590EFE-07F6-4C58-94D7-718C194C1596}">
      <dgm:prSet/>
      <dgm:spPr/>
      <dgm:t>
        <a:bodyPr/>
        <a:lstStyle/>
        <a:p>
          <a:endParaRPr lang="ru-RU"/>
        </a:p>
      </dgm:t>
    </dgm:pt>
    <dgm:pt modelId="{63C77005-D875-4118-8EA6-F861198109D4}">
      <dgm:prSet phldrT="[Текст]" custT="1"/>
      <dgm:spPr/>
      <dgm:t>
        <a:bodyPr/>
        <a:lstStyle/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отношения к собственной внешности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интересов и отношения к учебе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Нежелание посещать кружки, школу (появление прогулов)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интереса к теме смерти, загробной жизни, мистике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Устойчивый, навязчивый интерес, переходящий в потребность к общению в социальных сетях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Изоляция от прежней компании друзей</a:t>
          </a:r>
        </a:p>
        <a:p>
          <a:pPr algn="l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Скрытность, специфические записи в дневнике, ЖЖ, в персональных аккаунтах в социальных сетях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3969B3-2002-4FE6-B83F-0AA90500BB71}" type="parTrans" cxnId="{03E85DF7-CC6E-49D6-B554-5176E65FB67D}">
      <dgm:prSet/>
      <dgm:spPr/>
      <dgm:t>
        <a:bodyPr/>
        <a:lstStyle/>
        <a:p>
          <a:endParaRPr lang="ru-RU"/>
        </a:p>
      </dgm:t>
    </dgm:pt>
    <dgm:pt modelId="{F224260E-D0B3-45B5-A8F6-656467A06087}" type="sibTrans" cxnId="{03E85DF7-CC6E-49D6-B554-5176E65FB67D}">
      <dgm:prSet/>
      <dgm:spPr/>
      <dgm:t>
        <a:bodyPr/>
        <a:lstStyle/>
        <a:p>
          <a:endParaRPr lang="ru-RU"/>
        </a:p>
      </dgm:t>
    </dgm:pt>
    <dgm:pt modelId="{15461E9E-14E6-478A-B43E-A62DEF69FF45}" type="pres">
      <dgm:prSet presAssocID="{C3D9D432-0EC8-445E-9A02-DDEA2CF4845E}" presName="Name0" presStyleCnt="0">
        <dgm:presLayoutVars>
          <dgm:dir/>
          <dgm:resizeHandles val="exact"/>
        </dgm:presLayoutVars>
      </dgm:prSet>
      <dgm:spPr/>
    </dgm:pt>
    <dgm:pt modelId="{608FFDF1-CE3A-45C1-970C-8D31BAD6DADE}" type="pres">
      <dgm:prSet presAssocID="{C3D9D432-0EC8-445E-9A02-DDEA2CF4845E}" presName="bkgdShp" presStyleLbl="alignAccFollowNode1" presStyleIdx="0" presStyleCnt="1" custLinFactNeighborX="-748" custLinFactNeighborY="1888"/>
      <dgm:spPr/>
    </dgm:pt>
    <dgm:pt modelId="{B7C6D3F6-A589-4A20-8D64-FD60EB0A2329}" type="pres">
      <dgm:prSet presAssocID="{C3D9D432-0EC8-445E-9A02-DDEA2CF4845E}" presName="linComp" presStyleCnt="0"/>
      <dgm:spPr/>
    </dgm:pt>
    <dgm:pt modelId="{98D2A48B-244D-452E-9300-656F3249A5AB}" type="pres">
      <dgm:prSet presAssocID="{DCBB0FA8-F43B-4027-86DE-4B6D10F60331}" presName="compNode" presStyleCnt="0"/>
      <dgm:spPr/>
    </dgm:pt>
    <dgm:pt modelId="{FC3BCB5B-70AF-43A4-9B94-E810BB39A62C}" type="pres">
      <dgm:prSet presAssocID="{DCBB0FA8-F43B-4027-86DE-4B6D10F60331}" presName="node" presStyleLbl="node1" presStyleIdx="0" presStyleCnt="3" custScaleX="147459" custScaleY="114876" custLinFactNeighborX="-10600" custLinFactNeighborY="-4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AA914D-FE2C-484D-8FD5-9985C38BB14F}" type="pres">
      <dgm:prSet presAssocID="{DCBB0FA8-F43B-4027-86DE-4B6D10F60331}" presName="invisiNode" presStyleLbl="node1" presStyleIdx="0" presStyleCnt="3"/>
      <dgm:spPr/>
    </dgm:pt>
    <dgm:pt modelId="{4C0534FA-1FCA-4E0B-858B-2E3950EA8618}" type="pres">
      <dgm:prSet presAssocID="{DCBB0FA8-F43B-4027-86DE-4B6D10F60331}" presName="imagNode" presStyleLbl="fgImgPlace1" presStyleIdx="0" presStyleCnt="3" custScaleX="145537" custLinFactNeighborX="-10387" custLinFactNeighborY="-664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65229B-C7E6-4CF1-B398-BBA25CE87465}" type="pres">
      <dgm:prSet presAssocID="{0CD4C1CF-C7F4-4EA2-8E66-781909C65EA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6E2B0DE-2365-4BEB-BD4F-C5E7DF1337C4}" type="pres">
      <dgm:prSet presAssocID="{79A37E25-5E8C-4094-945A-7D289B50EBF0}" presName="compNode" presStyleCnt="0"/>
      <dgm:spPr/>
    </dgm:pt>
    <dgm:pt modelId="{3BE4E36F-AEC7-4362-886B-7DFBAD1A44BD}" type="pres">
      <dgm:prSet presAssocID="{79A37E25-5E8C-4094-945A-7D289B50EBF0}" presName="node" presStyleLbl="node1" presStyleIdx="1" presStyleCnt="3" custScaleX="150141" custScaleY="118101" custLinFactNeighborX="-4338" custLinFactNeighborY="-2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54787-B8EF-459B-9A12-8DDFDB6E7C95}" type="pres">
      <dgm:prSet presAssocID="{79A37E25-5E8C-4094-945A-7D289B50EBF0}" presName="invisiNode" presStyleLbl="node1" presStyleIdx="1" presStyleCnt="3"/>
      <dgm:spPr/>
    </dgm:pt>
    <dgm:pt modelId="{4F3120B6-AA40-4E57-BD09-08BF569C0FA9}" type="pres">
      <dgm:prSet presAssocID="{79A37E25-5E8C-4094-945A-7D289B50EBF0}" presName="imagNode" presStyleLbl="fgImgPlace1" presStyleIdx="1" presStyleCnt="3" custScaleX="151197" custLinFactNeighborX="-4727" custLinFactNeighborY="-530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08F8F01-0B8F-44E3-A3AD-E77BFD1C1375}" type="pres">
      <dgm:prSet presAssocID="{191FA3F4-FA62-493C-B0FD-978EBC9A99F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A932F3B-607D-44D5-B53C-076A3594668F}" type="pres">
      <dgm:prSet presAssocID="{63C77005-D875-4118-8EA6-F861198109D4}" presName="compNode" presStyleCnt="0"/>
      <dgm:spPr/>
    </dgm:pt>
    <dgm:pt modelId="{AD7CF631-4001-4B22-862E-006288688C8A}" type="pres">
      <dgm:prSet presAssocID="{63C77005-D875-4118-8EA6-F861198109D4}" presName="node" presStyleLbl="node1" presStyleIdx="2" presStyleCnt="3" custScaleX="164838" custScaleY="119171" custLinFactNeighborX="-2255" custLinFactNeighborY="-2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CC819-6D42-412C-905E-A139AD14BD1B}" type="pres">
      <dgm:prSet presAssocID="{63C77005-D875-4118-8EA6-F861198109D4}" presName="invisiNode" presStyleLbl="node1" presStyleIdx="2" presStyleCnt="3"/>
      <dgm:spPr/>
    </dgm:pt>
    <dgm:pt modelId="{B652C21D-8BBF-4459-AC05-EB2903BC6357}" type="pres">
      <dgm:prSet presAssocID="{63C77005-D875-4118-8EA6-F861198109D4}" presName="imagNode" presStyleLbl="fgImgPlace1" presStyleIdx="2" presStyleCnt="3" custScaleX="164980" custLinFactNeighborX="-3830" custLinFactNeighborY="-677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03E85DF7-CC6E-49D6-B554-5176E65FB67D}" srcId="{C3D9D432-0EC8-445E-9A02-DDEA2CF4845E}" destId="{63C77005-D875-4118-8EA6-F861198109D4}" srcOrd="2" destOrd="0" parTransId="{783969B3-2002-4FE6-B83F-0AA90500BB71}" sibTransId="{F224260E-D0B3-45B5-A8F6-656467A06087}"/>
    <dgm:cxn modelId="{3F5E2F06-119C-44D7-8934-CA074C911FB8}" type="presOf" srcId="{191FA3F4-FA62-493C-B0FD-978EBC9A99FB}" destId="{108F8F01-0B8F-44E3-A3AD-E77BFD1C1375}" srcOrd="0" destOrd="0" presId="urn:microsoft.com/office/officeart/2005/8/layout/pList2"/>
    <dgm:cxn modelId="{1D85C82D-5E2A-44C4-ACB2-EA69DBA63D00}" type="presOf" srcId="{0CD4C1CF-C7F4-4EA2-8E66-781909C65EA8}" destId="{EE65229B-C7E6-4CF1-B398-BBA25CE87465}" srcOrd="0" destOrd="0" presId="urn:microsoft.com/office/officeart/2005/8/layout/pList2"/>
    <dgm:cxn modelId="{C2C8B56C-5D71-4B51-972D-9524012EEC5F}" srcId="{C3D9D432-0EC8-445E-9A02-DDEA2CF4845E}" destId="{DCBB0FA8-F43B-4027-86DE-4B6D10F60331}" srcOrd="0" destOrd="0" parTransId="{4C18A9B5-43A0-4479-899C-397A7C9A73A3}" sibTransId="{0CD4C1CF-C7F4-4EA2-8E66-781909C65EA8}"/>
    <dgm:cxn modelId="{4E590EFE-07F6-4C58-94D7-718C194C1596}" srcId="{C3D9D432-0EC8-445E-9A02-DDEA2CF4845E}" destId="{79A37E25-5E8C-4094-945A-7D289B50EBF0}" srcOrd="1" destOrd="0" parTransId="{91848738-BBF1-4976-BED3-6E333B3F7C82}" sibTransId="{191FA3F4-FA62-493C-B0FD-978EBC9A99FB}"/>
    <dgm:cxn modelId="{CBA4651F-067E-4C3F-9939-8A8E47ED1847}" type="presOf" srcId="{79A37E25-5E8C-4094-945A-7D289B50EBF0}" destId="{3BE4E36F-AEC7-4362-886B-7DFBAD1A44BD}" srcOrd="0" destOrd="0" presId="urn:microsoft.com/office/officeart/2005/8/layout/pList2"/>
    <dgm:cxn modelId="{66A78EFE-1AA8-4F4B-AEFA-B68A6A6A82BE}" type="presOf" srcId="{63C77005-D875-4118-8EA6-F861198109D4}" destId="{AD7CF631-4001-4B22-862E-006288688C8A}" srcOrd="0" destOrd="0" presId="urn:microsoft.com/office/officeart/2005/8/layout/pList2"/>
    <dgm:cxn modelId="{B5725529-BD85-49B6-A885-A8B6EA9B2F71}" type="presOf" srcId="{C3D9D432-0EC8-445E-9A02-DDEA2CF4845E}" destId="{15461E9E-14E6-478A-B43E-A62DEF69FF45}" srcOrd="0" destOrd="0" presId="urn:microsoft.com/office/officeart/2005/8/layout/pList2"/>
    <dgm:cxn modelId="{EC75DCC1-9D03-48A8-BDC9-98D076FD83D8}" type="presOf" srcId="{DCBB0FA8-F43B-4027-86DE-4B6D10F60331}" destId="{FC3BCB5B-70AF-43A4-9B94-E810BB39A62C}" srcOrd="0" destOrd="0" presId="urn:microsoft.com/office/officeart/2005/8/layout/pList2"/>
    <dgm:cxn modelId="{33B34AB3-FA0F-4049-8EC0-01B6DC32B27D}" type="presParOf" srcId="{15461E9E-14E6-478A-B43E-A62DEF69FF45}" destId="{608FFDF1-CE3A-45C1-970C-8D31BAD6DADE}" srcOrd="0" destOrd="0" presId="urn:microsoft.com/office/officeart/2005/8/layout/pList2"/>
    <dgm:cxn modelId="{D5FD4C10-59A6-4BAD-B431-93690A50A8ED}" type="presParOf" srcId="{15461E9E-14E6-478A-B43E-A62DEF69FF45}" destId="{B7C6D3F6-A589-4A20-8D64-FD60EB0A2329}" srcOrd="1" destOrd="0" presId="urn:microsoft.com/office/officeart/2005/8/layout/pList2"/>
    <dgm:cxn modelId="{4B96EF6F-968E-406B-BE68-3E07C93BA078}" type="presParOf" srcId="{B7C6D3F6-A589-4A20-8D64-FD60EB0A2329}" destId="{98D2A48B-244D-452E-9300-656F3249A5AB}" srcOrd="0" destOrd="0" presId="urn:microsoft.com/office/officeart/2005/8/layout/pList2"/>
    <dgm:cxn modelId="{1577EE53-7959-47D7-A227-9D14A3A0F1BE}" type="presParOf" srcId="{98D2A48B-244D-452E-9300-656F3249A5AB}" destId="{FC3BCB5B-70AF-43A4-9B94-E810BB39A62C}" srcOrd="0" destOrd="0" presId="urn:microsoft.com/office/officeart/2005/8/layout/pList2"/>
    <dgm:cxn modelId="{B3EADE0F-E691-4C9B-9750-2F348930E0B7}" type="presParOf" srcId="{98D2A48B-244D-452E-9300-656F3249A5AB}" destId="{C1AA914D-FE2C-484D-8FD5-9985C38BB14F}" srcOrd="1" destOrd="0" presId="urn:microsoft.com/office/officeart/2005/8/layout/pList2"/>
    <dgm:cxn modelId="{1A9E41CF-768C-4EC3-BA72-A2CBA02E8B10}" type="presParOf" srcId="{98D2A48B-244D-452E-9300-656F3249A5AB}" destId="{4C0534FA-1FCA-4E0B-858B-2E3950EA8618}" srcOrd="2" destOrd="0" presId="urn:microsoft.com/office/officeart/2005/8/layout/pList2"/>
    <dgm:cxn modelId="{883DCF2A-3A94-47CC-A6E1-71773229ABDE}" type="presParOf" srcId="{B7C6D3F6-A589-4A20-8D64-FD60EB0A2329}" destId="{EE65229B-C7E6-4CF1-B398-BBA25CE87465}" srcOrd="1" destOrd="0" presId="urn:microsoft.com/office/officeart/2005/8/layout/pList2"/>
    <dgm:cxn modelId="{1364272A-4DAE-4AAA-9A02-51B43E5B1E13}" type="presParOf" srcId="{B7C6D3F6-A589-4A20-8D64-FD60EB0A2329}" destId="{96E2B0DE-2365-4BEB-BD4F-C5E7DF1337C4}" srcOrd="2" destOrd="0" presId="urn:microsoft.com/office/officeart/2005/8/layout/pList2"/>
    <dgm:cxn modelId="{82015B49-1EC0-4251-95C0-C5638A2A7C64}" type="presParOf" srcId="{96E2B0DE-2365-4BEB-BD4F-C5E7DF1337C4}" destId="{3BE4E36F-AEC7-4362-886B-7DFBAD1A44BD}" srcOrd="0" destOrd="0" presId="urn:microsoft.com/office/officeart/2005/8/layout/pList2"/>
    <dgm:cxn modelId="{51ABE177-1345-498A-B096-A5DBA6A3673A}" type="presParOf" srcId="{96E2B0DE-2365-4BEB-BD4F-C5E7DF1337C4}" destId="{26B54787-B8EF-459B-9A12-8DDFDB6E7C95}" srcOrd="1" destOrd="0" presId="urn:microsoft.com/office/officeart/2005/8/layout/pList2"/>
    <dgm:cxn modelId="{71809C72-D087-4FD0-B77A-64C96F69C232}" type="presParOf" srcId="{96E2B0DE-2365-4BEB-BD4F-C5E7DF1337C4}" destId="{4F3120B6-AA40-4E57-BD09-08BF569C0FA9}" srcOrd="2" destOrd="0" presId="urn:microsoft.com/office/officeart/2005/8/layout/pList2"/>
    <dgm:cxn modelId="{3855EB94-56AF-468B-8D50-5781BB838995}" type="presParOf" srcId="{B7C6D3F6-A589-4A20-8D64-FD60EB0A2329}" destId="{108F8F01-0B8F-44E3-A3AD-E77BFD1C1375}" srcOrd="3" destOrd="0" presId="urn:microsoft.com/office/officeart/2005/8/layout/pList2"/>
    <dgm:cxn modelId="{A5F18BA9-83D1-4657-BBFB-9E0B34CFE588}" type="presParOf" srcId="{B7C6D3F6-A589-4A20-8D64-FD60EB0A2329}" destId="{2A932F3B-607D-44D5-B53C-076A3594668F}" srcOrd="4" destOrd="0" presId="urn:microsoft.com/office/officeart/2005/8/layout/pList2"/>
    <dgm:cxn modelId="{B8903B06-FA3E-460E-91A2-7E933C2961DC}" type="presParOf" srcId="{2A932F3B-607D-44D5-B53C-076A3594668F}" destId="{AD7CF631-4001-4B22-862E-006288688C8A}" srcOrd="0" destOrd="0" presId="urn:microsoft.com/office/officeart/2005/8/layout/pList2"/>
    <dgm:cxn modelId="{FEFCB58F-DC40-4CEC-B2B4-1113B59A80D1}" type="presParOf" srcId="{2A932F3B-607D-44D5-B53C-076A3594668F}" destId="{0E9CC819-6D42-412C-905E-A139AD14BD1B}" srcOrd="1" destOrd="0" presId="urn:microsoft.com/office/officeart/2005/8/layout/pList2"/>
    <dgm:cxn modelId="{EC3CCA58-FB6C-4695-896C-860FB65C10F1}" type="presParOf" srcId="{2A932F3B-607D-44D5-B53C-076A3594668F}" destId="{B652C21D-8BBF-4459-AC05-EB2903BC6357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FFDF1-CE3A-45C1-970C-8D31BAD6DADE}">
      <dsp:nvSpPr>
        <dsp:cNvPr id="0" name=""/>
        <dsp:cNvSpPr/>
      </dsp:nvSpPr>
      <dsp:spPr>
        <a:xfrm>
          <a:off x="0" y="45503"/>
          <a:ext cx="11659586" cy="241013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534FA-1FCA-4E0B-858B-2E3950EA8618}">
      <dsp:nvSpPr>
        <dsp:cNvPr id="0" name=""/>
        <dsp:cNvSpPr/>
      </dsp:nvSpPr>
      <dsp:spPr>
        <a:xfrm>
          <a:off x="147903" y="94371"/>
          <a:ext cx="3291322" cy="176742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3BCB5B-70AF-43A4-9B94-E810BB39A62C}">
      <dsp:nvSpPr>
        <dsp:cNvPr id="0" name=""/>
        <dsp:cNvSpPr/>
      </dsp:nvSpPr>
      <dsp:spPr>
        <a:xfrm rot="10800000">
          <a:off x="121353" y="1950864"/>
          <a:ext cx="3334788" cy="338391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аппетита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Нарушения сна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Серьезные проблемы со здоровьем, повышение заболеваемости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Жалобы на боли (болит голова, живот, «где-то здесь»), даже если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они не подтверждаются врачами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Изменения мимики (гипомимия, амимия)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царапин, ссадин, порезов на руках или др. частях тела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23909" y="1950864"/>
        <a:ext cx="3129676" cy="3281363"/>
      </dsp:txXfrm>
    </dsp:sp>
    <dsp:sp modelId="{4F3120B6-AA40-4E57-BD09-08BF569C0FA9}">
      <dsp:nvSpPr>
        <dsp:cNvPr id="0" name=""/>
        <dsp:cNvSpPr/>
      </dsp:nvSpPr>
      <dsp:spPr>
        <a:xfrm>
          <a:off x="3815110" y="94376"/>
          <a:ext cx="3419323" cy="176742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E4E36F-AEC7-4362-886B-7DFBAD1A44BD}">
      <dsp:nvSpPr>
        <dsp:cNvPr id="0" name=""/>
        <dsp:cNvSpPr/>
      </dsp:nvSpPr>
      <dsp:spPr>
        <a:xfrm rot="10800000">
          <a:off x="3835848" y="1927129"/>
          <a:ext cx="3395442" cy="347891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Замкнутость, погруженность в свои переживания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Вспышки агрессии, обвинения в непонимании и отсутствии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внимания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Отсутствие положительных эмоций, холодность и отстраненность,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Самообвинения, уверенность в своей не успешности, ненужности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Ощущение безнадежности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Резкие перепады настроения (несвойственные подростку ранее)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Чувство вины (моя вина, возможно что-то сказал, не услышал,)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940270" y="1927129"/>
        <a:ext cx="3186598" cy="3374497"/>
      </dsp:txXfrm>
    </dsp:sp>
    <dsp:sp modelId="{B652C21D-8BBF-4459-AC05-EB2903BC6357}">
      <dsp:nvSpPr>
        <dsp:cNvPr id="0" name=""/>
        <dsp:cNvSpPr/>
      </dsp:nvSpPr>
      <dsp:spPr>
        <a:xfrm>
          <a:off x="7480870" y="60373"/>
          <a:ext cx="3731026" cy="176742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7CF631-4001-4B22-862E-006288688C8A}">
      <dsp:nvSpPr>
        <dsp:cNvPr id="0" name=""/>
        <dsp:cNvSpPr/>
      </dsp:nvSpPr>
      <dsp:spPr>
        <a:xfrm rot="10800000">
          <a:off x="7518095" y="1903460"/>
          <a:ext cx="3727815" cy="3510438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отношения к собственной внешности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Изменение интересов и отношения к учебе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Нежелание посещать кружки, школу (появление прогулов)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Появление интереса к теме смерти, загробной жизни, мистике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Устойчивый, навязчивый интерес, переходящий в потребность к общению в социальных сетях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Изоляция от прежней компании друзей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• Скрытность, специфические записи в дневнике, ЖЖ, в персональных аккаунтах в социальных сетях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7626053" y="1903460"/>
        <a:ext cx="3511899" cy="3402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22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009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00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92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96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71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2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15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0693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956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84816-4367-48B6-9627-873E57D94ECA}" type="datetimeFigureOut">
              <a:rPr lang="ru-RU" smtClean="0"/>
              <a:t>28.10.2024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DA406-69C0-4B0B-AA01-8DF1AE6715D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21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3.png"/><Relationship Id="rId4" Type="http://schemas.openxmlformats.org/officeDocument/2006/relationships/image" Target="../media/image9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hyperlink" Target="https://vk.com/psy_myvmeste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2395132"/>
            <a:ext cx="9861202" cy="253292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Допсихологическая и кризисная помощь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обучающимся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образовательной организации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4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60305" y="341851"/>
            <a:ext cx="86428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 и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диагностики и консультирования» Краснодарского края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19057" y="5196236"/>
            <a:ext cx="468388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Брагина Татьяна Вячеславовна,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ГБУ «Центр диагностики и консультирования» КК</a:t>
            </a:r>
          </a:p>
        </p:txBody>
      </p:sp>
    </p:spTree>
    <p:extLst>
      <p:ext uri="{BB962C8B-B14F-4D97-AF65-F5344CB8AC3E}">
        <p14:creationId xmlns:p14="http://schemas.microsoft.com/office/powerpoint/2010/main" val="19193185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733" y="5220182"/>
            <a:ext cx="1859986" cy="16240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3169" y="1151906"/>
            <a:ext cx="7922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НЕРВАЯ ДРОЖЬ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может быть при агрессии, плаче, страхе, истерике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17902" y="1707227"/>
            <a:ext cx="467551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принципы работы при нервной дрожи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24628" y="2541203"/>
            <a:ext cx="9317620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Уточните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ребенка: ощущает	ли он	дрожь	в теле или  в какой-то части тела.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Объясните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нормальная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на стресс.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Рекомендуйте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дрожь,	используйте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Тряска»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Мотивируйте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отдохнуть, полежать, поспать.</a:t>
            </a:r>
          </a:p>
        </p:txBody>
      </p:sp>
    </p:spTree>
    <p:extLst>
      <p:ext uri="{BB962C8B-B14F-4D97-AF65-F5344CB8AC3E}">
        <p14:creationId xmlns:p14="http://schemas.microsoft.com/office/powerpoint/2010/main" val="619222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9428" y="1151906"/>
            <a:ext cx="8364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самая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человека на стрессовую ситуацию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31403" y="1521238"/>
            <a:ext cx="9560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ПЛАЧ, СЛЕЗЫ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реакция, позволяющая выразить переполняющие эмоции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278391"/>
              </p:ext>
            </p:extLst>
          </p:nvPr>
        </p:nvGraphicFramePr>
        <p:xfrm>
          <a:off x="421372" y="1982490"/>
          <a:ext cx="11349255" cy="4086641"/>
        </p:xfrm>
        <a:graphic>
          <a:graphicData uri="http://schemas.openxmlformats.org/drawingml/2006/table">
            <a:tbl>
              <a:tblPr firstRow="1" bandRow="1"/>
              <a:tblGrid>
                <a:gridCol w="22523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3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9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83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45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Обратившийся за  психологической  помощью плачет,  подавлен, нет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активности в  поведении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Слезы приносят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облегчение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Постарайтесь выразить человеку свою  поддержку и сочувствие. Не обязательно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 это словами, можно просто сесть рядом,  дать почувствовать, что вы ему сочувствуете и  сопереживаете. Можно просто держать  человека за руку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общение на проработку эмоций – дать  выплакаться; если на проработку запроса –  переключаем (дыхание, вода, отвлечение)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Выражать поддержку обратившемуся (я-  сообщения)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слушание, поощрение  высказываниям, использование 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паравербальных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компонентов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1745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 обратившегося и его чувств</a:t>
                      </a:r>
                    </a:p>
                  </a:txBody>
                  <a:tcPr marL="0" marR="0" marT="22161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работаем над чувствами,  не надо пытаться останавливать  слезы</a:t>
                      </a:r>
                    </a:p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Убеждать не плакать</a:t>
                      </a:r>
                    </a:p>
                    <a:p>
                      <a:pPr marL="65405" marR="55880" indent="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Считать слезы проявлением  слабости. </a:t>
                      </a:r>
                    </a:p>
                  </a:txBody>
                  <a:tcPr marL="0" marR="0" marT="2232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осуществить  эмоциональную разрядку  через слезы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3827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29428" y="1151906"/>
            <a:ext cx="8364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Истерика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 реагирования психики на травмирующие события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008442"/>
              </p:ext>
            </p:extLst>
          </p:nvPr>
        </p:nvGraphicFramePr>
        <p:xfrm>
          <a:off x="421372" y="1982490"/>
          <a:ext cx="11349255" cy="4086641"/>
        </p:xfrm>
        <a:graphic>
          <a:graphicData uri="http://schemas.openxmlformats.org/drawingml/2006/table">
            <a:tbl>
              <a:tblPr firstRow="1" bandRow="1"/>
              <a:tblGrid>
                <a:gridCol w="255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5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803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45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Ребенок бурно выражает  свои эмоции, выплескивая их  на окружающих: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кричит, одновременно  плачет.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Истерика всегда происходит  в присутствии зрителей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Рекомендовать ребенку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(родителям) уйти от зрителей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Применять приемы активного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слушания, перефразирование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Обращаться по имени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мало, спокойно,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короткими простыми фразами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не подпитывать истерику, то  через 10-15 минут наступает упадок  сил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ребенку отдохнуть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обратившимся является  родитель, то не совершать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неожиданных действий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(встряхивания, обливания,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пощечины)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спорить, не вступать в активный  диалог, пока не пройдет реакция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считать, что ребенок намеренно  привлекает к себе внимание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обесценивать и не подавлять  реакции фразами: «успокойся»,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«возьми себя в руки», «так нельзя»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разрядить,  выплеснуть негативные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Истерика заряжает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окружающих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82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6835" y="1151906"/>
            <a:ext cx="10225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внутреннее состояние, обусловленное грозящим реальным или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бедствием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857832"/>
              </p:ext>
            </p:extLst>
          </p:nvPr>
        </p:nvGraphicFramePr>
        <p:xfrm>
          <a:off x="421372" y="1982490"/>
          <a:ext cx="11349255" cy="4086641"/>
        </p:xfrm>
        <a:graphic>
          <a:graphicData uri="http://schemas.openxmlformats.org/drawingml/2006/table">
            <a:tbl>
              <a:tblPr firstRow="1" bandRow="1"/>
              <a:tblGrid>
                <a:gridCol w="2842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4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803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45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Поверхностное дыхание,  снижение самоконтроля  поведения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Опасен страх </a:t>
                      </a:r>
                      <a:r>
                        <a:rPr lang="ru-RU"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оцепеняющий</a:t>
                      </a: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блокирующий мысли или  действия ребенка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Проявляется, как правило, в  вечерних, ночных звонках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Отвлекать на спокойные задачи  (чтение книг, музыка и пр.)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Снимать ситуативную  тревожность, приводящую к страху  методами переключения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внимания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Дышать глубоко и ровно,  возможно применение  дыхательных техник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Проявить заинтересованность,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понимание. Активное слушание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Оставлять одного при  ощущении небезопасности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Пытаться убедить, что страх  неоправданный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Обесценивать страх «не думай  об этом», «это глупости», «так не  бывает» и пр.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справиться со  страхом: чем быстрее  обратившийся справиться со  страхом, тем меньше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вероятность, что он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закрепится на долгое время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104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2595" y="1379159"/>
            <a:ext cx="6024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Плач, истерика, страх прямо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733" y="5220182"/>
            <a:ext cx="1859986" cy="16240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51893" y="2067457"/>
            <a:ext cx="8398163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Энергично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разотрите ладони 5 сек.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Быстро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потрите пальцами щеки вверх – вниз 5сек.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 Постучите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расслабленными пальцами по макушке головы («барабанная дробь») 5сек.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4. Кулаком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правой руки интенсивно разотрите плечо и предплечье левой руки 8 сек. То же  для правой руки.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5. Осторожно надавите 4 раза на щитовидную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железу (ниже кадыка) большим и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указательным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пальцами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правой руки.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6. Нащупайте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 пальцем впадину в основании черепа, нажмите, сосчитайте до трех,  отпустите. Повторите 3 раза.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7. Плотно захватите большим и указательным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пальцами руки ахиллово сухожилие, сдавить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отпустить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Повторите по 3 раза для каждой ноги</a:t>
            </a:r>
          </a:p>
        </p:txBody>
      </p:sp>
    </p:spTree>
    <p:extLst>
      <p:ext uri="{BB962C8B-B14F-4D97-AF65-F5344CB8AC3E}">
        <p14:creationId xmlns:p14="http://schemas.microsoft.com/office/powerpoint/2010/main" val="120773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6835" y="1151906"/>
            <a:ext cx="10225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Апатия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стремления к какой-либо деятельности, отсутствии отрицательного и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к действительности, отсутствии внешних эмоциональных проявлений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962295"/>
              </p:ext>
            </p:extLst>
          </p:nvPr>
        </p:nvGraphicFramePr>
        <p:xfrm>
          <a:off x="421372" y="1982490"/>
          <a:ext cx="11349255" cy="4086641"/>
        </p:xfrm>
        <a:graphic>
          <a:graphicData uri="http://schemas.openxmlformats.org/drawingml/2006/table">
            <a:tbl>
              <a:tblPr firstRow="1" bandRow="1"/>
              <a:tblGrid>
                <a:gridCol w="2842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1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39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45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11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Реакция сниженной  эмоциональной,  интеллектуальной,  поведенческой активности.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Речь вялая с паузами.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Безразличие к окружающему.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Апатия может длиться от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 часов до</a:t>
                      </a:r>
                    </a:p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нескольких недель (тяжело  проходит без проработки  эмоционального состояния)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односложные вопросы: «Как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себя чувствуешь?», «Хочешь пить?»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Найти комфортное место для  продолжения разговора с ребенком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Поддерживать возможность испытывать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негативные эмоции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стабилизации состояния в текущий  момент консультации предложить  самомассаж пальцев, мочек ушей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резко, не надо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выдергивать обратившегося из  этого состояния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Обесценивать реакции</a:t>
                      </a:r>
                    </a:p>
                    <a:p>
                      <a:pPr marL="0" marR="5588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обратившегося: «так нельзя», «ты должен», «соберись»</a:t>
                      </a: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в комфортном  режиме осознать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произошедшее и вернуться в  продуктивное состояние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Предотвращаем возможное  появление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аутодеструктивных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тенденций</a:t>
                      </a:r>
                    </a:p>
                    <a:p>
                      <a:pPr marL="133350" marR="126364" algn="l"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225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19516" y="571661"/>
            <a:ext cx="4752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Маркеры эмоционального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675596961"/>
              </p:ext>
            </p:extLst>
          </p:nvPr>
        </p:nvGraphicFramePr>
        <p:xfrm>
          <a:off x="249382" y="1285401"/>
          <a:ext cx="11659586" cy="5355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0895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6036" y="130212"/>
            <a:ext cx="4372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(версия 2022)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681" y="165680"/>
            <a:ext cx="1229799" cy="17020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1398" y="165680"/>
            <a:ext cx="1209014" cy="17020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71664" y="497292"/>
            <a:ext cx="5183267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индикация признаков рисков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для всех видов отклоняющегося поведения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432" y="1507622"/>
            <a:ext cx="1525694" cy="23017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3114" y="1487504"/>
            <a:ext cx="1519691" cy="230179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50232" y="3845353"/>
            <a:ext cx="3021614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Социально-психологическая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41095" y="3845353"/>
            <a:ext cx="344460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Раннее проблемное (отклоняющееся)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55299" y="1478781"/>
            <a:ext cx="1574513" cy="23420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2124" y="1467388"/>
            <a:ext cx="1494875" cy="234203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758325" y="4763668"/>
            <a:ext cx="2269083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Агрессивное поведение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24217" y="2230381"/>
            <a:ext cx="1520712" cy="23495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39580" y="2230381"/>
            <a:ext cx="1467223" cy="232545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975850" y="5500149"/>
            <a:ext cx="238366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Суицидальное, самоповреждающее поведение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16007" y="4555831"/>
            <a:ext cx="1566507" cy="220455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59514" y="4555831"/>
            <a:ext cx="1584079" cy="222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25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6036" y="130212"/>
            <a:ext cx="4372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Навигатор профилактики (версия 2022)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681" y="165680"/>
            <a:ext cx="1229799" cy="17020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1398" y="165680"/>
            <a:ext cx="1209014" cy="17020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75850" y="465490"/>
            <a:ext cx="5183267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индикация признаков рисков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для всех видов отклоняющегося поведения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0232" y="3845353"/>
            <a:ext cx="3021614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нападения обучающимся на ОО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559958" y="3968463"/>
            <a:ext cx="2627921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Делинквентное поведение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411163" y="4625157"/>
            <a:ext cx="3405099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Аддиктивное (зависимое) поведение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75850" y="5500149"/>
            <a:ext cx="2383664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Рискованное поведение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170" y="1503573"/>
            <a:ext cx="1579146" cy="221957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1039" y="1503573"/>
            <a:ext cx="1532612" cy="223366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2863" y="1503573"/>
            <a:ext cx="1600635" cy="221957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9945" y="1503574"/>
            <a:ext cx="1638136" cy="221957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59130" y="2114379"/>
            <a:ext cx="1734723" cy="243343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13713" y="2114379"/>
            <a:ext cx="1773487" cy="243343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84782" y="4553004"/>
            <a:ext cx="1591068" cy="223284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68436" y="4547810"/>
            <a:ext cx="1632698" cy="223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1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" y="-20768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-56918" y="227253"/>
            <a:ext cx="2095036" cy="11525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25963" y="600691"/>
            <a:ext cx="725769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Телефоны «Горячих линий» по оказанию психологической помощи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198" y="4215186"/>
            <a:ext cx="1470454" cy="138203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946033" y="5651959"/>
            <a:ext cx="4458597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childhelpline.ru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«Детский телефон доверия» ФКЦ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МГППУ 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подростков, родителей (законных  представителей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677" y="4670656"/>
            <a:ext cx="2938625" cy="19173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3618" y="282898"/>
            <a:ext cx="1738506" cy="108962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8081586" y="1465595"/>
            <a:ext cx="3254095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Чат-бот по оказанию психологической помощи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vk.com/psy_myvmeste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81586" y="2753545"/>
            <a:ext cx="3254095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Растимдетей.рф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бытьродителем.рф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3507" y="1294398"/>
            <a:ext cx="3409221" cy="34046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3207" y="1173285"/>
            <a:ext cx="2954215" cy="30853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8451" y="3863014"/>
            <a:ext cx="3738817" cy="266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0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941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5708" y="227253"/>
            <a:ext cx="7243949" cy="924653"/>
          </a:xfrm>
        </p:spPr>
        <p:txBody>
          <a:bodyPr>
            <a:normAutofit/>
          </a:bodyPr>
          <a:lstStyle/>
          <a:p>
            <a:pPr algn="ctr"/>
            <a:r>
              <a:rPr lang="ru-RU" sz="20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Экстренная допсихологическая </a:t>
            </a:r>
            <a:r>
              <a:rPr lang="ru-RU" sz="20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сразу после </a:t>
            </a:r>
            <a:r>
              <a:rPr lang="ru-RU" sz="20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травматического </a:t>
            </a:r>
            <a:r>
              <a:rPr lang="ru-RU" sz="20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74889" y="1039768"/>
            <a:ext cx="1772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13912" y="1409100"/>
            <a:ext cx="5237018" cy="48013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первичной информации об эмоциональном состоянии  пострадавшего и о своем собственном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состоянии: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пытайтесь помочь ребенку/подростку, если не уверены в своей безопасности.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переоценивайте собственные способности и при необходимости обращайтесь за помощью к профильным  специалистам.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чувствуете, что не готовы оказать несовершеннолетнему помощь, вам страшно, неприятно разговаривать с  обучающимся, не делайте этого. Знайте, это нормальная реакция, и вы имеете на нее право. Ребенок всегда чувствует  неискренность по позе, жестам, интонациям, и попытка помочь через силу все равно будет неэффективной.</a:t>
            </a:r>
          </a:p>
          <a:p>
            <a:endParaRPr lang="ru-RU" dirty="0"/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546265" y="1508166"/>
            <a:ext cx="4845132" cy="4334494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Фразы для самоанализа: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понимаю, что со мной происходит»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готова замедлиться»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понимаю, что я сейчас чувствую»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«Это состояние сейчас не про меня, это про него»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 него есть причины так чувствовать, у меня этих причин сейчас нет»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«Какое у меня сейчас состояние? Если это состояние не мое, какое мое истинное?» </a:t>
            </a:r>
          </a:p>
        </p:txBody>
      </p:sp>
    </p:spTree>
    <p:extLst>
      <p:ext uri="{BB962C8B-B14F-4D97-AF65-F5344CB8AC3E}">
        <p14:creationId xmlns:p14="http://schemas.microsoft.com/office/powerpoint/2010/main" val="39815536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52871" y="386530"/>
            <a:ext cx="108862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психолого-педагогическую</a:t>
            </a:r>
            <a:r>
              <a:rPr lang="ru-RU" sz="2400" b="1" kern="0" dirty="0" smtClean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kumimoji="0" lang="ru-RU" sz="2400" b="1" i="0" u="none" strike="noStrike" kern="0" cap="none" spc="0" normalizeH="0" baseline="0" noProof="0" dirty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медико-социальную помощь </a:t>
            </a:r>
            <a:endParaRPr kumimoji="0" lang="ru-RU" sz="2400" b="1" i="0" u="none" strike="noStrike" kern="0" cap="none" spc="0" normalizeH="0" baseline="0" noProof="0" dirty="0" smtClean="0">
              <a:ln w="1905"/>
              <a:solidFill>
                <a:srgbClr val="1F497D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kumimoji="0" lang="ru-RU" sz="2400" b="1" i="0" u="none" strike="noStrike" kern="0" cap="none" spc="0" normalizeH="0" baseline="0" noProof="0" dirty="0">
                <a:ln w="1905"/>
                <a:solidFill>
                  <a:srgbClr val="1F497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и консультирования» Краснодарского края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92233" y="5085740"/>
            <a:ext cx="8007531" cy="1224136"/>
          </a:xfrm>
          <a:prstGeom prst="rect">
            <a:avLst/>
          </a:prstGeom>
          <a:solidFill>
            <a:schemeClr val="bg1"/>
          </a:solidFill>
          <a:ln w="15875" cap="flat" cmpd="sng" algn="ctr">
            <a:solidFill>
              <a:srgbClr val="4E67C8">
                <a:shade val="50000"/>
                <a:shade val="75000"/>
                <a:satMod val="125000"/>
                <a:lumMod val="75000"/>
              </a:srgbClr>
            </a:solidFill>
            <a:prstDash val="solid"/>
          </a:ln>
          <a:effectLst>
            <a:softEdge rad="1270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тел. 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8(861</a:t>
            </a: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 992-66-73</a:t>
            </a:r>
            <a:r>
              <a:rPr kumimoji="0" lang="en-US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altLang="ru-RU" sz="3600" b="1" i="0" u="none" strike="noStrike" kern="0" cap="none" spc="0" normalizeH="0" baseline="0" noProof="0" dirty="0">
              <a:ln>
                <a:noFill/>
              </a:ln>
              <a:solidFill>
                <a:srgbClr val="212745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http://cdik-center.ru/</a:t>
            </a: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эл. почта: </a:t>
            </a:r>
            <a:r>
              <a:rPr kumimoji="0" lang="en-US" alt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diagn.prof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@</a:t>
            </a:r>
            <a:r>
              <a:rPr kumimoji="0" lang="en-US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bk</a:t>
            </a:r>
            <a:r>
              <a:rPr kumimoji="0" lang="ru-RU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kumimoji="0" lang="en-US" altLang="ru-RU" sz="3600" b="1" i="0" u="none" strike="noStrike" kern="0" cap="none" spc="0" normalizeH="0" baseline="0" noProof="0" dirty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</a:t>
            </a:r>
            <a:endParaRPr kumimoji="0" lang="ru-RU" altLang="ru-RU" sz="3600" b="1" i="0" u="none" strike="noStrike" kern="0" cap="none" spc="0" normalizeH="0" baseline="0" noProof="0" dirty="0">
              <a:ln>
                <a:noFill/>
              </a:ln>
              <a:solidFill>
                <a:srgbClr val="212745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Picture 14" descr="http://1bezposrednikov.ru/var/uploads/ann/photo/approved/13997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898" y="1877096"/>
            <a:ext cx="6372051" cy="302433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7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психологического сопровождения</a:t>
            </a:r>
            <a:b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пострадавших, находящихся в кризисной ситуации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1609" y="1409100"/>
            <a:ext cx="9892146" cy="3408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степени интенсивности переживания</a:t>
            </a:r>
          </a:p>
          <a:p>
            <a:pPr>
              <a:lnSpc>
                <a:spcPct val="2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продуктивных способов выражения эмоций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обратившегося и его состояния</a:t>
            </a:r>
          </a:p>
          <a:p>
            <a:pPr>
              <a:lnSpc>
                <a:spcPct val="2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жизнестойкости и повышения ценности жизни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1211282" y="1847590"/>
            <a:ext cx="540327" cy="346364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1203364" y="2632444"/>
            <a:ext cx="540327" cy="346364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>
            <a:off x="1211282" y="3506832"/>
            <a:ext cx="540327" cy="346364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>
            <a:off x="1211282" y="4381220"/>
            <a:ext cx="540327" cy="346364"/>
          </a:xfrm>
          <a:prstGeom prst="irregularSeal1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2443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03169" y="1151906"/>
            <a:ext cx="10040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отрицательно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окрашенная эмоция, выражающая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 неопределённости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ожидание отрицательных событий, трудноопределимые  предчувствия</a:t>
            </a:r>
          </a:p>
        </p:txBody>
      </p:sp>
      <p:graphicFrame>
        <p:nvGraphicFramePr>
          <p:cNvPr id="13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684829"/>
              </p:ext>
            </p:extLst>
          </p:nvPr>
        </p:nvGraphicFramePr>
        <p:xfrm>
          <a:off x="662511" y="2073705"/>
          <a:ext cx="10421126" cy="4230375"/>
        </p:xfrm>
        <a:graphic>
          <a:graphicData uri="http://schemas.openxmlformats.org/drawingml/2006/table">
            <a:tbl>
              <a:tblPr firstRow="1" bandRow="1"/>
              <a:tblGrid>
                <a:gridCol w="239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4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6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14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76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3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25425" marR="218440" indent="-2540" algn="just">
                        <a:lnSpc>
                          <a:spcPct val="100000"/>
                        </a:lnSpc>
                      </a:pP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sz="140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напряжение,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проявляющееся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вербально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(невербальные</a:t>
                      </a:r>
                      <a:r>
                        <a:rPr sz="1400" spc="-9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проявления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уточняем вопросами)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31445" marR="126364" indent="1905" algn="just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Тревога,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 объекта, она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-5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возможной 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ситуацией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30200" marR="546100" indent="-265430">
                        <a:lnSpc>
                          <a:spcPct val="100000"/>
                        </a:lnSpc>
                        <a:spcBef>
                          <a:spcPts val="1975"/>
                        </a:spcBef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Вербализировать</a:t>
                      </a:r>
                      <a:r>
                        <a:rPr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чувства,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уточняющие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вопросы,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понять</a:t>
                      </a:r>
                      <a:r>
                        <a:rPr sz="14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buFont typeface="Arial MT"/>
                        <a:buChar char="•"/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0200" marR="168275" indent="-26543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Если</a:t>
                      </a:r>
                      <a:r>
                        <a:rPr sz="14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связана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ситуацией,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предложить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обратившемуся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продуктивные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действия,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020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связанные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происходящим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0200" marR="796925" indent="-26543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97510" algn="l"/>
                          <a:tab pos="398145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Тревогу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момент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снимаем техниками работы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тревогой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51790" indent="-28702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1790" algn="l"/>
                          <a:tab pos="35242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r>
                        <a:rPr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беждать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</a:t>
                      </a:r>
                      <a:r>
                        <a:rPr sz="1400" spc="-2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тревожиться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>
                        <a:lnSpc>
                          <a:spcPct val="100000"/>
                        </a:lnSpc>
                      </a:pP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незачем,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 marR="220979" indent="-287020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1790" algn="l"/>
                          <a:tab pos="352425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ставлять</a:t>
                      </a:r>
                      <a:r>
                        <a:rPr sz="1400" spc="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одного.</a:t>
                      </a:r>
                      <a:r>
                        <a:rPr sz="1400" spc="-1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ситуациях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повышенной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тревожности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1790" marR="33274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ребенку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лучше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быть одному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(особенно при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звонках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ночное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время). Быть с ним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снижения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симптомов</a:t>
                      </a:r>
                      <a:r>
                        <a:rPr sz="1400" spc="-2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тревожности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835" marR="198755" indent="2540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справиться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тревогой,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длилась долго, вытягивая из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 силы, лишая </a:t>
                      </a:r>
                      <a:r>
                        <a:rPr sz="1400" spc="-50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отдыха,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парализуя</a:t>
                      </a:r>
                      <a:r>
                        <a:rPr sz="14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его деятельность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8766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2595" y="1379159"/>
            <a:ext cx="4100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Рекомендации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90654" y="1748491"/>
            <a:ext cx="609600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предложить помощь?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вижу, что у тебя сейчас (проявления)… Я вижу, что ты сильно переживаешь  (какое-то событие)… Я готова предложить тебе небольшое упражнение, чтобы  тебе стало легче. Готов попробовать его сейчас вместе со мной?»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4073" y="3450034"/>
            <a:ext cx="5583382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вижу, в какой сложной ситуации ты сейчас находишься, вижу твои  переживания. Вероятно, это может мешать тебе, негативно влиять на твою  жизнь. Мы можем проговорить сейчас с тобой некоторые рекомендации, которые  помогут, когда ты тревожишься особенно сильно»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97584" y="3690352"/>
            <a:ext cx="3604161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Дыхание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♥ 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мобилизацию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♥ 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расслабление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91300" y="5204360"/>
            <a:ext cx="2216728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♥ Заземление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♥ 5-4-3-2-1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46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068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2595" y="1379159"/>
            <a:ext cx="4603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7505" y="4967743"/>
            <a:ext cx="1859986" cy="179239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82755" y="1742360"/>
            <a:ext cx="37010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5-4-3-2-1»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4121" y="2719007"/>
            <a:ext cx="10991815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— Найдите пять вещей, на которых сможете остановить взгляд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Почувствуйте четыре сенсорных ощущения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— Прислушайтесь 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трем различным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звукам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— Сконцентрируйте внимание на двух запахах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Найдите одну вещь со вкусом</a:t>
            </a:r>
          </a:p>
        </p:txBody>
      </p:sp>
    </p:spTree>
    <p:extLst>
      <p:ext uri="{BB962C8B-B14F-4D97-AF65-F5344CB8AC3E}">
        <p14:creationId xmlns:p14="http://schemas.microsoft.com/office/powerpoint/2010/main" val="1089683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068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2595" y="1379159"/>
            <a:ext cx="4603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Тревога прямо сейчас.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7505" y="4967743"/>
            <a:ext cx="1859986" cy="17923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33831" y="2115304"/>
            <a:ext cx="9226350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нас накрывает стресс, мы можем не чувствовать  сильнейшего напряжения, которое сковывает все  тело, не дает нормально дышать. Чтобы эти «оковы»  ослабить, сначала придется их затянуть потуже –  крепко сжать кулаки, стиснуть зубы и изо всех сил  напрячь все мышцы секунд на 10. А затем расслабить  тело, ощутив приятное тепло и покой.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напрягать группы мышц по отдельности – кисти рук, предплечья и плечи,  перейти на мышцы шеи и спины, затем – задействовать голени и бедра. Исходное  положение может быть любым – и стоя, и сидя, и лежа с закрытыми глазами.  Главное – помнить о дыхании.</a:t>
            </a:r>
          </a:p>
        </p:txBody>
      </p:sp>
    </p:spTree>
    <p:extLst>
      <p:ext uri="{BB962C8B-B14F-4D97-AF65-F5344CB8AC3E}">
        <p14:creationId xmlns:p14="http://schemas.microsoft.com/office/powerpoint/2010/main" val="322420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068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2657" y="1194594"/>
            <a:ext cx="96610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ГНЕВ, АГРЕССИЯ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окрашенная реакция, выражающаяся в недовольстве каким-либо явлением или  негодованием, возникающим у человека в результате действий объекта его гнева с последующим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стремлением устранить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объект</a:t>
            </a:r>
          </a:p>
        </p:txBody>
      </p:sp>
      <p:graphicFrame>
        <p:nvGraphicFramePr>
          <p:cNvPr id="9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688369"/>
              </p:ext>
            </p:extLst>
          </p:nvPr>
        </p:nvGraphicFramePr>
        <p:xfrm>
          <a:off x="421372" y="2159992"/>
          <a:ext cx="11349255" cy="4209548"/>
        </p:xfrm>
        <a:graphic>
          <a:graphicData uri="http://schemas.openxmlformats.org/drawingml/2006/table">
            <a:tbl>
              <a:tblPr firstRow="1" bandRow="1"/>
              <a:tblGrid>
                <a:gridCol w="2529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7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7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44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16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90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проявляется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27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sz="16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</a:t>
                      </a:r>
                      <a:endParaRPr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3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</a:t>
                      </a:r>
                      <a:r>
                        <a:rPr sz="1600" spc="-2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</a:t>
                      </a:r>
                      <a:r>
                        <a:rPr sz="1600" spc="-3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делаем</a:t>
                      </a:r>
                      <a:endParaRPr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5778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5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18770" marR="312420" algn="l">
                        <a:lnSpc>
                          <a:spcPct val="100000"/>
                        </a:lnSpc>
                      </a:pP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Активная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1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энергозатратная</a:t>
                      </a:r>
                      <a:r>
                        <a:rPr sz="1400" spc="-1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3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реакция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Гнев, злость, выражающиеся  в словах или действиях</a:t>
                      </a: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endParaRPr lang="ru-RU" sz="1400" spc="-5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направлены на  консультанта, на</a:t>
                      </a:r>
                    </a:p>
                    <a:p>
                      <a:pPr marL="186055" marR="107314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окружающих, на себя</a:t>
                      </a:r>
                      <a:endParaRPr lang="ru-RU" sz="1400" spc="-5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Говорить спокойно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Постепенно снижать темп и  громкость речи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чувств обратившегося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 понимаю, что тебе хочется все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разнести»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Задавать уточняющие вопросы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«Как ты думаешь, что лучше  сделать, это или это?»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возможность отреагировать  эмоции (дыхание, физическая активность и пр.)</a:t>
                      </a:r>
                    </a:p>
                    <a:p>
                      <a:pPr marL="64770" indent="0" algn="l">
                        <a:lnSpc>
                          <a:spcPct val="100000"/>
                        </a:lnSpc>
                        <a:spcBef>
                          <a:spcPts val="1745"/>
                        </a:spcBef>
                        <a:buSzPct val="104347"/>
                        <a:buFont typeface="Arial MT"/>
                        <a:buNone/>
                        <a:tabLst>
                          <a:tab pos="397510" algn="l"/>
                          <a:tab pos="398145" algn="l"/>
                        </a:tabLst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2161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352425" marR="55880" indent="-287020" algn="l">
                        <a:lnSpc>
                          <a:spcPct val="100000"/>
                        </a:lnSpc>
                        <a:spcBef>
                          <a:spcPts val="1860"/>
                        </a:spcBef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агрессия  обратившегося проявляется у него  постоянно и является его чертой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2425" marR="298450" indent="-287020" algn="l">
                        <a:lnSpc>
                          <a:spcPct val="100000"/>
                        </a:lnSpc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Спорить, переубеждать  обратившегося (даже если он не  прав)</a:t>
                      </a:r>
                    </a:p>
                    <a:p>
                      <a:pPr algn="l">
                        <a:lnSpc>
                          <a:spcPct val="100000"/>
                        </a:lnSpc>
                        <a:buFont typeface="Arial MT"/>
                        <a:buChar char="•"/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52425" marR="313690" indent="-287020" algn="l">
                        <a:lnSpc>
                          <a:spcPct val="100000"/>
                        </a:lnSpc>
                        <a:spcBef>
                          <a:spcPts val="5"/>
                        </a:spcBef>
                        <a:buSzPct val="104347"/>
                        <a:buFont typeface="Arial MT"/>
                        <a:buChar char="•"/>
                        <a:tabLst>
                          <a:tab pos="352425" algn="l"/>
                          <a:tab pos="353060" algn="l"/>
                        </a:tabLst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обесценивать и не подавлять  реакции фразами: «успокойся», «возьми себя в руки», «так  нельзя»</a:t>
                      </a: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133350" marR="126364" algn="l">
                        <a:lnSpc>
                          <a:spcPct val="100000"/>
                        </a:lnSpc>
                      </a:pP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Принимаем</a:t>
                      </a:r>
                      <a:r>
                        <a:rPr sz="1400" spc="-6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</a:t>
                      </a:r>
                      <a:r>
                        <a:rPr sz="1400" spc="-7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обратившегося </a:t>
                      </a:r>
                      <a:r>
                        <a:rPr sz="1400" spc="-434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такую</a:t>
                      </a:r>
                      <a:r>
                        <a:rPr sz="1400" spc="-1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эмоциональную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270" algn="l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реакцию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65100" marR="160020" indent="2540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обращается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родитель, то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проговариваем,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агрессия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косвенно направлена на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них,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она направлена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sz="1400" spc="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обстоятельства,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которых сейчас </a:t>
                      </a:r>
                      <a:r>
                        <a:rPr sz="1400" spc="-4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отказался</a:t>
                      </a:r>
                      <a:r>
                        <a:rPr sz="1400" spc="-4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ребенок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Ребенку</a:t>
                      </a:r>
                      <a:r>
                        <a:rPr sz="1400" spc="-4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помогаем</a:t>
                      </a:r>
                      <a:r>
                        <a:rPr sz="1400" spc="-5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выразить</a:t>
                      </a:r>
                    </a:p>
                    <a:p>
                      <a:pPr marL="1905" algn="l">
                        <a:lnSpc>
                          <a:spcPct val="100000"/>
                        </a:lnSpc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spc="-5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эмоциональную</a:t>
                      </a:r>
                      <a:r>
                        <a:rPr sz="1400" spc="-4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ru-RU"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sz="1400" spc="-5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вербализация,</a:t>
                      </a:r>
                      <a:r>
                        <a:rPr sz="1400" spc="-4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400" spc="-5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отражение)</a:t>
                      </a:r>
                      <a:endParaRPr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559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0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6689"/>
          <a:stretch/>
        </p:blipFill>
        <p:spPr>
          <a:xfrm>
            <a:off x="28189" y="0"/>
            <a:ext cx="2095036" cy="11525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1414" y="227253"/>
            <a:ext cx="9492341" cy="924653"/>
          </a:xfrm>
        </p:spPr>
        <p:txBody>
          <a:bodyPr>
            <a:noAutofit/>
          </a:bodyPr>
          <a:lstStyle/>
          <a:p>
            <a:pPr algn="ctr"/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техники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допсихологической </a:t>
            </a:r>
            <a:r>
              <a:rPr lang="ru-RU" sz="2800" b="1" kern="0" spc="-5" dirty="0" smtClean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помощи, которые можно </a:t>
            </a:r>
            <a:r>
              <a:rPr lang="ru-RU" sz="2800" b="1" kern="0" spc="-5" dirty="0">
                <a:solidFill>
                  <a:srgbClr val="006F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 обучающимися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2595" y="1379159"/>
            <a:ext cx="5300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Гнев, агрессия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 сейчас.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733" y="5220182"/>
            <a:ext cx="1859986" cy="16240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1332" y="1902328"/>
            <a:ext cx="10706582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критикует вас или говорит вам неприятные вещи,  то прежде чем выпускать из надпочечников порцию  разрушительного адреналина, сделайте эмоциональную паузу  (для этого можно выдохнуть и на время задержать дыхание),  после чего спросите себя: «Какую пользу я могу извлечь из  данных слов?»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Точно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и из запальчивой критики вы, если постараетесь, можете извлечь какую-то новую  информацию о себе или о собеседнике.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нужно совершить самый трудный, но увлекательный поступок: похвалить своего  оппонента! За что? Это вы можете придумать сами, например: за то, что он помогал вам  тренировать выдержку и терпение; за то, что он помог вам посмотреть на себя со стороны; за  радость победы над собой и над ситуацией (если вы все-таки не поддались на провокацию и не  дали волю гневу и раздражению).</a:t>
            </a:r>
          </a:p>
        </p:txBody>
      </p:sp>
    </p:spTree>
    <p:extLst>
      <p:ext uri="{BB962C8B-B14F-4D97-AF65-F5344CB8AC3E}">
        <p14:creationId xmlns:p14="http://schemas.microsoft.com/office/powerpoint/2010/main" val="762720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2084</Words>
  <Application>Microsoft Office PowerPoint</Application>
  <PresentationFormat>Широкоэкранный</PresentationFormat>
  <Paragraphs>325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 MT</vt:lpstr>
      <vt:lpstr>Calibri</vt:lpstr>
      <vt:lpstr>Calibri Light</vt:lpstr>
      <vt:lpstr>Times New Roman</vt:lpstr>
      <vt:lpstr>Тема Office</vt:lpstr>
      <vt:lpstr>Допсихологическая и кризисная помощь обучающимся в образовательной организации </vt:lpstr>
      <vt:lpstr>Экстренная допсихологическая помощь сразу после травматического события</vt:lpstr>
      <vt:lpstr>Принципы психологического сопровождения пострадавших, находящихся в кризисной ситуации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Рекомендуемые техники допсихологической помощи, которые можно применять с обучающимися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сопровождения в профессиональныхдетей ветеранов (участников) СВО</dc:title>
  <dc:creator>Пользователь</dc:creator>
  <cp:lastModifiedBy>Пользователь</cp:lastModifiedBy>
  <cp:revision>200</cp:revision>
  <cp:lastPrinted>2024-03-15T11:39:31Z</cp:lastPrinted>
  <dcterms:created xsi:type="dcterms:W3CDTF">2023-09-15T10:46:16Z</dcterms:created>
  <dcterms:modified xsi:type="dcterms:W3CDTF">2024-10-28T11:42:28Z</dcterms:modified>
</cp:coreProperties>
</file>