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808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>
      <p:cViewPr varScale="1">
        <p:scale>
          <a:sx n="83" d="100"/>
          <a:sy n="83" d="100"/>
        </p:scale>
        <p:origin x="1435" y="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-1716" y="-108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96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/>
              <a:t>Click to edit Master text styles</a:t>
            </a:r>
          </a:p>
          <a:p>
            <a:pPr lvl="1"/>
            <a:r>
              <a:rPr lang="ru-RU" noProof="0"/>
              <a:t>Second level</a:t>
            </a:r>
          </a:p>
          <a:p>
            <a:pPr lvl="2"/>
            <a:r>
              <a:rPr lang="ru-RU" noProof="0"/>
              <a:t>Third level</a:t>
            </a:r>
          </a:p>
          <a:p>
            <a:pPr lvl="3"/>
            <a:r>
              <a:rPr lang="ru-RU" noProof="0"/>
              <a:t>Fourth level</a:t>
            </a:r>
          </a:p>
          <a:p>
            <a:pPr lvl="4"/>
            <a:r>
              <a:rPr lang="ru-RU" noProof="0"/>
              <a:t>Fifth level</a:t>
            </a:r>
          </a:p>
        </p:txBody>
      </p:sp>
      <p:sp>
        <p:nvSpPr>
          <p:cNvPr id="696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583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96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428583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pPr>
              <a:defRPr/>
            </a:pPr>
            <a:fld id="{E82B9905-4B88-4157-A9CF-BF83ABCE9C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47813" y="5373688"/>
            <a:ext cx="5903912" cy="1109662"/>
          </a:xfrm>
          <a:effectLst>
            <a:outerShdw dist="17961" dir="2700000" algn="ctr" rotWithShape="0">
              <a:schemeClr val="bg2"/>
            </a:outerShdw>
          </a:effectLst>
        </p:spPr>
        <p:txBody>
          <a:bodyPr/>
          <a:lstStyle>
            <a:lvl1pPr algn="l">
              <a:defRPr sz="3200"/>
            </a:lvl1pPr>
          </a:lstStyle>
          <a:p>
            <a:pPr lvl="0"/>
            <a:r>
              <a:rPr lang="ru-RU" noProof="0"/>
              <a:t>Образец заголовка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47813" y="6045200"/>
            <a:ext cx="5903912" cy="696913"/>
          </a:xfrm>
          <a:effectLst>
            <a:outerShdw dist="17961" dir="2700000" algn="ctr" rotWithShape="0">
              <a:schemeClr val="bg2"/>
            </a:outerShdw>
          </a:effectLst>
        </p:spPr>
        <p:txBody>
          <a:bodyPr/>
          <a:lstStyle>
            <a:lvl1pPr marL="0" indent="0">
              <a:buFontTx/>
              <a:buNone/>
              <a:defRPr sz="2400" b="1"/>
            </a:lvl1pPr>
          </a:lstStyle>
          <a:p>
            <a:pPr lvl="0"/>
            <a:r>
              <a:rPr lang="ru-RU" noProof="0"/>
              <a:t>Образец подзаголовка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084888" y="1268413"/>
            <a:ext cx="1871662" cy="5472112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68313" y="1268413"/>
            <a:ext cx="5464175" cy="5472112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9750" y="1844675"/>
            <a:ext cx="3632200" cy="4895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324350" y="1844675"/>
            <a:ext cx="3632200" cy="4895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268413"/>
            <a:ext cx="74168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9750" y="1844675"/>
            <a:ext cx="7416800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chemeClr val="bg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2699792" y="404813"/>
            <a:ext cx="6234658" cy="720725"/>
          </a:xfrm>
        </p:spPr>
        <p:txBody>
          <a:bodyPr/>
          <a:lstStyle/>
          <a:p>
            <a:pPr eaLnBrk="1" hangingPunct="1"/>
            <a:r>
              <a:rPr lang="ru-RU" dirty="0">
                <a:solidFill>
                  <a:schemeClr val="tx2"/>
                </a:solidFill>
              </a:rPr>
              <a:t>Развитие речи у детей с РАС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075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2930453" y="5661248"/>
            <a:ext cx="5773335" cy="647700"/>
          </a:xfrm>
        </p:spPr>
        <p:txBody>
          <a:bodyPr/>
          <a:lstStyle/>
          <a:p>
            <a:pPr eaLnBrk="1" hangingPunct="1"/>
            <a:r>
              <a:rPr lang="ru-RU" sz="2000" dirty="0">
                <a:solidFill>
                  <a:schemeClr val="tx2"/>
                </a:solidFill>
              </a:rPr>
              <a:t>Драбыч Анна Александровна, учитель-логопед Кавказского филиала ГБУ «Центр диагностики и консультирования КК</a:t>
            </a:r>
            <a:endParaRPr lang="uk-UA" sz="2000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F61B656-65CA-6012-1B49-A5AC2F01ECBC}"/>
              </a:ext>
            </a:extLst>
          </p:cNvPr>
          <p:cNvSpPr txBox="1"/>
          <p:nvPr/>
        </p:nvSpPr>
        <p:spPr>
          <a:xfrm>
            <a:off x="827584" y="2138398"/>
            <a:ext cx="756084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endParaRPr lang="ru-RU" sz="900" b="0" i="0" u="none" strike="noStrik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endParaRPr lang="ru-RU" sz="900" b="0" i="0" u="none" strike="noStrike" baseline="0" dirty="0">
              <a:latin typeface="Arial" panose="020B0604020202020204" pitchFamily="34" charset="0"/>
            </a:endParaRPr>
          </a:p>
          <a:p>
            <a:r>
              <a:rPr lang="ru-RU" sz="1800" b="1" i="0" u="none" strike="noStrike" baseline="0" dirty="0">
                <a:latin typeface="Bahnschrift SemiLight SemiConde" panose="020B0502040204020203" pitchFamily="34" charset="0"/>
              </a:rPr>
              <a:t>Зона ближайшего развития- </a:t>
            </a:r>
            <a:r>
              <a:rPr lang="ru-RU" sz="1800" b="0" i="0" u="none" strike="noStrike" baseline="0" dirty="0">
                <a:latin typeface="Bahnschrift SemiLight SemiConde" panose="020B0502040204020203" pitchFamily="34" charset="0"/>
              </a:rPr>
              <a:t>ключевое понятие, на котором базируется выбор коррекционной программы. Зона ближайшего развития - понятие, введенное Л.С. Выготским - характеризует процесс подтягивания психического развития вслед за обучением.</a:t>
            </a:r>
          </a:p>
          <a:p>
            <a:pPr algn="l"/>
            <a:endParaRPr lang="ru-RU" sz="1800" b="0" i="0" u="none" strike="noStrik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endParaRPr lang="ru-RU" sz="1800" b="0" i="0" u="none" strike="noStrike" baseline="0" dirty="0">
              <a:latin typeface="Arial" panose="020B0604020202020204" pitchFamily="34" charset="0"/>
            </a:endParaRPr>
          </a:p>
          <a:p>
            <a:r>
              <a:rPr lang="ru-RU" sz="1800" b="0" i="0" u="none" strike="noStrike" baseline="0" dirty="0">
                <a:solidFill>
                  <a:srgbClr val="080808"/>
                </a:solidFill>
                <a:latin typeface="Bahnschrift SemiLight SemiConde" panose="020B0502040204020203" pitchFamily="34" charset="0"/>
              </a:rPr>
              <a:t>Эта зона определяется содержанием таких задач, которые ребенок может решить лишь с помощью взрослого, но после приобретения опыта совместной деятельности - он становится способным к самостоятельному решению аналогичных задач. </a:t>
            </a:r>
          </a:p>
          <a:p>
            <a:r>
              <a:rPr lang="ru-RU" sz="1800" b="0" i="0" u="none" strike="noStrike" baseline="0" dirty="0">
                <a:latin typeface="Bahnschrift SemiLight SemiConde" panose="020B0502040204020203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336697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8383092-7AFE-9471-9A16-97C5D56A9E52}"/>
              </a:ext>
            </a:extLst>
          </p:cNvPr>
          <p:cNvSpPr txBox="1"/>
          <p:nvPr/>
        </p:nvSpPr>
        <p:spPr>
          <a:xfrm>
            <a:off x="1547664" y="2420888"/>
            <a:ext cx="6624736" cy="16158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endParaRPr lang="ru-RU" sz="900" b="0" i="0" u="none" strike="noStrik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ru-RU" sz="1800" b="0" i="0" u="none" strike="noStrike" baseline="0" dirty="0">
                <a:latin typeface="Bahnschrift SemiLight SemiConde" panose="020B0502040204020203" pitchFamily="34" charset="0"/>
              </a:rPr>
              <a:t>Важно иметь ввиду, что в любом случае РАС в той или иной степени страдает </a:t>
            </a:r>
            <a:r>
              <a:rPr lang="ru-RU" sz="1800" b="1" i="0" u="none" strike="noStrike" baseline="0" dirty="0">
                <a:latin typeface="Bahnschrift SemiLight SemiConde" panose="020B0502040204020203" pitchFamily="34" charset="0"/>
              </a:rPr>
              <a:t>понимание речи и слуховое внимание</a:t>
            </a:r>
            <a:r>
              <a:rPr lang="ru-RU" sz="1800" b="0" i="0" u="none" strike="noStrike" baseline="0" dirty="0">
                <a:latin typeface="Bahnschrift SemiLight SemiConde" panose="020B0502040204020203" pitchFamily="34" charset="0"/>
              </a:rPr>
              <a:t>. Соответственно, чаще всего, объем </a:t>
            </a:r>
            <a:r>
              <a:rPr lang="ru-RU" sz="1800" b="0" i="0" u="none" strike="noStrike" baseline="0" dirty="0" err="1">
                <a:latin typeface="Bahnschrift SemiLight SemiConde" panose="020B0502040204020203" pitchFamily="34" charset="0"/>
              </a:rPr>
              <a:t>слухо</a:t>
            </a:r>
            <a:r>
              <a:rPr lang="ru-RU" sz="1800" b="0" i="0" u="none" strike="noStrike" baseline="0" dirty="0">
                <a:latin typeface="Bahnschrift SemiLight SemiConde" panose="020B0502040204020203" pitchFamily="34" charset="0"/>
              </a:rPr>
              <a:t>-речевой памяти тоже сужен. Поэтому важнейший раздел работы с детьми с РАС – формирование понимания речи на всех этапах работы. </a:t>
            </a:r>
            <a:endParaRPr lang="ru-RU" dirty="0">
              <a:latin typeface="Bahnschrift SemiLight SemiConde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89265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1545F969-A869-B28C-C284-F9DE8E010B5D}"/>
              </a:ext>
            </a:extLst>
          </p:cNvPr>
          <p:cNvSpPr txBox="1">
            <a:spLocks noChangeArrowheads="1"/>
          </p:cNvSpPr>
          <p:nvPr/>
        </p:nvSpPr>
        <p:spPr>
          <a:xfrm>
            <a:off x="2286000" y="260648"/>
            <a:ext cx="7056016" cy="649288"/>
          </a:xfrm>
          <a:prstGeom prst="rect">
            <a:avLst/>
          </a:prstGeom>
        </p:spPr>
        <p:txBody>
          <a:bodyPr/>
          <a:lstStyle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2pPr>
            <a:lvl3pPr algn="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3pPr>
            <a:lvl4pPr algn="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4pPr>
            <a:lvl5pPr algn="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5pPr>
            <a:lvl6pPr marL="457200" algn="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6pPr>
            <a:lvl7pPr marL="914400" algn="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7pPr>
            <a:lvl8pPr marL="1371600" algn="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8pPr>
            <a:lvl9pPr marL="1828800" algn="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9pPr>
          </a:lstStyle>
          <a:p>
            <a:pPr algn="l"/>
            <a:r>
              <a:rPr lang="ru-RU" sz="2000" kern="0" dirty="0">
                <a:solidFill>
                  <a:schemeClr val="tx2"/>
                </a:solidFill>
              </a:rPr>
              <a:t>Основные направления коррекционной работы</a:t>
            </a:r>
            <a:endParaRPr lang="uk-UA" sz="2000" kern="0" dirty="0">
              <a:solidFill>
                <a:schemeClr val="tx2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801FC02-0984-1C8D-DB66-B8CF35D05C81}"/>
              </a:ext>
            </a:extLst>
          </p:cNvPr>
          <p:cNvSpPr txBox="1"/>
          <p:nvPr/>
        </p:nvSpPr>
        <p:spPr>
          <a:xfrm>
            <a:off x="1619672" y="936038"/>
            <a:ext cx="7056016" cy="53553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endParaRPr lang="ru-RU" b="0" i="0" u="none" strike="noStrike" baseline="0" dirty="0">
              <a:solidFill>
                <a:srgbClr val="000000"/>
              </a:solidFill>
              <a:latin typeface="Bahnschrift SemiLight SemiConde" panose="020B05020402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0" i="0" u="none" strike="noStrike" baseline="0" dirty="0">
                <a:latin typeface="Bahnschrift SemiLight SemiConde" panose="020B0502040204020203" pitchFamily="34" charset="0"/>
              </a:rPr>
              <a:t>Развитие понимания речи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0" i="0" u="none" strike="noStrike" baseline="0" dirty="0">
                <a:latin typeface="Bahnschrift SemiLight SemiConde" panose="020B0502040204020203" pitchFamily="34" charset="0"/>
              </a:rPr>
              <a:t>Развитие фонематического слуха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0" i="0" u="none" strike="noStrike" baseline="0" dirty="0">
                <a:latin typeface="Bahnschrift SemiLight SemiConde" panose="020B0502040204020203" pitchFamily="34" charset="0"/>
              </a:rPr>
              <a:t>Работа над артикуляцией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0" i="0" u="none" strike="noStrike" baseline="0" dirty="0">
                <a:latin typeface="Bahnschrift SemiLight SemiConde" panose="020B0502040204020203" pitchFamily="34" charset="0"/>
              </a:rPr>
              <a:t>Использование методики по обучению чтению в качестве коррекционного приема в работе по развитию речи. </a:t>
            </a:r>
          </a:p>
          <a:p>
            <a:pPr algn="l"/>
            <a:endParaRPr lang="ru-RU" sz="1800" b="0" i="0" u="none" strike="noStrik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endParaRPr lang="ru-RU" sz="1800" b="0" i="0" u="none" strike="noStrike" baseline="0" dirty="0">
              <a:latin typeface="Arial" panose="020B0604020202020204" pitchFamily="34" charset="0"/>
            </a:endParaRPr>
          </a:p>
          <a:p>
            <a:r>
              <a:rPr lang="ru-RU" sz="1800" b="0" i="0" u="none" strike="noStrike" baseline="0" dirty="0">
                <a:latin typeface="Bahnschrift SemiLight SemiConde" panose="020B0502040204020203" pitchFamily="34" charset="0"/>
              </a:rPr>
              <a:t>Развитие активного словаря.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800" b="0" i="0" u="none" strike="noStrike" baseline="0" dirty="0">
                <a:latin typeface="Bahnschrift SemiLight SemiConde" panose="020B0502040204020203" pitchFamily="34" charset="0"/>
              </a:rPr>
              <a:t>Формирование диалога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800" b="0" i="0" u="none" strike="noStrike" baseline="0" dirty="0">
                <a:latin typeface="Bahnschrift SemiLight SemiConde" panose="020B0502040204020203" pitchFamily="34" charset="0"/>
              </a:rPr>
              <a:t>Формирование простой фразы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800" b="0" i="0" u="none" strike="noStrike" baseline="0" dirty="0">
                <a:latin typeface="Bahnschrift SemiLight SemiConde" panose="020B0502040204020203" pitchFamily="34" charset="0"/>
              </a:rPr>
              <a:t>Формирование грамматического строя речи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800" b="0" i="0" u="none" strike="noStrike" baseline="0" dirty="0">
                <a:latin typeface="Bahnschrift SemiLight SemiConde" panose="020B0502040204020203" pitchFamily="34" charset="0"/>
              </a:rPr>
              <a:t>Формирование развернутой фразы, пересказа, рассказа по представлению.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800" b="0" i="0" u="none" strike="noStrike" baseline="0" dirty="0">
                <a:latin typeface="Bahnschrift SemiLight SemiConde" panose="020B0502040204020203" pitchFamily="34" charset="0"/>
              </a:rPr>
              <a:t>Формирование графических навыков.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800" b="0" i="0" u="none" strike="noStrike" baseline="0" dirty="0">
                <a:latin typeface="Bahnschrift SemiLight SemiConde" panose="020B0502040204020203" pitchFamily="34" charset="0"/>
              </a:rPr>
              <a:t>Формирование базовых понятий, Пространственные представления,.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800" b="0" i="0" u="none" strike="noStrike" baseline="0" dirty="0">
                <a:latin typeface="Bahnschrift SemiLight SemiConde" panose="020B0502040204020203" pitchFamily="34" charset="0"/>
              </a:rPr>
              <a:t>Работа с художественными текстами.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800" b="0" i="0" u="none" strike="noStrike" baseline="0" dirty="0">
                <a:latin typeface="Bahnschrift SemiLight SemiConde" panose="020B0502040204020203" pitchFamily="34" charset="0"/>
              </a:rPr>
              <a:t>Работа с родителями.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b="0" i="0" u="none" strike="noStrike" baseline="0" dirty="0">
              <a:latin typeface="Bahnschrift SemiLight SemiConde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12653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513" y="260350"/>
            <a:ext cx="6480175" cy="649288"/>
          </a:xfrm>
        </p:spPr>
        <p:txBody>
          <a:bodyPr/>
          <a:lstStyle/>
          <a:p>
            <a:pPr algn="l" eaLnBrk="1" hangingPunct="1"/>
            <a:r>
              <a:rPr lang="ru-RU" sz="2800" dirty="0">
                <a:solidFill>
                  <a:schemeClr val="tx2"/>
                </a:solidFill>
              </a:rPr>
              <a:t>Речевые нарушения у детей с РАС</a:t>
            </a:r>
            <a:endParaRPr lang="uk-UA" sz="2800" dirty="0">
              <a:solidFill>
                <a:schemeClr val="tx2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574DF89-58AD-DC4F-6ADB-BB080F5C68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3648" y="1268760"/>
            <a:ext cx="7416800" cy="2304405"/>
          </a:xfrm>
        </p:spPr>
        <p:txBody>
          <a:bodyPr/>
          <a:lstStyle/>
          <a:p>
            <a:pPr algn="l"/>
            <a:endParaRPr lang="ru-RU" sz="2400" b="0" i="0" u="none" strike="noStrike" baseline="0" dirty="0">
              <a:solidFill>
                <a:srgbClr val="080808"/>
              </a:solidFill>
              <a:latin typeface="Bahnschrift SemiLight SemiConde" panose="020B0502040204020203" pitchFamily="34" charset="0"/>
            </a:endParaRPr>
          </a:p>
          <a:p>
            <a:pPr marL="0" indent="0">
              <a:buNone/>
            </a:pPr>
            <a:r>
              <a:rPr lang="ru-RU" b="0" i="0" u="none" strike="noStrike" baseline="0" dirty="0">
                <a:solidFill>
                  <a:srgbClr val="080808"/>
                </a:solidFill>
                <a:latin typeface="Bahnschrift SemiLight SemiConde" panose="020B0502040204020203" pitchFamily="34" charset="0"/>
              </a:rPr>
              <a:t>Логопедическая работа – одно из непременных направлений комплексной помощи детям с РАС, так как нарушения формирования речи присутствуют во всех случаях особого развития. </a:t>
            </a:r>
            <a:endParaRPr lang="ru-RU" sz="4000" dirty="0">
              <a:solidFill>
                <a:srgbClr val="080808"/>
              </a:solidFill>
              <a:latin typeface="Bahnschrift SemiLight SemiConde" panose="020B0502040204020203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0750FCC-AE54-A6BC-5988-76969A9CDBEC}"/>
              </a:ext>
            </a:extLst>
          </p:cNvPr>
          <p:cNvSpPr txBox="1"/>
          <p:nvPr/>
        </p:nvSpPr>
        <p:spPr>
          <a:xfrm>
            <a:off x="1401223" y="4509120"/>
            <a:ext cx="7416800" cy="17081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endParaRPr lang="ru-RU" sz="900" b="0" i="0" u="none" strike="noStrik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ru-RU" sz="2400" b="0" i="0" u="none" strike="noStrike" baseline="0" dirty="0">
                <a:solidFill>
                  <a:srgbClr val="080808"/>
                </a:solidFill>
                <a:latin typeface="Bahnschrift SemiLight SemiConde" panose="020B0502040204020203" pitchFamily="34" charset="0"/>
              </a:rPr>
              <a:t>Необходимо отметить значительное разнообразие нарушений речи у детей с РАС от полного отсутствия звучащей речи и понимания ее до формально очень высокого уровня развития </a:t>
            </a:r>
            <a:endParaRPr lang="ru-RU" sz="2400" dirty="0">
              <a:solidFill>
                <a:srgbClr val="080808"/>
              </a:solidFill>
              <a:latin typeface="Bahnschrift SemiLight SemiConde" panose="020B0502040204020203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035D974-30CA-5E3B-FFFF-9A28F9413EC0}"/>
              </a:ext>
            </a:extLst>
          </p:cNvPr>
          <p:cNvSpPr txBox="1"/>
          <p:nvPr/>
        </p:nvSpPr>
        <p:spPr>
          <a:xfrm>
            <a:off x="611560" y="1930649"/>
            <a:ext cx="7776864" cy="24699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endParaRPr lang="ru-RU" sz="1050" b="0" i="0" u="none" strike="noStrike" baseline="0" dirty="0">
              <a:solidFill>
                <a:srgbClr val="080808"/>
              </a:solidFill>
              <a:latin typeface="Bahnschrift SemiLight SemiConde" panose="020B0502040204020203" pitchFamily="34" charset="0"/>
            </a:endParaRPr>
          </a:p>
          <a:p>
            <a:r>
              <a:rPr lang="ru-RU" sz="2400" b="0" i="0" u="none" strike="noStrike" baseline="0" dirty="0">
                <a:solidFill>
                  <a:srgbClr val="080808"/>
                </a:solidFill>
                <a:latin typeface="Bahnschrift SemiLight SemiConde" panose="020B0502040204020203" pitchFamily="34" charset="0"/>
              </a:rPr>
              <a:t>Классификации РАС как правило не учитывают тяжесть и специфику повреждения собственно речи и ориентируются на степень выраженности аутистического расстройства. Классическая классификация О. С. Никольской построена по такому же принципу, но все-таки включает в себя и характеристику речи. </a:t>
            </a:r>
            <a:endParaRPr lang="ru-RU" sz="2400" dirty="0">
              <a:solidFill>
                <a:srgbClr val="080808"/>
              </a:solidFill>
              <a:latin typeface="Bahnschrift SemiLight SemiConde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57998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>
            <a:extLst>
              <a:ext uri="{FF2B5EF4-FFF2-40B4-BE49-F238E27FC236}">
                <a16:creationId xmlns:a16="http://schemas.microsoft.com/office/drawing/2014/main" id="{9024C109-79C5-DA3C-80EC-DA05558E61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91073" y="981075"/>
            <a:ext cx="7416800" cy="4895850"/>
          </a:xfrm>
        </p:spPr>
        <p:txBody>
          <a:bodyPr/>
          <a:lstStyle/>
          <a:p>
            <a:pPr algn="l"/>
            <a:endParaRPr lang="ru-RU" sz="1800" b="0" i="0" u="none" strike="noStrike" baseline="0" dirty="0">
              <a:solidFill>
                <a:srgbClr val="080808"/>
              </a:solidFill>
              <a:latin typeface="Bahnschrift SemiLight SemiConde" panose="020B0502040204020203" pitchFamily="34" charset="0"/>
            </a:endParaRPr>
          </a:p>
          <a:p>
            <a:endParaRPr lang="ru-RU" sz="1800" b="0" i="0" u="none" strike="noStrike" baseline="0" dirty="0">
              <a:solidFill>
                <a:srgbClr val="080808"/>
              </a:solidFill>
              <a:latin typeface="Bahnschrift SemiLight SemiConde" panose="020B0502040204020203" pitchFamily="34" charset="0"/>
            </a:endParaRPr>
          </a:p>
          <a:p>
            <a:r>
              <a:rPr lang="ru-RU" sz="1800" b="0" i="0" u="none" strike="noStrike" baseline="0" dirty="0">
                <a:solidFill>
                  <a:srgbClr val="080808"/>
                </a:solidFill>
                <a:latin typeface="Bahnschrift SemiLight SemiConde" panose="020B0502040204020203" pitchFamily="34" charset="0"/>
              </a:rPr>
              <a:t>1 группа. Тяжелая форма аутистического расстройства. Речь практически отсутствует. Ребенок не использует не только речь, но и жест и мимику в целях коммуникации. </a:t>
            </a:r>
          </a:p>
          <a:p>
            <a:r>
              <a:rPr lang="ru-RU" sz="1800" dirty="0">
                <a:solidFill>
                  <a:srgbClr val="080808"/>
                </a:solidFill>
                <a:latin typeface="Bahnschrift SemiLight SemiConde" panose="020B0502040204020203" pitchFamily="34" charset="0"/>
              </a:rPr>
              <a:t>2</a:t>
            </a:r>
            <a:r>
              <a:rPr lang="ru-RU" sz="1800" b="0" i="0" u="none" strike="noStrike" baseline="0" dirty="0">
                <a:solidFill>
                  <a:srgbClr val="080808"/>
                </a:solidFill>
                <a:latin typeface="Bahnschrift SemiLight SemiConde" panose="020B0502040204020203" pitchFamily="34" charset="0"/>
              </a:rPr>
              <a:t> группа- аутизм менее выражен, речь формируется, но формируется не полноценно, грубо нарушена коммуникативная форма речи </a:t>
            </a:r>
          </a:p>
          <a:p>
            <a:r>
              <a:rPr lang="ru-RU" sz="1800" b="0" i="0" u="none" strike="noStrike" baseline="0" dirty="0">
                <a:solidFill>
                  <a:srgbClr val="080808"/>
                </a:solidFill>
                <a:latin typeface="Bahnschrift SemiLight SemiConde" panose="020B0502040204020203" pitchFamily="34" charset="0"/>
              </a:rPr>
              <a:t>3 группа -высоко функциональные аутисты с относительно развитой, но специфической речью </a:t>
            </a:r>
          </a:p>
          <a:p>
            <a:r>
              <a:rPr lang="ru-RU" sz="1800" b="0" i="0" u="none" strike="noStrike" baseline="0" dirty="0">
                <a:solidFill>
                  <a:srgbClr val="080808"/>
                </a:solidFill>
                <a:latin typeface="Bahnschrift SemiLight SemiConde" panose="020B0502040204020203" pitchFamily="34" charset="0"/>
              </a:rPr>
              <a:t>4 группа- дети с негрубыми проявлениями аутизма в сочетании с разной степени выраженности речевой патологией. Эта четвертая группа очень разнообразна. </a:t>
            </a:r>
          </a:p>
          <a:p>
            <a:endParaRPr lang="ru-RU" dirty="0">
              <a:solidFill>
                <a:srgbClr val="080808"/>
              </a:solidFill>
              <a:latin typeface="Bahnschrift SemiLight SemiConde" panose="020B0502040204020203" pitchFamily="34" charset="0"/>
            </a:endParaRP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3D028213-F20C-05BE-EEBE-43029226C8A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619673" y="260350"/>
            <a:ext cx="7056016" cy="649288"/>
          </a:xfrm>
        </p:spPr>
        <p:txBody>
          <a:bodyPr/>
          <a:lstStyle/>
          <a:p>
            <a:pPr algn="l" eaLnBrk="1" hangingPunct="1"/>
            <a:r>
              <a:rPr lang="ru-RU" sz="2800" dirty="0">
                <a:solidFill>
                  <a:schemeClr val="tx2"/>
                </a:solidFill>
              </a:rPr>
              <a:t>Классификация (по О. С. Никольской)</a:t>
            </a:r>
            <a:endParaRPr lang="uk-UA" sz="2800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73EDB9E-236C-E0E0-2BB5-E60133F29F98}"/>
              </a:ext>
            </a:extLst>
          </p:cNvPr>
          <p:cNvSpPr txBox="1"/>
          <p:nvPr/>
        </p:nvSpPr>
        <p:spPr>
          <a:xfrm>
            <a:off x="1259632" y="1988840"/>
            <a:ext cx="6768752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endParaRPr lang="ru-RU" b="0" i="0" u="none" strike="noStrike" baseline="0" dirty="0">
              <a:solidFill>
                <a:srgbClr val="000000"/>
              </a:solidFill>
              <a:latin typeface="Bahnschrift SemiLight SemiConde" panose="020B0502040204020203" pitchFamily="34" charset="0"/>
            </a:endParaRPr>
          </a:p>
          <a:p>
            <a:r>
              <a:rPr lang="ru-RU" b="0" i="0" u="none" strike="noStrike" baseline="0" dirty="0">
                <a:latin typeface="Bahnschrift SemiLight SemiConde" panose="020B0502040204020203" pitchFamily="34" charset="0"/>
              </a:rPr>
              <a:t>Традиционно активную логопедическую помощь дети с РАС получают до школы. Преимущественно в возрасте 4-7 лет. Но в тяжелых случаях у детей с РАС зачастую предпосылки речевого развития формируются к 7-12 лет. Без соответствующих занятий эти предпосылки не реализуются и речевое развитие в таких случаях происходит неполноценно или вообще не происходит. </a:t>
            </a:r>
          </a:p>
          <a:p>
            <a:pPr algn="l"/>
            <a:endParaRPr lang="ru-RU" sz="1800" b="0" i="0" u="none" strike="noStrik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ru-RU" sz="1800" b="0" i="0" u="none" strike="noStrike" baseline="0" dirty="0">
                <a:latin typeface="Bahnschrift SemiLight SemiConde" panose="020B0502040204020203" pitchFamily="34" charset="0"/>
              </a:rPr>
              <a:t>Вероятно, поэтому в последние годы возрос интерес к различным видам альтернативной или дополнительной коммуникации (</a:t>
            </a:r>
            <a:r>
              <a:rPr lang="ru-RU" sz="1800" b="0" i="0" u="none" strike="noStrike" baseline="0" dirty="0" err="1">
                <a:latin typeface="Bahnschrift SemiLight SemiConde" panose="020B0502040204020203" pitchFamily="34" charset="0"/>
              </a:rPr>
              <a:t>Макатон</a:t>
            </a:r>
            <a:r>
              <a:rPr lang="ru-RU" sz="1800" b="0" i="0" u="none" strike="noStrike" baseline="0" dirty="0">
                <a:latin typeface="Bahnschrift SemiLight SemiConde" panose="020B0502040204020203" pitchFamily="34" charset="0"/>
              </a:rPr>
              <a:t>, </a:t>
            </a:r>
            <a:r>
              <a:rPr lang="ru-RU" sz="1800" b="0" i="0" u="none" strike="noStrike" baseline="0" dirty="0" err="1">
                <a:latin typeface="Bahnschrift SemiLight SemiConde" panose="020B0502040204020203" pitchFamily="34" charset="0"/>
              </a:rPr>
              <a:t>PECs</a:t>
            </a:r>
            <a:r>
              <a:rPr lang="ru-RU" sz="1800" b="0" i="0" u="none" strike="noStrike" baseline="0" dirty="0">
                <a:latin typeface="Bahnschrift SemiLight SemiConde" panose="020B0502040204020203" pitchFamily="34" charset="0"/>
              </a:rPr>
              <a:t> и т.д.) Эти дополнительные виды коммуникации достаточно сильно отличаются </a:t>
            </a:r>
            <a:endParaRPr lang="ru-RU" dirty="0">
              <a:latin typeface="Bahnschrift SemiLight SemiConde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56987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1B36F33-64D1-7DB9-8D47-A8ED4AB84FC5}"/>
              </a:ext>
            </a:extLst>
          </p:cNvPr>
          <p:cNvSpPr txBox="1"/>
          <p:nvPr/>
        </p:nvSpPr>
        <p:spPr>
          <a:xfrm>
            <a:off x="1691680" y="1556792"/>
            <a:ext cx="7056784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endParaRPr lang="ru-RU" b="0" i="0" u="none" strike="noStrike" baseline="0" dirty="0">
              <a:solidFill>
                <a:srgbClr val="000000"/>
              </a:solidFill>
              <a:latin typeface="Bahnschrift SemiLight SemiConde" panose="020B0502040204020203" pitchFamily="34" charset="0"/>
            </a:endParaRPr>
          </a:p>
          <a:p>
            <a:endParaRPr lang="ru-RU" b="0" i="0" u="none" strike="noStrike" baseline="0" dirty="0">
              <a:latin typeface="Bahnschrift SemiLight SemiConde" panose="020B05020402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0" i="0" u="none" strike="noStrike" baseline="0" dirty="0" err="1">
                <a:latin typeface="Bahnschrift SemiLight SemiConde" panose="020B0502040204020203" pitchFamily="34" charset="0"/>
              </a:rPr>
              <a:t>Макатон</a:t>
            </a:r>
            <a:r>
              <a:rPr lang="ru-RU" b="0" i="0" u="none" strike="noStrike" baseline="0" dirty="0">
                <a:latin typeface="Bahnschrift SemiLight SemiConde" panose="020B0502040204020203" pitchFamily="34" charset="0"/>
              </a:rPr>
              <a:t> — языковая программа сочетающая звучащую речь,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0" i="0" u="none" strike="noStrike" baseline="0" dirty="0">
                <a:latin typeface="Bahnschrift SemiLight SemiConde" panose="020B0502040204020203" pitchFamily="34" charset="0"/>
              </a:rPr>
              <a:t>жесты и символы, которая используется педагогами для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0" i="0" u="none" strike="noStrike" baseline="0" dirty="0">
                <a:latin typeface="Bahnschrift SemiLight SemiConde" panose="020B0502040204020203" pitchFamily="34" charset="0"/>
              </a:rPr>
              <a:t>помощи детям с различными коммуникативными нарушениями </a:t>
            </a:r>
          </a:p>
          <a:p>
            <a:pPr algn="l"/>
            <a:endParaRPr lang="ru-RU" b="0" i="0" u="none" strike="noStrike" baseline="0" dirty="0">
              <a:solidFill>
                <a:srgbClr val="000000"/>
              </a:solidFill>
              <a:latin typeface="Bahnschrift SemiLight SemiConde" panose="020B0502040204020203" pitchFamily="34" charset="0"/>
            </a:endParaRPr>
          </a:p>
          <a:p>
            <a:endParaRPr lang="ru-RU" b="0" i="0" u="none" strike="noStrike" baseline="0" dirty="0">
              <a:latin typeface="Bahnschrift SemiLight SemiConde" panose="020B05020402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0" i="0" u="none" strike="noStrike" baseline="0" dirty="0" err="1">
                <a:latin typeface="Bahnschrift SemiLight SemiConde" panose="020B0502040204020203" pitchFamily="34" charset="0"/>
              </a:rPr>
              <a:t>PECs</a:t>
            </a:r>
            <a:r>
              <a:rPr lang="ru-RU" b="0" i="0" u="none" strike="noStrike" baseline="0" dirty="0">
                <a:latin typeface="Bahnschrift SemiLight SemiConde" panose="020B0502040204020203" pitchFamily="34" charset="0"/>
              </a:rPr>
              <a:t> система коммуникации, строящаяся на принципе обмена карточек. </a:t>
            </a:r>
            <a:r>
              <a:rPr lang="ru-RU" b="0" i="0" u="none" strike="noStrike" baseline="0" dirty="0" err="1">
                <a:latin typeface="Bahnschrift SemiLight SemiConde" panose="020B0502040204020203" pitchFamily="34" charset="0"/>
              </a:rPr>
              <a:t>Пекс</a:t>
            </a:r>
            <a:r>
              <a:rPr lang="ru-RU" b="0" i="0" u="none" strike="noStrike" baseline="0" dirty="0">
                <a:latin typeface="Bahnschrift SemiLight SemiConde" panose="020B0502040204020203" pitchFamily="34" charset="0"/>
              </a:rPr>
              <a:t> может быть использован, вместе с логопедическими занятиями или, даже, как часть занятия. Издательство </a:t>
            </a:r>
            <a:r>
              <a:rPr lang="ru-RU" b="0" i="0" u="none" strike="noStrike" baseline="0" dirty="0" err="1">
                <a:latin typeface="Bahnschrift SemiLight SemiConde" panose="020B0502040204020203" pitchFamily="34" charset="0"/>
              </a:rPr>
              <a:t>Теревинф</a:t>
            </a:r>
            <a:r>
              <a:rPr lang="ru-RU" b="0" i="0" u="none" strike="noStrike" baseline="0" dirty="0">
                <a:latin typeface="Bahnschrift SemiLight SemiConde" panose="020B0502040204020203" pitchFamily="34" charset="0"/>
              </a:rPr>
              <a:t> выпустило книгу СИСТЕМА АЛЬТЕРНАТИВНОЙ КОММУНИКАЦИИ С ПОМОЩЬЮ КАРТОЧЕК (</a:t>
            </a:r>
            <a:r>
              <a:rPr lang="ru-RU" b="0" i="0" u="none" strike="noStrike" baseline="0" dirty="0" err="1">
                <a:latin typeface="Bahnschrift SemiLight SemiConde" panose="020B0502040204020203" pitchFamily="34" charset="0"/>
              </a:rPr>
              <a:t>PECs</a:t>
            </a:r>
            <a:r>
              <a:rPr lang="ru-RU" b="0" i="0" u="none" strike="noStrike" baseline="0" dirty="0">
                <a:latin typeface="Bahnschrift SemiLight SemiConde" panose="020B0502040204020203" pitchFamily="34" charset="0"/>
              </a:rPr>
              <a:t>). </a:t>
            </a:r>
          </a:p>
          <a:p>
            <a:endParaRPr lang="ru-RU" b="0" i="0" u="none" strike="noStrike" baseline="0" dirty="0">
              <a:latin typeface="Bahnschrift SemiLight SemiConde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17523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4690DC3-68DB-802E-199C-9A6B2963D08F}"/>
              </a:ext>
            </a:extLst>
          </p:cNvPr>
          <p:cNvSpPr txBox="1"/>
          <p:nvPr/>
        </p:nvSpPr>
        <p:spPr>
          <a:xfrm>
            <a:off x="395536" y="1124744"/>
            <a:ext cx="8568952" cy="53553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endParaRPr lang="ru-RU" b="0" i="0" u="none" strike="noStrike" baseline="0" dirty="0">
              <a:solidFill>
                <a:srgbClr val="000000"/>
              </a:solidFill>
              <a:latin typeface="Bahnschrift SemiLight SemiConde" panose="020B0502040204020203" pitchFamily="34" charset="0"/>
            </a:endParaRPr>
          </a:p>
          <a:p>
            <a:endParaRPr lang="ru-RU" b="0" i="0" u="none" strike="noStrike" baseline="0" dirty="0">
              <a:latin typeface="Bahnschrift SemiLight SemiConde" panose="020B0502040204020203" pitchFamily="34" charset="0"/>
            </a:endParaRPr>
          </a:p>
          <a:p>
            <a:r>
              <a:rPr lang="ru-RU" b="0" i="0" u="none" strike="noStrike" baseline="0" dirty="0">
                <a:latin typeface="Bahnschrift SemiLight SemiConde" panose="020B0502040204020203" pitchFamily="34" charset="0"/>
              </a:rPr>
              <a:t>В каких случаях имеет смысл использовать дополнительные средства коммуникации: </a:t>
            </a:r>
          </a:p>
          <a:p>
            <a:pPr marL="285750" indent="-285750">
              <a:buFontTx/>
              <a:buChar char="-"/>
            </a:pPr>
            <a:r>
              <a:rPr lang="ru-RU" b="0" i="0" u="none" strike="noStrike" baseline="0" dirty="0">
                <a:latin typeface="Bahnschrift SemiLight SemiConde" panose="020B0502040204020203" pitchFamily="34" charset="0"/>
              </a:rPr>
              <a:t>когда интеллектуальное развитие настолько низкое, что просто «не поддерживает речь», и здесь, как правило, мы видим еще несформированность даже простейших социальных навыков, и полное непонимание речи; </a:t>
            </a:r>
          </a:p>
          <a:p>
            <a:r>
              <a:rPr lang="ru-RU" sz="1800" b="0" i="0" u="none" strike="noStrike" baseline="0" dirty="0">
                <a:latin typeface="Bahnschrift SemiLight SemiConde" panose="020B0502040204020203" pitchFamily="34" charset="0"/>
              </a:rPr>
              <a:t>- когда мы можем отнести аутистическое расстройство ребенка к первой группе (по О.С. Никольской) и ребенок абсолютно отгорожен, погружен в себя и не имеет никаких значимых для него интересов, использовав которые, можно было бы «втянуть» его в речевое взаимодействие с окружающими людьми; </a:t>
            </a:r>
          </a:p>
          <a:p>
            <a:r>
              <a:rPr lang="ru-RU" sz="1800" b="0" i="0" u="none" strike="noStrike" baseline="0" dirty="0">
                <a:latin typeface="Arial" panose="020B0604020202020204" pitchFamily="34" charset="0"/>
              </a:rPr>
              <a:t>-</a:t>
            </a:r>
            <a:r>
              <a:rPr lang="ru-RU" sz="1800" b="0" i="0" u="none" strike="noStrike" baseline="0" dirty="0">
                <a:latin typeface="Bahnschrift SemiLight SemiConde" panose="020B0502040204020203" pitchFamily="34" charset="0"/>
              </a:rPr>
              <a:t>в некоторых случаях, когда в основе нарушения развития лежит текущее психическое расстройство; </a:t>
            </a:r>
          </a:p>
          <a:p>
            <a:r>
              <a:rPr lang="ru-RU" sz="1800" b="0" i="0" u="none" strike="noStrike" baseline="0" dirty="0">
                <a:latin typeface="Bahnschrift SemiLight SemiConde" panose="020B0502040204020203" pitchFamily="34" charset="0"/>
              </a:rPr>
              <a:t>- при </a:t>
            </a:r>
            <a:r>
              <a:rPr lang="ru-RU" sz="1800" b="0" i="0" u="none" strike="noStrike" baseline="0" dirty="0" err="1">
                <a:latin typeface="Bahnschrift SemiLight SemiConde" panose="020B0502040204020203" pitchFamily="34" charset="0"/>
              </a:rPr>
              <a:t>анартрии</a:t>
            </a:r>
            <a:r>
              <a:rPr lang="ru-RU" sz="1800" b="0" i="0" u="none" strike="noStrike" baseline="0" dirty="0">
                <a:latin typeface="Bahnschrift SemiLight SemiConde" panose="020B0502040204020203" pitchFamily="34" charset="0"/>
              </a:rPr>
              <a:t>, когда отмечается полный парез органов артикуляции; </a:t>
            </a:r>
          </a:p>
          <a:p>
            <a:pPr marL="285750" indent="-285750">
              <a:buFontTx/>
              <a:buChar char="-"/>
            </a:pPr>
            <a:r>
              <a:rPr lang="ru-RU" sz="1800" b="0" i="0" u="none" strike="noStrike" baseline="0" dirty="0">
                <a:latin typeface="Bahnschrift SemiLight SemiConde" panose="020B0502040204020203" pitchFamily="34" charset="0"/>
              </a:rPr>
              <a:t>при комбинированных поражениях, например, таких как сочетание тугоухости и аутизма </a:t>
            </a:r>
          </a:p>
          <a:p>
            <a:endParaRPr lang="ru-RU" sz="1800" b="0" i="0" u="none" strike="noStrike" baseline="0" dirty="0">
              <a:latin typeface="Arial" panose="020B0604020202020204" pitchFamily="34" charset="0"/>
            </a:endParaRPr>
          </a:p>
          <a:p>
            <a:r>
              <a:rPr lang="ru-RU" sz="1800" b="0" i="0" u="none" strike="noStrike" baseline="0" dirty="0">
                <a:latin typeface="Bahnschrift SemiLight SemiConde" panose="020B0502040204020203" pitchFamily="34" charset="0"/>
              </a:rPr>
              <a:t>Отчасти сюда же можно отнести тяжелые случаи </a:t>
            </a:r>
            <a:r>
              <a:rPr lang="ru-RU" sz="1800" b="0" i="0" u="none" strike="noStrike" baseline="0" dirty="0" err="1">
                <a:latin typeface="Bahnschrift SemiLight SemiConde" panose="020B0502040204020203" pitchFamily="34" charset="0"/>
              </a:rPr>
              <a:t>сенсо</a:t>
            </a:r>
            <a:r>
              <a:rPr lang="ru-RU" sz="1800" b="0" i="0" u="none" strike="noStrike" baseline="0" dirty="0">
                <a:latin typeface="Bahnschrift SemiLight SemiConde" panose="020B0502040204020203" pitchFamily="34" charset="0"/>
              </a:rPr>
              <a:t>-моторной алалии, где использование </a:t>
            </a:r>
            <a:r>
              <a:rPr lang="ru-RU" sz="1800" b="0" i="0" u="none" strike="noStrike" baseline="0" dirty="0" err="1">
                <a:latin typeface="Bahnschrift SemiLight SemiConde" panose="020B0502040204020203" pitchFamily="34" charset="0"/>
              </a:rPr>
              <a:t>PECs</a:t>
            </a:r>
            <a:r>
              <a:rPr lang="ru-RU" sz="1800" b="0" i="0" u="none" strike="noStrike" baseline="0" dirty="0">
                <a:latin typeface="Bahnschrift SemiLight SemiConde" panose="020B0502040204020203" pitchFamily="34" charset="0"/>
              </a:rPr>
              <a:t> , например, может ускорить формирование речи. </a:t>
            </a:r>
          </a:p>
          <a:p>
            <a:pPr marL="285750" indent="-285750">
              <a:buFontTx/>
              <a:buChar char="-"/>
            </a:pPr>
            <a:endParaRPr lang="ru-RU" b="0" i="0" u="none" strike="noStrike" baseline="0" dirty="0">
              <a:latin typeface="Bahnschrift SemiLight SemiConde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31478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2CE5020-0D39-65FC-7107-75EB77046BB1}"/>
              </a:ext>
            </a:extLst>
          </p:cNvPr>
          <p:cNvSpPr txBox="1"/>
          <p:nvPr/>
        </p:nvSpPr>
        <p:spPr>
          <a:xfrm>
            <a:off x="1331640" y="1988840"/>
            <a:ext cx="6480720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endParaRPr lang="ru-RU" b="0" i="0" u="none" strike="noStrike" baseline="0" dirty="0">
              <a:solidFill>
                <a:srgbClr val="000000"/>
              </a:solidFill>
              <a:latin typeface="Bahnschrift SemiLight SemiConde" panose="020B0502040204020203" pitchFamily="34" charset="0"/>
            </a:endParaRPr>
          </a:p>
          <a:p>
            <a:endParaRPr lang="ru-RU" b="0" i="0" u="none" strike="noStrike" baseline="0" dirty="0">
              <a:latin typeface="Bahnschrift SemiLight SemiConde" panose="020B0502040204020203" pitchFamily="34" charset="0"/>
            </a:endParaRPr>
          </a:p>
          <a:p>
            <a:r>
              <a:rPr lang="ru-RU" b="0" i="0" u="none" strike="noStrike" baseline="0" dirty="0">
                <a:latin typeface="Bahnschrift SemiLight SemiConde" panose="020B0502040204020203" pitchFamily="34" charset="0"/>
              </a:rPr>
              <a:t>наиболее распространенным и эффективным способом развития речи по-прежнему остаются классические методы логопедии. Они имеют достаточно широкий спектр применения. </a:t>
            </a:r>
          </a:p>
          <a:p>
            <a:pPr algn="l"/>
            <a:endParaRPr lang="ru-RU" b="0" i="0" u="none" strike="noStrike" baseline="0" dirty="0">
              <a:solidFill>
                <a:srgbClr val="000000"/>
              </a:solidFill>
              <a:latin typeface="Bahnschrift SemiLight SemiConde" panose="020B0502040204020203" pitchFamily="34" charset="0"/>
            </a:endParaRPr>
          </a:p>
          <a:p>
            <a:endParaRPr lang="ru-RU" b="0" i="0" u="none" strike="noStrike" baseline="0" dirty="0">
              <a:latin typeface="Bahnschrift SemiLight SemiConde" panose="020B0502040204020203" pitchFamily="34" charset="0"/>
            </a:endParaRPr>
          </a:p>
          <a:p>
            <a:r>
              <a:rPr lang="ru-RU" b="0" i="0" u="none" strike="noStrike" baseline="0" dirty="0">
                <a:latin typeface="Bahnschrift SemiLight SemiConde" panose="020B0502040204020203" pitchFamily="34" charset="0"/>
              </a:rPr>
              <a:t>Для логопеда значимы два параметра: преимущественно повреждено понимание речи или ее моторная сторона, или повреждение речи носит тотальный характер, с одной стороны, и актуальный уровень развития речи ребенка на момент начала логопедической работы </a:t>
            </a:r>
          </a:p>
          <a:p>
            <a:endParaRPr lang="ru-RU" b="0" i="0" u="none" strike="noStrike" baseline="0" dirty="0">
              <a:latin typeface="Bahnschrift SemiLight SemiConde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47353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E93909D-92A4-101D-8BDB-A546F9ECA9C8}"/>
              </a:ext>
            </a:extLst>
          </p:cNvPr>
          <p:cNvSpPr txBox="1"/>
          <p:nvPr/>
        </p:nvSpPr>
        <p:spPr>
          <a:xfrm>
            <a:off x="1907704" y="1916832"/>
            <a:ext cx="6336704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endParaRPr lang="ru-RU" b="0" i="0" u="none" strike="noStrike" baseline="0" dirty="0">
              <a:solidFill>
                <a:srgbClr val="000000"/>
              </a:solidFill>
              <a:latin typeface="Bahnschrift SemiLight SemiConde" panose="020B05020402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0" i="0" u="none" strike="noStrike" baseline="0" dirty="0">
                <a:latin typeface="Bahnschrift SemiLight SemiConde" panose="020B0502040204020203" pitchFamily="34" charset="0"/>
              </a:rPr>
              <a:t>Системный подход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0" i="0" u="none" strike="noStrike" baseline="0" dirty="0">
                <a:latin typeface="Bahnschrift SemiLight SemiConde" panose="020B0502040204020203" pitchFamily="34" charset="0"/>
              </a:rPr>
              <a:t>Преемственность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0" i="0" u="none" strike="noStrike" baseline="0" dirty="0">
                <a:latin typeface="Bahnschrift SemiLight SemiConde" panose="020B0502040204020203" pitchFamily="34" charset="0"/>
              </a:rPr>
              <a:t>От простого к сложному ( с опорой на представления о формировании речи в онтогенезе.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0" i="0" u="none" strike="noStrike" baseline="0" dirty="0">
                <a:latin typeface="Bahnschrift SemiLight SemiConde" panose="020B0502040204020203" pitchFamily="34" charset="0"/>
              </a:rPr>
              <a:t>Наглядность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0" i="0" u="none" strike="noStrike" baseline="0" dirty="0">
                <a:latin typeface="Bahnschrift SemiLight SemiConde" panose="020B0502040204020203" pitchFamily="34" charset="0"/>
              </a:rPr>
              <a:t>Использование сохранных механизмов для компенсации работы поврежденных звеньев речевой системы. 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3DAD4E94-1372-E497-0AE8-19345DBF7C6F}"/>
              </a:ext>
            </a:extLst>
          </p:cNvPr>
          <p:cNvSpPr txBox="1">
            <a:spLocks noChangeArrowheads="1"/>
          </p:cNvSpPr>
          <p:nvPr/>
        </p:nvSpPr>
        <p:spPr>
          <a:xfrm>
            <a:off x="2286000" y="260648"/>
            <a:ext cx="7056016" cy="649288"/>
          </a:xfrm>
          <a:prstGeom prst="rect">
            <a:avLst/>
          </a:prstGeom>
        </p:spPr>
        <p:txBody>
          <a:bodyPr/>
          <a:lstStyle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2pPr>
            <a:lvl3pPr algn="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3pPr>
            <a:lvl4pPr algn="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4pPr>
            <a:lvl5pPr algn="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5pPr>
            <a:lvl6pPr marL="457200" algn="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6pPr>
            <a:lvl7pPr marL="914400" algn="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7pPr>
            <a:lvl8pPr marL="1371600" algn="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8pPr>
            <a:lvl9pPr marL="1828800" algn="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9pPr>
          </a:lstStyle>
          <a:p>
            <a:pPr algn="l"/>
            <a:r>
              <a:rPr lang="ru-RU" sz="2000" kern="0" dirty="0">
                <a:solidFill>
                  <a:schemeClr val="tx2"/>
                </a:solidFill>
              </a:rPr>
              <a:t>Основные принципы логопедической работы</a:t>
            </a:r>
            <a:endParaRPr lang="uk-UA" sz="2000" kern="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8791805"/>
      </p:ext>
    </p:extLst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4">
      <a:dk1>
        <a:srgbClr val="4D4D4D"/>
      </a:dk1>
      <a:lt1>
        <a:srgbClr val="FFFFFF"/>
      </a:lt1>
      <a:dk2>
        <a:srgbClr val="000000"/>
      </a:dk2>
      <a:lt2>
        <a:srgbClr val="9B6902"/>
      </a:lt2>
      <a:accent1>
        <a:srgbClr val="C75E00"/>
      </a:accent1>
      <a:accent2>
        <a:srgbClr val="FED416"/>
      </a:accent2>
      <a:accent3>
        <a:srgbClr val="FFFFFF"/>
      </a:accent3>
      <a:accent4>
        <a:srgbClr val="404040"/>
      </a:accent4>
      <a:accent5>
        <a:srgbClr val="E0B6AA"/>
      </a:accent5>
      <a:accent6>
        <a:srgbClr val="E6C013"/>
      </a:accent6>
      <a:hlink>
        <a:srgbClr val="EE6600"/>
      </a:hlink>
      <a:folHlink>
        <a:srgbClr val="EAEAEA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emplate 1">
        <a:dk1>
          <a:srgbClr val="4D4D4D"/>
        </a:dk1>
        <a:lt1>
          <a:srgbClr val="FFFFFF"/>
        </a:lt1>
        <a:dk2>
          <a:srgbClr val="000000"/>
        </a:dk2>
        <a:lt2>
          <a:srgbClr val="D5E1F3"/>
        </a:lt2>
        <a:accent1>
          <a:srgbClr val="BC4417"/>
        </a:accent1>
        <a:accent2>
          <a:srgbClr val="CF9C1C"/>
        </a:accent2>
        <a:accent3>
          <a:srgbClr val="FFFFFF"/>
        </a:accent3>
        <a:accent4>
          <a:srgbClr val="404040"/>
        </a:accent4>
        <a:accent5>
          <a:srgbClr val="DAB0AB"/>
        </a:accent5>
        <a:accent6>
          <a:srgbClr val="BB8D18"/>
        </a:accent6>
        <a:hlink>
          <a:srgbClr val="E8C97C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2">
        <a:dk1>
          <a:srgbClr val="4D4D4D"/>
        </a:dk1>
        <a:lt1>
          <a:srgbClr val="FFFFFF"/>
        </a:lt1>
        <a:dk2>
          <a:srgbClr val="000000"/>
        </a:dk2>
        <a:lt2>
          <a:srgbClr val="986615"/>
        </a:lt2>
        <a:accent1>
          <a:srgbClr val="BF4413"/>
        </a:accent1>
        <a:accent2>
          <a:srgbClr val="FFAB21"/>
        </a:accent2>
        <a:accent3>
          <a:srgbClr val="FFFFFF"/>
        </a:accent3>
        <a:accent4>
          <a:srgbClr val="404040"/>
        </a:accent4>
        <a:accent5>
          <a:srgbClr val="DCB0AA"/>
        </a:accent5>
        <a:accent6>
          <a:srgbClr val="E79B1D"/>
        </a:accent6>
        <a:hlink>
          <a:srgbClr val="C5A379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3">
        <a:dk1>
          <a:srgbClr val="4D4D4D"/>
        </a:dk1>
        <a:lt1>
          <a:srgbClr val="FFFFFF"/>
        </a:lt1>
        <a:dk2>
          <a:srgbClr val="000000"/>
        </a:dk2>
        <a:lt2>
          <a:srgbClr val="4A1B17"/>
        </a:lt2>
        <a:accent1>
          <a:srgbClr val="C66C00"/>
        </a:accent1>
        <a:accent2>
          <a:srgbClr val="FED416"/>
        </a:accent2>
        <a:accent3>
          <a:srgbClr val="FFFFFF"/>
        </a:accent3>
        <a:accent4>
          <a:srgbClr val="404040"/>
        </a:accent4>
        <a:accent5>
          <a:srgbClr val="DFBAAA"/>
        </a:accent5>
        <a:accent6>
          <a:srgbClr val="E6C013"/>
        </a:accent6>
        <a:hlink>
          <a:srgbClr val="FFDE93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4">
        <a:dk1>
          <a:srgbClr val="4D4D4D"/>
        </a:dk1>
        <a:lt1>
          <a:srgbClr val="FFFFFF"/>
        </a:lt1>
        <a:dk2>
          <a:srgbClr val="000000"/>
        </a:dk2>
        <a:lt2>
          <a:srgbClr val="9B6902"/>
        </a:lt2>
        <a:accent1>
          <a:srgbClr val="C75E00"/>
        </a:accent1>
        <a:accent2>
          <a:srgbClr val="FED416"/>
        </a:accent2>
        <a:accent3>
          <a:srgbClr val="FFFFFF"/>
        </a:accent3>
        <a:accent4>
          <a:srgbClr val="404040"/>
        </a:accent4>
        <a:accent5>
          <a:srgbClr val="E0B6AA"/>
        </a:accent5>
        <a:accent6>
          <a:srgbClr val="E6C013"/>
        </a:accent6>
        <a:hlink>
          <a:srgbClr val="EE6600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5">
        <a:dk1>
          <a:srgbClr val="4D4D4D"/>
        </a:dk1>
        <a:lt1>
          <a:srgbClr val="FFFFFF"/>
        </a:lt1>
        <a:dk2>
          <a:srgbClr val="000000"/>
        </a:dk2>
        <a:lt2>
          <a:srgbClr val="570301"/>
        </a:lt2>
        <a:accent1>
          <a:srgbClr val="D37E00"/>
        </a:accent1>
        <a:accent2>
          <a:srgbClr val="F5CB03"/>
        </a:accent2>
        <a:accent3>
          <a:srgbClr val="FFFFFF"/>
        </a:accent3>
        <a:accent4>
          <a:srgbClr val="404040"/>
        </a:accent4>
        <a:accent5>
          <a:srgbClr val="E6C0AA"/>
        </a:accent5>
        <a:accent6>
          <a:srgbClr val="DEB802"/>
        </a:accent6>
        <a:hlink>
          <a:srgbClr val="D86001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6">
        <a:dk1>
          <a:srgbClr val="4D4D4D"/>
        </a:dk1>
        <a:lt1>
          <a:srgbClr val="FFFFFF"/>
        </a:lt1>
        <a:dk2>
          <a:srgbClr val="000000"/>
        </a:dk2>
        <a:lt2>
          <a:srgbClr val="713C0C"/>
        </a:lt2>
        <a:accent1>
          <a:srgbClr val="E4B058"/>
        </a:accent1>
        <a:accent2>
          <a:srgbClr val="FDD912"/>
        </a:accent2>
        <a:accent3>
          <a:srgbClr val="FFFFFF"/>
        </a:accent3>
        <a:accent4>
          <a:srgbClr val="404040"/>
        </a:accent4>
        <a:accent5>
          <a:srgbClr val="EFD4B4"/>
        </a:accent5>
        <a:accent6>
          <a:srgbClr val="E5C40F"/>
        </a:accent6>
        <a:hlink>
          <a:srgbClr val="E06301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7">
        <a:dk1>
          <a:srgbClr val="4D4D4D"/>
        </a:dk1>
        <a:lt1>
          <a:srgbClr val="FFFFFF"/>
        </a:lt1>
        <a:dk2>
          <a:srgbClr val="000000"/>
        </a:dk2>
        <a:lt2>
          <a:srgbClr val="953900"/>
        </a:lt2>
        <a:accent1>
          <a:srgbClr val="B65300"/>
        </a:accent1>
        <a:accent2>
          <a:srgbClr val="CE6A00"/>
        </a:accent2>
        <a:accent3>
          <a:srgbClr val="FFFFFF"/>
        </a:accent3>
        <a:accent4>
          <a:srgbClr val="404040"/>
        </a:accent4>
        <a:accent5>
          <a:srgbClr val="D7B3AA"/>
        </a:accent5>
        <a:accent6>
          <a:srgbClr val="BA5F00"/>
        </a:accent6>
        <a:hlink>
          <a:srgbClr val="F0A806"/>
        </a:hlink>
        <a:folHlink>
          <a:srgbClr val="FFE6C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8">
        <a:dk1>
          <a:srgbClr val="4D4D4D"/>
        </a:dk1>
        <a:lt1>
          <a:srgbClr val="FFFFFF"/>
        </a:lt1>
        <a:dk2>
          <a:srgbClr val="000000"/>
        </a:dk2>
        <a:lt2>
          <a:srgbClr val="D87200"/>
        </a:lt2>
        <a:accent1>
          <a:srgbClr val="E29B07"/>
        </a:accent1>
        <a:accent2>
          <a:srgbClr val="EDBF03"/>
        </a:accent2>
        <a:accent3>
          <a:srgbClr val="FFFFFF"/>
        </a:accent3>
        <a:accent4>
          <a:srgbClr val="404040"/>
        </a:accent4>
        <a:accent5>
          <a:srgbClr val="EECBAA"/>
        </a:accent5>
        <a:accent6>
          <a:srgbClr val="D7AD02"/>
        </a:accent6>
        <a:hlink>
          <a:srgbClr val="7CA43F"/>
        </a:hlink>
        <a:folHlink>
          <a:srgbClr val="FFE6C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4D4D4D"/>
        </a:dk1>
        <a:lt1>
          <a:srgbClr val="FFFFFF"/>
        </a:lt1>
        <a:dk2>
          <a:srgbClr val="000000"/>
        </a:dk2>
        <a:lt2>
          <a:srgbClr val="D24D06"/>
        </a:lt2>
        <a:accent1>
          <a:srgbClr val="E59709"/>
        </a:accent1>
        <a:accent2>
          <a:srgbClr val="E9AC24"/>
        </a:accent2>
        <a:accent3>
          <a:srgbClr val="FFFFFF"/>
        </a:accent3>
        <a:accent4>
          <a:srgbClr val="404040"/>
        </a:accent4>
        <a:accent5>
          <a:srgbClr val="F0C9AA"/>
        </a:accent5>
        <a:accent6>
          <a:srgbClr val="D39B20"/>
        </a:accent6>
        <a:hlink>
          <a:srgbClr val="F7B80B"/>
        </a:hlink>
        <a:folHlink>
          <a:srgbClr val="FFE6C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10">
        <a:dk1>
          <a:srgbClr val="4D4D4D"/>
        </a:dk1>
        <a:lt1>
          <a:srgbClr val="FFFFFF"/>
        </a:lt1>
        <a:dk2>
          <a:srgbClr val="000000"/>
        </a:dk2>
        <a:lt2>
          <a:srgbClr val="CD5003"/>
        </a:lt2>
        <a:accent1>
          <a:srgbClr val="419DCF"/>
        </a:accent1>
        <a:accent2>
          <a:srgbClr val="BC1F1F"/>
        </a:accent2>
        <a:accent3>
          <a:srgbClr val="FFFFFF"/>
        </a:accent3>
        <a:accent4>
          <a:srgbClr val="404040"/>
        </a:accent4>
        <a:accent5>
          <a:srgbClr val="B0CCE4"/>
        </a:accent5>
        <a:accent6>
          <a:srgbClr val="AA1B1B"/>
        </a:accent6>
        <a:hlink>
          <a:srgbClr val="FFE42F"/>
        </a:hlink>
        <a:folHlink>
          <a:srgbClr val="FFE6C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11">
        <a:dk1>
          <a:srgbClr val="4D4D4D"/>
        </a:dk1>
        <a:lt1>
          <a:srgbClr val="FFFFFF"/>
        </a:lt1>
        <a:dk2>
          <a:srgbClr val="000000"/>
        </a:dk2>
        <a:lt2>
          <a:srgbClr val="DF2905"/>
        </a:lt2>
        <a:accent1>
          <a:srgbClr val="D05203"/>
        </a:accent1>
        <a:accent2>
          <a:srgbClr val="72A3E1"/>
        </a:accent2>
        <a:accent3>
          <a:srgbClr val="FFFFFF"/>
        </a:accent3>
        <a:accent4>
          <a:srgbClr val="404040"/>
        </a:accent4>
        <a:accent5>
          <a:srgbClr val="E4B3AA"/>
        </a:accent5>
        <a:accent6>
          <a:srgbClr val="6793CC"/>
        </a:accent6>
        <a:hlink>
          <a:srgbClr val="F3A105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67</TotalTime>
  <Words>789</Words>
  <Application>Microsoft Office PowerPoint</Application>
  <PresentationFormat>Экран (4:3)</PresentationFormat>
  <Paragraphs>77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Arial</vt:lpstr>
      <vt:lpstr>Bahnschrift SemiLight SemiConde</vt:lpstr>
      <vt:lpstr>template</vt:lpstr>
      <vt:lpstr>Развитие речи у детей с РАС</vt:lpstr>
      <vt:lpstr>Речевые нарушения у детей с РАС</vt:lpstr>
      <vt:lpstr>Презентация PowerPoint</vt:lpstr>
      <vt:lpstr>Классификация (по О. С. Никольской)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ГБУ КК Центр диагностики и консультирования</dc:creator>
  <cp:lastModifiedBy>test</cp:lastModifiedBy>
  <cp:revision>3</cp:revision>
  <cp:lastPrinted>2025-03-25T12:18:01Z</cp:lastPrinted>
  <dcterms:created xsi:type="dcterms:W3CDTF">2025-03-25T10:39:41Z</dcterms:created>
  <dcterms:modified xsi:type="dcterms:W3CDTF">2025-03-27T17:57:33Z</dcterms:modified>
</cp:coreProperties>
</file>