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8" r:id="rId2"/>
    <p:sldId id="294" r:id="rId3"/>
    <p:sldId id="311" r:id="rId4"/>
    <p:sldId id="313" r:id="rId5"/>
    <p:sldId id="314" r:id="rId6"/>
    <p:sldId id="315" r:id="rId7"/>
    <p:sldId id="316" r:id="rId8"/>
    <p:sldId id="317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298" r:id="rId18"/>
    <p:sldId id="299" r:id="rId19"/>
    <p:sldId id="301" r:id="rId20"/>
    <p:sldId id="304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3366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4816-4367-48B6-9627-873E57D94ECA}" type="datetimeFigureOut">
              <a:rPr lang="ru-RU" smtClean="0"/>
              <a:t>15.11.2024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A406-69C0-4B0B-AA01-8DF1AE6715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0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4816-4367-48B6-9627-873E57D94ECA}" type="datetimeFigureOut">
              <a:rPr lang="ru-RU" smtClean="0"/>
              <a:t>15.11.2024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A406-69C0-4B0B-AA01-8DF1AE6715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3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4816-4367-48B6-9627-873E57D94ECA}" type="datetimeFigureOut">
              <a:rPr lang="ru-RU" smtClean="0"/>
              <a:t>15.11.2024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A406-69C0-4B0B-AA01-8DF1AE6715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1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4816-4367-48B6-9627-873E57D94ECA}" type="datetimeFigureOut">
              <a:rPr lang="ru-RU" smtClean="0"/>
              <a:t>15.11.2024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A406-69C0-4B0B-AA01-8DF1AE6715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93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4816-4367-48B6-9627-873E57D94ECA}" type="datetimeFigureOut">
              <a:rPr lang="ru-RU" smtClean="0"/>
              <a:t>15.11.2024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A406-69C0-4B0B-AA01-8DF1AE6715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65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4816-4367-48B6-9627-873E57D94ECA}" type="datetimeFigureOut">
              <a:rPr lang="ru-RU" smtClean="0"/>
              <a:t>15.11.2024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A406-69C0-4B0B-AA01-8DF1AE6715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12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4816-4367-48B6-9627-873E57D94ECA}" type="datetimeFigureOut">
              <a:rPr lang="ru-RU" smtClean="0"/>
              <a:t>15.11.2024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A406-69C0-4B0B-AA01-8DF1AE6715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75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4816-4367-48B6-9627-873E57D94ECA}" type="datetimeFigureOut">
              <a:rPr lang="ru-RU" smtClean="0"/>
              <a:t>15.11.2024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A406-69C0-4B0B-AA01-8DF1AE6715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15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4816-4367-48B6-9627-873E57D94ECA}" type="datetimeFigureOut">
              <a:rPr lang="ru-RU" smtClean="0"/>
              <a:t>15.11.2024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A406-69C0-4B0B-AA01-8DF1AE6715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51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4816-4367-48B6-9627-873E57D94ECA}" type="datetimeFigureOut">
              <a:rPr lang="ru-RU" smtClean="0"/>
              <a:t>15.11.2024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A406-69C0-4B0B-AA01-8DF1AE6715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75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84816-4367-48B6-9627-873E57D94ECA}" type="datetimeFigureOut">
              <a:rPr lang="ru-RU" smtClean="0"/>
              <a:t>15.11.2024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A406-69C0-4B0B-AA01-8DF1AE6715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13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84816-4367-48B6-9627-873E57D94ECA}" type="datetimeFigureOut">
              <a:rPr lang="ru-RU" smtClean="0"/>
              <a:t>15.11.2024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DA406-69C0-4B0B-AA01-8DF1AE6715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56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2395132"/>
            <a:ext cx="9861202" cy="2532927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Профилактика самоповреждающего поведения детей</a:t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-56918" y="227253"/>
            <a:ext cx="2095036" cy="11525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0305" y="341851"/>
            <a:ext cx="8642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осуществляющее психолого-педагогическую и медико-социальную помощь  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Краснодарского края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9057" y="5196236"/>
            <a:ext cx="46838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Брагина Татьяна Вячеславовна,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«Центр диагностики и консультирования» КК</a:t>
            </a:r>
          </a:p>
        </p:txBody>
      </p:sp>
    </p:spTree>
    <p:extLst>
      <p:ext uri="{BB962C8B-B14F-4D97-AF65-F5344CB8AC3E}">
        <p14:creationId xmlns:p14="http://schemas.microsoft.com/office/powerpoint/2010/main" val="82714016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1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92263" y="227253"/>
            <a:ext cx="9306837" cy="924653"/>
          </a:xfrm>
        </p:spPr>
        <p:txBody>
          <a:bodyPr>
            <a:noAutofit/>
          </a:bodyPr>
          <a:lstStyle/>
          <a:p>
            <a:pPr algn="ctr"/>
            <a: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10;p5">
            <a:extLst>
              <a:ext uri="{FF2B5EF4-FFF2-40B4-BE49-F238E27FC236}">
                <a16:creationId xmlns:a16="http://schemas.microsoft.com/office/drawing/2014/main" id="{EC72A85F-29F9-C067-3780-B904FDAC262F}"/>
              </a:ext>
            </a:extLst>
          </p:cNvPr>
          <p:cNvSpPr/>
          <p:nvPr/>
        </p:nvSpPr>
        <p:spPr>
          <a:xfrm>
            <a:off x="378326" y="1822240"/>
            <a:ext cx="4429125" cy="35034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Внешние признаки: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Раздражение, недовольство, гнев по любому поводу</a:t>
            </a:r>
            <a:endParaRPr lang="ru-RU" sz="2000" kern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8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Нанесение окружающим ударов руками и предметами</a:t>
            </a:r>
            <a:endParaRPr lang="ru-RU" sz="2000" kern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8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Оскорбления словами, брань</a:t>
            </a:r>
            <a:endParaRPr lang="ru-RU" sz="2000" kern="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8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Мышечное напряжение, увеличение кровяного давления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5776" y="1151906"/>
            <a:ext cx="6300592" cy="48628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buClr>
                <a:srgbClr val="000000"/>
              </a:buClr>
            </a:pPr>
            <a:r>
              <a:rPr lang="ru-RU" sz="2000" b="1" kern="0" dirty="0">
                <a:solidFill>
                  <a:srgbClr val="70AD47">
                    <a:lumMod val="75000"/>
                  </a:srgbClr>
                </a:solidFill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Помощь:</a:t>
            </a:r>
            <a:endParaRPr lang="ru-RU" sz="2000" b="1" kern="0" dirty="0">
              <a:solidFill>
                <a:srgbClr val="70AD47">
                  <a:lumMod val="75000"/>
                </a:srgbClr>
              </a:solidFill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Убедитесь в своей безопасности.</a:t>
            </a:r>
            <a:endParaRPr lang="ru-RU" sz="2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Не вступайте в спор, не противоречьте.</a:t>
            </a:r>
            <a:endParaRPr lang="ru-RU" sz="2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Реагируйте на оскорбления и брань </a:t>
            </a:r>
            <a:b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спокойно – реакция направлена на ситуацию, </a:t>
            </a:r>
            <a:b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не на Вас.</a:t>
            </a:r>
            <a:endParaRPr lang="ru-RU" sz="2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Говорите тише, медленнее, спокойнее.</a:t>
            </a:r>
            <a:endParaRPr lang="ru-RU" sz="2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Обращайтесь по имени, короткими фразами.</a:t>
            </a:r>
            <a:endParaRPr lang="ru-RU" sz="2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Помогите пострадавшему осознать </a:t>
            </a:r>
            <a:b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 сформулировать требования к ситуации.</a:t>
            </a:r>
            <a:endParaRPr lang="ru-RU" sz="20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Уведите пострадавшего от посторонних, дайте возможность выговориться</a:t>
            </a:r>
          </a:p>
        </p:txBody>
      </p:sp>
    </p:spTree>
    <p:extLst>
      <p:ext uri="{BB962C8B-B14F-4D97-AF65-F5344CB8AC3E}">
        <p14:creationId xmlns:p14="http://schemas.microsoft.com/office/powerpoint/2010/main" val="46043876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1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92264" y="227253"/>
            <a:ext cx="8254652" cy="924653"/>
          </a:xfrm>
        </p:spPr>
        <p:txBody>
          <a:bodyPr>
            <a:noAutofit/>
          </a:bodyPr>
          <a:lstStyle/>
          <a:p>
            <a:pPr algn="ctr"/>
            <a: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Двигательное возбуждение</a:t>
            </a:r>
            <a:b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10;p5">
            <a:extLst>
              <a:ext uri="{FF2B5EF4-FFF2-40B4-BE49-F238E27FC236}">
                <a16:creationId xmlns:a16="http://schemas.microsoft.com/office/drawing/2014/main" id="{EC72A85F-29F9-C067-3780-B904FDAC262F}"/>
              </a:ext>
            </a:extLst>
          </p:cNvPr>
          <p:cNvSpPr/>
          <p:nvPr/>
        </p:nvSpPr>
        <p:spPr>
          <a:xfrm>
            <a:off x="378326" y="1822240"/>
            <a:ext cx="4429125" cy="28879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Внешние признаки: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Резкие движения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Часто бесцельные и бессмысленные действия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Ненормально громкая речь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Часто отсутствует реакция на окружающих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49429" y="1886340"/>
            <a:ext cx="6300592" cy="27597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buClr>
                <a:srgbClr val="000000"/>
              </a:buClr>
            </a:pPr>
            <a:r>
              <a:rPr lang="ru-RU" sz="2000" b="1" kern="0" dirty="0">
                <a:solidFill>
                  <a:srgbClr val="70AD47">
                    <a:lumMod val="75000"/>
                  </a:srgbClr>
                </a:solidFill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Помощь:</a:t>
            </a:r>
            <a:endParaRPr lang="ru-RU" sz="2000" b="1" kern="0" dirty="0">
              <a:solidFill>
                <a:srgbClr val="70AD47">
                  <a:lumMod val="75000"/>
                </a:srgbClr>
              </a:solidFill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Привлечь</a:t>
            </a: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внимание пострадавшего к себе.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Говорить спокойным голосом, </a:t>
            </a:r>
            <a:b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без частиц «не».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Формулировать указания четко </a:t>
            </a:r>
            <a:b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 коротко, не спорить.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 возможности, </a:t>
            </a:r>
            <a:r>
              <a:rPr lang="ru-RU" sz="2000" b="1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изолировать</a:t>
            </a: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пострадавшего</a:t>
            </a:r>
          </a:p>
        </p:txBody>
      </p:sp>
    </p:spTree>
    <p:extLst>
      <p:ext uri="{BB962C8B-B14F-4D97-AF65-F5344CB8AC3E}">
        <p14:creationId xmlns:p14="http://schemas.microsoft.com/office/powerpoint/2010/main" val="47933692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1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8022" y="401773"/>
            <a:ext cx="6475955" cy="924653"/>
          </a:xfrm>
        </p:spPr>
        <p:txBody>
          <a:bodyPr>
            <a:noAutofit/>
          </a:bodyPr>
          <a:lstStyle/>
          <a:p>
            <a:pPr algn="ctr"/>
            <a: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Ступор</a:t>
            </a:r>
            <a:b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10;p5">
            <a:extLst>
              <a:ext uri="{FF2B5EF4-FFF2-40B4-BE49-F238E27FC236}">
                <a16:creationId xmlns:a16="http://schemas.microsoft.com/office/drawing/2014/main" id="{EC72A85F-29F9-C067-3780-B904FDAC262F}"/>
              </a:ext>
            </a:extLst>
          </p:cNvPr>
          <p:cNvSpPr/>
          <p:nvPr/>
        </p:nvSpPr>
        <p:spPr>
          <a:xfrm>
            <a:off x="378326" y="1822240"/>
            <a:ext cx="4429125" cy="381125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Внешние признаки: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Резкое снижение или отсутствие движений и речи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Отсутствие реакции на раздражители (свет, звуки, боль)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Застывание в определенной позе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Возможно напряжение отдельных групп мышц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2268" y="2784021"/>
            <a:ext cx="5660949" cy="18876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buClr>
                <a:srgbClr val="000000"/>
              </a:buClr>
            </a:pPr>
            <a:r>
              <a:rPr lang="ru-RU" sz="2000" b="1" kern="0" dirty="0">
                <a:solidFill>
                  <a:srgbClr val="70AD47">
                    <a:lumMod val="75000"/>
                  </a:srgbClr>
                </a:solidFill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Помощь:</a:t>
            </a:r>
            <a:endParaRPr lang="ru-RU" sz="2000" b="1" kern="0" dirty="0">
              <a:solidFill>
                <a:srgbClr val="70AD47">
                  <a:lumMod val="75000"/>
                </a:srgbClr>
              </a:solidFill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Передать пострадавшего медикам.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При их отсутствии – постараться вызвать любую реакцию (позитивную, негативную)</a:t>
            </a:r>
          </a:p>
        </p:txBody>
      </p:sp>
    </p:spTree>
    <p:extLst>
      <p:ext uri="{BB962C8B-B14F-4D97-AF65-F5344CB8AC3E}">
        <p14:creationId xmlns:p14="http://schemas.microsoft.com/office/powerpoint/2010/main" val="8092589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1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8022" y="401773"/>
            <a:ext cx="6475955" cy="924653"/>
          </a:xfrm>
        </p:spPr>
        <p:txBody>
          <a:bodyPr>
            <a:noAutofit/>
          </a:bodyPr>
          <a:lstStyle/>
          <a:p>
            <a:pPr algn="ctr"/>
            <a: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b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10;p5">
            <a:extLst>
              <a:ext uri="{FF2B5EF4-FFF2-40B4-BE49-F238E27FC236}">
                <a16:creationId xmlns:a16="http://schemas.microsoft.com/office/drawing/2014/main" id="{EC72A85F-29F9-C067-3780-B904FDAC262F}"/>
              </a:ext>
            </a:extLst>
          </p:cNvPr>
          <p:cNvSpPr/>
          <p:nvPr/>
        </p:nvSpPr>
        <p:spPr>
          <a:xfrm>
            <a:off x="378326" y="1822240"/>
            <a:ext cx="4429125" cy="319570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Внешние признаки: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Напряжение мышц, особенно лицевых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Сильное сердцебиение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Учащенное поверхностное дыхание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Трудно контролировать свое поведение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9847" y="1540091"/>
            <a:ext cx="5660949" cy="37600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buClr>
                <a:srgbClr val="000000"/>
              </a:buClr>
            </a:pPr>
            <a:r>
              <a:rPr lang="ru-RU" sz="2000" b="1" kern="0" dirty="0">
                <a:solidFill>
                  <a:srgbClr val="70AD47">
                    <a:lumMod val="75000"/>
                  </a:srgbClr>
                </a:solidFill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Помощь:</a:t>
            </a:r>
            <a:endParaRPr lang="ru-RU" sz="2000" b="1" kern="0" dirty="0">
              <a:solidFill>
                <a:srgbClr val="70AD47">
                  <a:lumMod val="75000"/>
                </a:srgbClr>
              </a:solidFill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Не оставляйте человека одного.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Дайте возможность рассказать о страхе.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Окажите поддержку.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Дайте ощущение большей безопасности.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Информируйте о ситуации.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Предложите техники саморегуляции.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Переключите внимание на умственную деятельность, не связанную с событием</a:t>
            </a:r>
          </a:p>
        </p:txBody>
      </p:sp>
    </p:spTree>
    <p:extLst>
      <p:ext uri="{BB962C8B-B14F-4D97-AF65-F5344CB8AC3E}">
        <p14:creationId xmlns:p14="http://schemas.microsoft.com/office/powerpoint/2010/main" val="334464454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1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8022" y="401773"/>
            <a:ext cx="6475955" cy="924653"/>
          </a:xfrm>
        </p:spPr>
        <p:txBody>
          <a:bodyPr>
            <a:noAutofit/>
          </a:bodyPr>
          <a:lstStyle/>
          <a:p>
            <a:pPr algn="ctr"/>
            <a: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Апатия</a:t>
            </a:r>
            <a:b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10;p5">
            <a:extLst>
              <a:ext uri="{FF2B5EF4-FFF2-40B4-BE49-F238E27FC236}">
                <a16:creationId xmlns:a16="http://schemas.microsoft.com/office/drawing/2014/main" id="{EC72A85F-29F9-C067-3780-B904FDAC262F}"/>
              </a:ext>
            </a:extLst>
          </p:cNvPr>
          <p:cNvSpPr/>
          <p:nvPr/>
        </p:nvSpPr>
        <p:spPr>
          <a:xfrm>
            <a:off x="378326" y="1822240"/>
            <a:ext cx="4429125" cy="319570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Внешние признаки: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Полное равнодушие и безразличие к окружающему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Отсутствие эмоциональных реакций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Вялость, заторможенность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Речь медленная с большими паузами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9847" y="1540091"/>
            <a:ext cx="5660949" cy="44268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buClr>
                <a:srgbClr val="000000"/>
              </a:buClr>
            </a:pPr>
            <a:r>
              <a:rPr lang="ru-RU" sz="2000" b="1" kern="0" dirty="0">
                <a:solidFill>
                  <a:srgbClr val="70AD47">
                    <a:lumMod val="75000"/>
                  </a:srgbClr>
                </a:solidFill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Помощь:</a:t>
            </a:r>
            <a:endParaRPr lang="ru-RU" sz="2000" b="1" kern="0" dirty="0">
              <a:solidFill>
                <a:srgbClr val="70AD47">
                  <a:lumMod val="75000"/>
                </a:srgbClr>
              </a:solidFill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Обеспечить условия для отдыха: проводить, помочь, снять обувь.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Позаботиться об удовлетворении базовых потребностей: еда, вода, отдых.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Если нет условий для отдыха: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Поговорить, задавая простые открытые вопросы: «Как Вас зовут? Как Вы себя чувствуете?».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Вовлечь в совместную деятельность: прогулка, помощь окружающим, сладкий крепкий чай</a:t>
            </a:r>
          </a:p>
        </p:txBody>
      </p:sp>
    </p:spTree>
    <p:extLst>
      <p:ext uri="{BB962C8B-B14F-4D97-AF65-F5344CB8AC3E}">
        <p14:creationId xmlns:p14="http://schemas.microsoft.com/office/powerpoint/2010/main" val="322233388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8022" y="401773"/>
            <a:ext cx="6475955" cy="924653"/>
          </a:xfrm>
        </p:spPr>
        <p:txBody>
          <a:bodyPr>
            <a:noAutofit/>
          </a:bodyPr>
          <a:lstStyle/>
          <a:p>
            <a:pPr algn="ctr"/>
            <a: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дрожь</a:t>
            </a:r>
            <a:b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10;p5">
            <a:extLst>
              <a:ext uri="{FF2B5EF4-FFF2-40B4-BE49-F238E27FC236}">
                <a16:creationId xmlns:a16="http://schemas.microsoft.com/office/drawing/2014/main" id="{EC72A85F-29F9-C067-3780-B904FDAC262F}"/>
              </a:ext>
            </a:extLst>
          </p:cNvPr>
          <p:cNvSpPr/>
          <p:nvPr/>
        </p:nvSpPr>
        <p:spPr>
          <a:xfrm>
            <a:off x="560361" y="2461067"/>
            <a:ext cx="4429125" cy="263144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Внешние признаки: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Дрожание всего тела или отдельных его частей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Начинается сразу после травмирующего события или через короткое время после него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9848" y="2461067"/>
            <a:ext cx="5660949" cy="2631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buClr>
                <a:srgbClr val="000000"/>
              </a:buClr>
            </a:pPr>
            <a:r>
              <a:rPr lang="ru-RU" sz="2000" b="1" kern="0" dirty="0">
                <a:solidFill>
                  <a:srgbClr val="70AD47">
                    <a:lumMod val="75000"/>
                  </a:srgbClr>
                </a:solidFill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Помощь:</a:t>
            </a:r>
            <a:endParaRPr lang="ru-RU" sz="2000" b="1" kern="0" dirty="0">
              <a:solidFill>
                <a:srgbClr val="70AD47">
                  <a:lumMod val="75000"/>
                </a:srgbClr>
              </a:solidFill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Дайте реакции состояться.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 возможности, усильте ее.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Нельзя! Физически останавливать дрожь, прижимать пострадавшего к себе, укрывать, успокаивать, говорить, чтобы взял себя в руки</a:t>
            </a:r>
          </a:p>
        </p:txBody>
      </p:sp>
    </p:spTree>
    <p:extLst>
      <p:ext uri="{BB962C8B-B14F-4D97-AF65-F5344CB8AC3E}">
        <p14:creationId xmlns:p14="http://schemas.microsoft.com/office/powerpoint/2010/main" val="323169254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8022" y="401773"/>
            <a:ext cx="6475955" cy="924653"/>
          </a:xfrm>
        </p:spPr>
        <p:txBody>
          <a:bodyPr>
            <a:noAutofit/>
          </a:bodyPr>
          <a:lstStyle/>
          <a:p>
            <a:pPr algn="ctr"/>
            <a: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Плач</a:t>
            </a:r>
            <a:b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10;p5">
            <a:extLst>
              <a:ext uri="{FF2B5EF4-FFF2-40B4-BE49-F238E27FC236}">
                <a16:creationId xmlns:a16="http://schemas.microsoft.com/office/drawing/2014/main" id="{EC72A85F-29F9-C067-3780-B904FDAC262F}"/>
              </a:ext>
            </a:extLst>
          </p:cNvPr>
          <p:cNvSpPr/>
          <p:nvPr/>
        </p:nvSpPr>
        <p:spPr>
          <a:xfrm>
            <a:off x="643459" y="2302311"/>
            <a:ext cx="4429125" cy="319570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Внешние признаки: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Человек уже плачет или готов разрыдаться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Подрагивают губы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Наблюдается ощущение подавленности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 отличие от истерики нет возбуждения в поведении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9848" y="1344918"/>
            <a:ext cx="5660949" cy="5298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buClr>
                <a:srgbClr val="000000"/>
              </a:buClr>
            </a:pPr>
            <a:r>
              <a:rPr lang="ru-RU" sz="2000" b="1" kern="0" dirty="0">
                <a:solidFill>
                  <a:srgbClr val="70AD47">
                    <a:lumMod val="75000"/>
                  </a:srgbClr>
                </a:solidFill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Помощь:</a:t>
            </a:r>
            <a:endParaRPr lang="ru-RU" sz="2000" b="1" kern="0" dirty="0">
              <a:solidFill>
                <a:srgbClr val="70AD47">
                  <a:lumMod val="75000"/>
                </a:srgbClr>
              </a:solidFill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Дайте реакции плача состояться.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Позаботьтесь о том, чтобы человек не оставался один, рядом был кто-то близкий или знакомый. 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Можно и желательно использовать физический контакт.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Выражайте поддержку и сочувствие.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Дайте человеку возможность говорить о своих чувствах.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Говорите о чувствах человека, о своих чувствах.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Не задавайте лишних вопросов, не давайте советов</a:t>
            </a:r>
          </a:p>
        </p:txBody>
      </p:sp>
    </p:spTree>
    <p:extLst>
      <p:ext uri="{BB962C8B-B14F-4D97-AF65-F5344CB8AC3E}">
        <p14:creationId xmlns:p14="http://schemas.microsoft.com/office/powerpoint/2010/main" val="303481273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68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1414" y="227253"/>
            <a:ext cx="9492341" cy="924653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техники допсихологической помощи, которые можно применять с обучающимися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2595" y="1379159"/>
            <a:ext cx="4603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 прямо сейчас.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505" y="4967743"/>
            <a:ext cx="1859986" cy="17923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082755" y="1742360"/>
            <a:ext cx="3701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«5-4-3-2-1»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4121" y="2719007"/>
            <a:ext cx="10991815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— Найдите пять вещей, на которых сможете остановить взгляд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— Почувствуйте четыре сенсорных ощущения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— Прислушайтесь к трем различным звукам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— Сконцентрируйте внимание на двух запахах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— Найдите одну вещь со вкусом</a:t>
            </a:r>
          </a:p>
        </p:txBody>
      </p:sp>
    </p:spTree>
    <p:extLst>
      <p:ext uri="{BB962C8B-B14F-4D97-AF65-F5344CB8AC3E}">
        <p14:creationId xmlns:p14="http://schemas.microsoft.com/office/powerpoint/2010/main" val="1089683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68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1414" y="227253"/>
            <a:ext cx="9492341" cy="924653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техники допсихологической помощи, которые можно применять с обучающимися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2595" y="1379159"/>
            <a:ext cx="4603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 прямо сейчас.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505" y="4967743"/>
            <a:ext cx="1859986" cy="17923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3831" y="2115304"/>
            <a:ext cx="922635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нас накрывает стресс, мы можем не чувствовать  сильнейшего напряжения, которое сковывает все  тело, не дает нормально дышать. Чтобы эти «оковы»  ослабить, сначала придется их затянуть потуже –  крепко сжать кулаки, стиснуть зубы и изо всех сил  напрячь все мышцы секунд на 10. А затем расслабить  тело, ощутив приятное тепло и покой.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напрягать группы мышц по отдельности – кисти рук, предплечья и плечи,  перейти на мышцы шеи и спины, затем – задействовать голени и бедра. Исходное  положение может быть любым – и стоя, и сидя, и лежа с закрытыми глазами.  Главное – помнить о дыхании.</a:t>
            </a:r>
          </a:p>
        </p:txBody>
      </p:sp>
    </p:spTree>
    <p:extLst>
      <p:ext uri="{BB962C8B-B14F-4D97-AF65-F5344CB8AC3E}">
        <p14:creationId xmlns:p14="http://schemas.microsoft.com/office/powerpoint/2010/main" val="322420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1414" y="227253"/>
            <a:ext cx="9492341" cy="924653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техники допсихологической помощи, которые можно применять с обучающимися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2595" y="1379159"/>
            <a:ext cx="5300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Гнев, агрессия прямо сейчас.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733" y="5220182"/>
            <a:ext cx="1859986" cy="16240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1332" y="1902328"/>
            <a:ext cx="10706582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кто-то критикует вас или говорит вам неприятные вещи,  то прежде чем выпускать из надпочечников порцию  разрушительного адреналина, сделайте эмоциональную паузу  (для этого можно выдохнуть и на время задержать дыхание),  после чего спросите себя: «Какую пользу я могу извлечь из  данных слов?»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Точно так же и из запальчивой критики вы, если постараетесь, можете извлечь какую-то новую  информацию о себе или о собеседнике.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А дальше нужно совершить самый трудный, но увлекательный поступок: похвалить своего  оппонента! За что? Это вы можете придумать сами, например: за то, что он помогал вам  тренировать выдержку и терпение; за то, что он помог вам посмотреть на себя со стороны; за  радость победы над собой и над ситуацией (если вы все-таки не поддались на провокацию и не  дали волю гневу и раздражению).</a:t>
            </a:r>
          </a:p>
        </p:txBody>
      </p:sp>
    </p:spTree>
    <p:extLst>
      <p:ext uri="{BB962C8B-B14F-4D97-AF65-F5344CB8AC3E}">
        <p14:creationId xmlns:p14="http://schemas.microsoft.com/office/powerpoint/2010/main" val="762720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1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5708" y="227253"/>
            <a:ext cx="7243949" cy="924653"/>
          </a:xfrm>
        </p:spPr>
        <p:txBody>
          <a:bodyPr>
            <a:normAutofit/>
          </a:bodyPr>
          <a:lstStyle/>
          <a:p>
            <a:pPr algn="ctr"/>
            <a:r>
              <a:rPr lang="ru-RU" sz="40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Аутоагрессия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6295712" y="1843769"/>
            <a:ext cx="4845132" cy="4334494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активность, нацеленная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(осознанно или неосознанно) на причинение себе вреда в физической и психической сферах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07" y="1684521"/>
            <a:ext cx="3438442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5365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1414" y="227253"/>
            <a:ext cx="9492341" cy="924653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техники допсихологической помощи, которые можно применять с обучающимися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2595" y="1379159"/>
            <a:ext cx="6024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Плач, истерика, страх прямо сейчас.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733" y="5220182"/>
            <a:ext cx="1859986" cy="16240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51893" y="2067457"/>
            <a:ext cx="8398163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Энергично разотрите ладони 5 сек.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Быстро потрите пальцами щеки вверх – вниз 5сек.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Постучите расслабленными пальцами по макушке головы («барабанная дробь») 5сек.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4. Кулаком правой руки интенсивно разотрите плечо и предплечье левой руки 8 сек. То же  для правой руки.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5. Осторожно надавите 4 раза на щитовидную	железу (ниже кадыка) большим и  указательным пальцами правой руки.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6. Нащупайте большим пальцем впадину в основании черепа, нажмите, сосчитайте до трех,  отпустите. Повторите 3 раза.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7. Плотно захватите большим и указательным	пальцами руки ахиллово сухожилие, сдавить  его, отпустить. Повторите по 3 раза для каждой ноги</a:t>
            </a:r>
          </a:p>
        </p:txBody>
      </p:sp>
    </p:spTree>
    <p:extLst>
      <p:ext uri="{BB962C8B-B14F-4D97-AF65-F5344CB8AC3E}">
        <p14:creationId xmlns:p14="http://schemas.microsoft.com/office/powerpoint/2010/main" val="120773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1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92264" y="227253"/>
            <a:ext cx="8027394" cy="924653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аутодеструктивного поведения в подростков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117" y="1157294"/>
            <a:ext cx="9507255" cy="55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194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1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92263" y="227253"/>
            <a:ext cx="9306837" cy="924653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аутодеструктивного поведения подростков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5"/>
          <p:cNvSpPr txBox="1"/>
          <p:nvPr/>
        </p:nvSpPr>
        <p:spPr>
          <a:xfrm>
            <a:off x="367378" y="1669716"/>
            <a:ext cx="5244282" cy="4096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45"/>
              </a:lnSpc>
              <a:spcAft>
                <a:spcPts val="0"/>
              </a:spcAft>
            </a:pPr>
            <a:r>
              <a:rPr lang="ru-RU" sz="3200" b="1" spc="-10" dirty="0">
                <a:solidFill>
                  <a:srgbClr val="2E5496"/>
                </a:solidFill>
                <a:effectLst/>
                <a:latin typeface="Carlito"/>
                <a:ea typeface="Carlito"/>
                <a:cs typeface="Carlito"/>
              </a:rPr>
              <a:t>Самоутверждающийся</a:t>
            </a:r>
            <a:endParaRPr lang="ru-RU" sz="1100" dirty="0">
              <a:effectLst/>
              <a:latin typeface="Carlito"/>
              <a:ea typeface="Carlito"/>
              <a:cs typeface="Carlito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611660" y="1991638"/>
            <a:ext cx="6016615" cy="23423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способность к саморегуляции поступков, проявляется в неумении просчитывать последствия своих действий. Отличительная особенность –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мелких правонарушений, предпочтение рискованных занятий (озорство с риском для жизни)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031" y="5043681"/>
            <a:ext cx="5999967" cy="13119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Аутодеструкция для них – способ самоутверждения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4723" y="4517785"/>
            <a:ext cx="4893552" cy="18377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Помощь: его нужно познакомить с конструктивными способами самоутверждения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260" y="2266931"/>
            <a:ext cx="2589140" cy="25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5647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1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92263" y="227253"/>
            <a:ext cx="9306837" cy="924653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аутодеструктивного поведения подростков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5"/>
          <p:cNvSpPr txBox="1"/>
          <p:nvPr/>
        </p:nvSpPr>
        <p:spPr>
          <a:xfrm>
            <a:off x="367378" y="1669715"/>
            <a:ext cx="5244282" cy="822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45"/>
              </a:lnSpc>
              <a:spcAft>
                <a:spcPts val="0"/>
              </a:spcAft>
            </a:pPr>
            <a:r>
              <a:rPr lang="ru-RU" sz="3200" b="1" spc="-10" dirty="0">
                <a:solidFill>
                  <a:srgbClr val="2E5496"/>
                </a:solidFill>
                <a:latin typeface="Carlito"/>
                <a:ea typeface="Carlito"/>
                <a:cs typeface="Carlito"/>
              </a:rPr>
              <a:t>Защищающийся (напряженный)</a:t>
            </a:r>
            <a:endParaRPr lang="ru-RU" sz="1100" dirty="0">
              <a:effectLst/>
              <a:latin typeface="Carlito"/>
              <a:ea typeface="Carlito"/>
              <a:cs typeface="Carlito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15832" y="1991638"/>
            <a:ext cx="6016615" cy="23423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Выражена потребность в одобрении и поддержке, переживание психотравмирующих отношений с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и сниженная склонность к зависимостям разного рода. Характерны для этой группы уходы из дома, прогулы уроков, бессодержательное времяпрепровождение в компании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5789" y="5043681"/>
            <a:ext cx="4805871" cy="13119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Аутодеструкция для них – способ обрести психологическую безопасность, снять внутреннее напряжение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4723" y="5173737"/>
            <a:ext cx="4893552" cy="11818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Помощь: показать приемы совладания с тревогой, навыки уверенного поведения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1375"/>
          <a:stretch/>
        </p:blipFill>
        <p:spPr>
          <a:xfrm>
            <a:off x="1819311" y="2647587"/>
            <a:ext cx="2340416" cy="204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5801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1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92263" y="227253"/>
            <a:ext cx="9306837" cy="924653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аутодеструктивного поведения подростков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5"/>
          <p:cNvSpPr txBox="1"/>
          <p:nvPr/>
        </p:nvSpPr>
        <p:spPr>
          <a:xfrm>
            <a:off x="367378" y="1669716"/>
            <a:ext cx="5244282" cy="4471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45"/>
              </a:lnSpc>
              <a:spcAft>
                <a:spcPts val="0"/>
              </a:spcAft>
            </a:pPr>
            <a:r>
              <a:rPr lang="ru-RU" sz="3200" b="1" spc="-10" dirty="0">
                <a:solidFill>
                  <a:srgbClr val="2E5496"/>
                </a:solidFill>
                <a:latin typeface="Carlito"/>
                <a:ea typeface="Carlito"/>
                <a:cs typeface="Carlito"/>
              </a:rPr>
              <a:t>Подражательный</a:t>
            </a:r>
            <a:endParaRPr lang="ru-RU" sz="1100" dirty="0">
              <a:effectLst/>
              <a:latin typeface="Carlito"/>
              <a:ea typeface="Carlito"/>
              <a:cs typeface="Carlito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70297" y="1669716"/>
            <a:ext cx="6016615" cy="359121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поддаются влиянию, склонны к зависимостям, но редко бывают асоциальны. У них более выражены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общительность, навязчивость по сравнению с другими типами. Для них характерно преувеличение своей ранимости, что служит самооправданием деструктивным поступкам, совершаемым в угоду «авторитетам». В этой группе часто встречается употребление алкоголя, курение, случаи попрошайничества, прогулы школьных занятий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6745" y="5260932"/>
            <a:ext cx="4893552" cy="11818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Помощь: помочь развивать критичность, самостоятельность мышления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26" y="2321366"/>
            <a:ext cx="4644183" cy="26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2639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1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92263" y="227253"/>
            <a:ext cx="9306837" cy="924653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аутодеструктивного поведения подростков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5"/>
          <p:cNvSpPr txBox="1"/>
          <p:nvPr/>
        </p:nvSpPr>
        <p:spPr>
          <a:xfrm>
            <a:off x="367378" y="1669716"/>
            <a:ext cx="5244282" cy="4096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45"/>
              </a:lnSpc>
              <a:spcAft>
                <a:spcPts val="0"/>
              </a:spcAft>
            </a:pPr>
            <a:r>
              <a:rPr lang="ru-RU" sz="3200" b="1" spc="-10" dirty="0">
                <a:solidFill>
                  <a:srgbClr val="2E5496"/>
                </a:solidFill>
                <a:latin typeface="Carlito"/>
                <a:ea typeface="Carlito"/>
                <a:cs typeface="Carlito"/>
              </a:rPr>
              <a:t>Демонстративный</a:t>
            </a:r>
            <a:endParaRPr lang="ru-RU" sz="1100" dirty="0">
              <a:effectLst/>
              <a:latin typeface="Carlito"/>
              <a:ea typeface="Carlito"/>
              <a:cs typeface="Carlito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611660" y="2101437"/>
            <a:ext cx="6016615" cy="18413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Истероидная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манера поведения, выражена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зависимостям и низкой социальной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отгороженности. У этой группы выраженный уровень саморазрушения, беспечность (курение, употребление алкоголя, наркотиков).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583" y="5160868"/>
            <a:ext cx="4805871" cy="13119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Аутодеструкция для них – способ самовыражения, поиск внимания со стороны значимых людей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09045" y="5490853"/>
            <a:ext cx="5190055" cy="9819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Помощь: помочь выстроить просоциальную деятельность для самовыражения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914" y="2481262"/>
            <a:ext cx="3269208" cy="21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7059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1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92263" y="227253"/>
            <a:ext cx="9306837" cy="924653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аутодеструктивного поведения подростков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5"/>
          <p:cNvSpPr txBox="1"/>
          <p:nvPr/>
        </p:nvSpPr>
        <p:spPr>
          <a:xfrm>
            <a:off x="367378" y="1669716"/>
            <a:ext cx="5244282" cy="4096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>
              <a:lnSpc>
                <a:spcPts val="3245"/>
              </a:lnSpc>
              <a:spcAft>
                <a:spcPts val="0"/>
              </a:spcAft>
            </a:pPr>
            <a:r>
              <a:rPr lang="ru-RU" sz="3200" b="1" spc="-10" dirty="0">
                <a:solidFill>
                  <a:srgbClr val="2E5496"/>
                </a:solidFill>
                <a:latin typeface="Carlito"/>
                <a:ea typeface="Carlito"/>
                <a:cs typeface="Carlito"/>
              </a:rPr>
              <a:t>Протестный</a:t>
            </a:r>
            <a:endParaRPr lang="ru-RU" sz="1100" dirty="0">
              <a:effectLst/>
              <a:latin typeface="Carlito"/>
              <a:ea typeface="Carlito"/>
              <a:cs typeface="Carlito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611660" y="2101436"/>
            <a:ext cx="6237962" cy="2370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 социальная отгороженность,</a:t>
            </a:r>
          </a:p>
          <a:p>
            <a:pPr algn="just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податливость влиянию, невыраженная склонность к нарушению порядка. Свойственны бродяжничество, употребление алкоголя, попытки самоповреждений, бессодержательное времяпрепровождение с</a:t>
            </a:r>
          </a:p>
          <a:p>
            <a:pPr algn="just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азартных игр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583" y="5065111"/>
            <a:ext cx="4805871" cy="13119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Аутодеструкция для них – способ самовыражения или «мщения» за реальные и мнимые обиды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09045" y="5395096"/>
            <a:ext cx="5190055" cy="9819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Помощь: показать приемы неконфликтного, толерантного общения с окружающими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51" y="2455002"/>
            <a:ext cx="4236334" cy="2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835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41"/>
            <a:ext cx="12192000" cy="6900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6689"/>
          <a:stretch/>
        </p:blipFill>
        <p:spPr>
          <a:xfrm>
            <a:off x="28189" y="0"/>
            <a:ext cx="2095036" cy="11525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92264" y="227253"/>
            <a:ext cx="6225436" cy="924653"/>
          </a:xfrm>
        </p:spPr>
        <p:txBody>
          <a:bodyPr>
            <a:noAutofit/>
          </a:bodyPr>
          <a:lstStyle/>
          <a:p>
            <a:pPr algn="ctr"/>
            <a:r>
              <a:rPr lang="ru-RU" sz="4800" b="1" kern="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Истерика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10;p5">
            <a:extLst>
              <a:ext uri="{FF2B5EF4-FFF2-40B4-BE49-F238E27FC236}">
                <a16:creationId xmlns:a16="http://schemas.microsoft.com/office/drawing/2014/main" id="{EC72A85F-29F9-C067-3780-B904FDAC262F}"/>
              </a:ext>
            </a:extLst>
          </p:cNvPr>
          <p:cNvSpPr/>
          <p:nvPr/>
        </p:nvSpPr>
        <p:spPr>
          <a:xfrm>
            <a:off x="250522" y="1822240"/>
            <a:ext cx="4556930" cy="37599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Внешние признаки: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Человек в сознании, но почти невозможен контакт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Чрезмерное возбуждение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Множество движений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Театральные позы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Речь эмоционально насыщенная, быстрая</a:t>
            </a:r>
          </a:p>
          <a:p>
            <a:pPr marL="882900" lvl="0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Крики, рыдания, смех, плач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49430" y="1668331"/>
            <a:ext cx="6300592" cy="40677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buClr>
                <a:srgbClr val="000000"/>
              </a:buClr>
            </a:pPr>
            <a:r>
              <a:rPr lang="ru-RU" sz="2000" b="1" kern="0" dirty="0">
                <a:solidFill>
                  <a:srgbClr val="70AD47">
                    <a:lumMod val="75000"/>
                  </a:srgbClr>
                </a:solidFill>
                <a:latin typeface="Segoe UI Semibold" panose="020B0502040204020203" pitchFamily="34" charset="0"/>
                <a:ea typeface="Calibri"/>
                <a:cs typeface="Segoe UI Semibold" panose="020B0502040204020203" pitchFamily="34" charset="0"/>
                <a:sym typeface="Calibri"/>
              </a:rPr>
              <a:t>Помощь:</a:t>
            </a:r>
            <a:endParaRPr lang="ru-RU" sz="2000" b="1" kern="0" dirty="0">
              <a:solidFill>
                <a:srgbClr val="70AD47">
                  <a:lumMod val="75000"/>
                </a:srgbClr>
              </a:solidFill>
              <a:latin typeface="Segoe UI Semibold" panose="020B0502040204020203" pitchFamily="34" charset="0"/>
              <a:cs typeface="Segoe UI Semibold" panose="020B0502040204020203" pitchFamily="34" charset="0"/>
              <a:sym typeface="Arial"/>
            </a:endParaRP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Отвести пострадавшего от зрителей.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Замкнуть внимание на себя.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Демонстрируйте спокойствие.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Обращайтесь по имени, говорите короткими фразами, уверенным тоном.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Не потакайте желаниям пострадавшего.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НЕЛЬЗЯ! Говорить: «Успокойся», «Возьми себя в руки», «Так нельзя».</a:t>
            </a:r>
          </a:p>
          <a:p>
            <a:pPr marL="882900" lvl="1" indent="-342900">
              <a:spcAft>
                <a:spcPts val="1000"/>
              </a:spcAft>
              <a:buClr>
                <a:srgbClr val="0C0C0C"/>
              </a:buClr>
              <a:buSzPts val="4000"/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rgbClr val="0C0C0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Предложите стакан холодной воды</a:t>
            </a:r>
          </a:p>
        </p:txBody>
      </p:sp>
    </p:spTree>
    <p:extLst>
      <p:ext uri="{BB962C8B-B14F-4D97-AF65-F5344CB8AC3E}">
        <p14:creationId xmlns:p14="http://schemas.microsoft.com/office/powerpoint/2010/main" val="398355293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1230</Words>
  <Application>Microsoft Office PowerPoint</Application>
  <PresentationFormat>Широкоэкранный</PresentationFormat>
  <Paragraphs>168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Carlito</vt:lpstr>
      <vt:lpstr>Segoe UI Semibold</vt:lpstr>
      <vt:lpstr>Times New Roman</vt:lpstr>
      <vt:lpstr>Wingdings</vt:lpstr>
      <vt:lpstr>Office Theme</vt:lpstr>
      <vt:lpstr>Профилактика самоповреждающего поведения детей </vt:lpstr>
      <vt:lpstr>Аутоагрессия</vt:lpstr>
      <vt:lpstr>Основные виды аутодеструктивного поведения в подростков</vt:lpstr>
      <vt:lpstr>Типы аутодеструктивного поведения подростков</vt:lpstr>
      <vt:lpstr>Типы аутодеструктивного поведения подростков</vt:lpstr>
      <vt:lpstr>Типы аутодеструктивного поведения подростков</vt:lpstr>
      <vt:lpstr>Типы аутодеструктивного поведения подростков</vt:lpstr>
      <vt:lpstr>Типы аутодеструктивного поведения подростков</vt:lpstr>
      <vt:lpstr>Истерика</vt:lpstr>
      <vt:lpstr>Агрессия</vt:lpstr>
      <vt:lpstr>Двигательное возбуждение </vt:lpstr>
      <vt:lpstr>Ступор </vt:lpstr>
      <vt:lpstr>Страх </vt:lpstr>
      <vt:lpstr>Апатия </vt:lpstr>
      <vt:lpstr>Нервная дрожь </vt:lpstr>
      <vt:lpstr>Плач </vt:lpstr>
      <vt:lpstr>Рекомендуемые техники допсихологической помощи, которые можно применять с обучающимися</vt:lpstr>
      <vt:lpstr>Рекомендуемые техники допсихологической помощи, которые можно применять с обучающимися</vt:lpstr>
      <vt:lpstr>Рекомендуемые техники допсихологической помощи, которые можно применять с обучающимися</vt:lpstr>
      <vt:lpstr>Рекомендуемые техники допсихологической помощи, которые можно применять с обучающимися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сопровождения в профессиональныхдетей ветеранов (участников) СВО</dc:title>
  <dc:creator>Пользователь</dc:creator>
  <cp:lastModifiedBy>Пользователь</cp:lastModifiedBy>
  <cp:revision>225</cp:revision>
  <cp:lastPrinted>2024-11-12T08:49:02Z</cp:lastPrinted>
  <dcterms:created xsi:type="dcterms:W3CDTF">2023-09-15T10:46:16Z</dcterms:created>
  <dcterms:modified xsi:type="dcterms:W3CDTF">2024-11-15T10:47:11Z</dcterms:modified>
</cp:coreProperties>
</file>