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0" r:id="rId4"/>
    <p:sldId id="261" r:id="rId5"/>
    <p:sldId id="267" r:id="rId6"/>
    <p:sldId id="258" r:id="rId7"/>
    <p:sldId id="259" r:id="rId8"/>
    <p:sldId id="265" r:id="rId9"/>
    <p:sldId id="262" r:id="rId10"/>
    <p:sldId id="264" r:id="rId11"/>
    <p:sldId id="269" r:id="rId12"/>
    <p:sldId id="270" r:id="rId13"/>
    <p:sldId id="263" r:id="rId14"/>
    <p:sldId id="266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46" autoAdjust="0"/>
  </p:normalViewPr>
  <p:slideViewPr>
    <p:cSldViewPr>
      <p:cViewPr varScale="1">
        <p:scale>
          <a:sx n="75" d="100"/>
          <a:sy n="75" d="100"/>
        </p:scale>
        <p:origin x="-519" y="-9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C70B79-BE2E-461F-AF0F-8984384D7741}" type="doc">
      <dgm:prSet loTypeId="urn:microsoft.com/office/officeart/2005/8/layout/cycle2" loCatId="cycle" qsTypeId="urn:microsoft.com/office/officeart/2005/8/quickstyle/simple1" qsCatId="simple" csTypeId="urn:microsoft.com/office/officeart/2005/8/colors/accent3_2" csCatId="accent3" phldr="1"/>
      <dgm:spPr/>
    </dgm:pt>
    <dgm:pt modelId="{385D7E39-18C0-4061-B31B-EE0E258EF69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Педагог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451ED2E-021E-42B8-8D79-F1D9768AC1CC}" type="parTrans" cxnId="{220B0E26-0549-4F27-AD2D-8649E5FC3D1C}">
      <dgm:prSet/>
      <dgm:spPr/>
      <dgm:t>
        <a:bodyPr/>
        <a:lstStyle/>
        <a:p>
          <a:endParaRPr lang="ru-RU"/>
        </a:p>
      </dgm:t>
    </dgm:pt>
    <dgm:pt modelId="{C720DCD8-86AC-460C-BE10-342DA43BE814}" type="sibTrans" cxnId="{220B0E26-0549-4F27-AD2D-8649E5FC3D1C}">
      <dgm:prSet/>
      <dgm:spPr/>
      <dgm:t>
        <a:bodyPr/>
        <a:lstStyle/>
        <a:p>
          <a:endParaRPr lang="ru-RU"/>
        </a:p>
      </dgm:t>
    </dgm:pt>
    <dgm:pt modelId="{D8F16F7E-E9CC-4A5C-B9C7-754FDBA9170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Педагог-Психолог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73FE5D8-E02D-4503-8A50-592AFC484DFA}" type="parTrans" cxnId="{AD7032A6-0438-4775-AF33-F2A844B1DF29}">
      <dgm:prSet/>
      <dgm:spPr/>
      <dgm:t>
        <a:bodyPr/>
        <a:lstStyle/>
        <a:p>
          <a:endParaRPr lang="ru-RU"/>
        </a:p>
      </dgm:t>
    </dgm:pt>
    <dgm:pt modelId="{9192BFD5-3B31-42CE-BA21-173B13C48558}" type="sibTrans" cxnId="{AD7032A6-0438-4775-AF33-F2A844B1DF29}">
      <dgm:prSet/>
      <dgm:spPr/>
      <dgm:t>
        <a:bodyPr/>
        <a:lstStyle/>
        <a:p>
          <a:endParaRPr lang="ru-RU"/>
        </a:p>
      </dgm:t>
    </dgm:pt>
    <dgm:pt modelId="{44B2BD81-2A11-4A48-8325-1FF09518849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Родители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D28BDE9-69F4-4214-A303-E88BC88A2618}" type="parTrans" cxnId="{9BE0F12C-31F1-4916-A8F4-03499FA57F41}">
      <dgm:prSet/>
      <dgm:spPr/>
      <dgm:t>
        <a:bodyPr/>
        <a:lstStyle/>
        <a:p>
          <a:endParaRPr lang="ru-RU"/>
        </a:p>
      </dgm:t>
    </dgm:pt>
    <dgm:pt modelId="{E52AB5DD-0606-46CD-8543-6C6E9616F4D7}" type="sibTrans" cxnId="{9BE0F12C-31F1-4916-A8F4-03499FA57F41}">
      <dgm:prSet/>
      <dgm:spPr/>
      <dgm:t>
        <a:bodyPr/>
        <a:lstStyle/>
        <a:p>
          <a:endParaRPr lang="ru-RU"/>
        </a:p>
      </dgm:t>
    </dgm:pt>
    <dgm:pt modelId="{27AFCDEE-FF50-4178-978B-9B525F967EB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Логопед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FF7B8BD-B762-4156-89FF-5B6677D1B094}" type="parTrans" cxnId="{AA0964AB-1DAB-44F3-8313-E442F31DCA09}">
      <dgm:prSet/>
      <dgm:spPr/>
      <dgm:t>
        <a:bodyPr/>
        <a:lstStyle/>
        <a:p>
          <a:endParaRPr lang="ru-RU"/>
        </a:p>
      </dgm:t>
    </dgm:pt>
    <dgm:pt modelId="{5E99230F-3B33-4862-9DC2-1928D2D5C217}" type="sibTrans" cxnId="{AA0964AB-1DAB-44F3-8313-E442F31DCA09}">
      <dgm:prSet/>
      <dgm:spPr/>
      <dgm:t>
        <a:bodyPr/>
        <a:lstStyle/>
        <a:p>
          <a:endParaRPr lang="ru-RU"/>
        </a:p>
      </dgm:t>
    </dgm:pt>
    <dgm:pt modelId="{55648A0D-11EF-44FF-BED9-D56CFA0E5C5D}" type="pres">
      <dgm:prSet presAssocID="{B1C70B79-BE2E-461F-AF0F-8984384D7741}" presName="cycle" presStyleCnt="0">
        <dgm:presLayoutVars>
          <dgm:dir/>
          <dgm:resizeHandles val="exact"/>
        </dgm:presLayoutVars>
      </dgm:prSet>
      <dgm:spPr/>
    </dgm:pt>
    <dgm:pt modelId="{48F946DA-AA7A-49B3-8339-7106C94028C8}" type="pres">
      <dgm:prSet presAssocID="{385D7E39-18C0-4061-B31B-EE0E258EF69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ABEB2F-881D-41AE-9836-D95060AD6653}" type="pres">
      <dgm:prSet presAssocID="{C720DCD8-86AC-460C-BE10-342DA43BE814}" presName="sibTrans" presStyleLbl="sibTrans2D1" presStyleIdx="0" presStyleCnt="4"/>
      <dgm:spPr/>
      <dgm:t>
        <a:bodyPr/>
        <a:lstStyle/>
        <a:p>
          <a:endParaRPr lang="ru-RU"/>
        </a:p>
      </dgm:t>
    </dgm:pt>
    <dgm:pt modelId="{36837F85-7463-4FDC-AC5A-66E44D07DAC8}" type="pres">
      <dgm:prSet presAssocID="{C720DCD8-86AC-460C-BE10-342DA43BE814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33B9FE60-E3B5-487D-91E1-E8F7E8C7DE11}" type="pres">
      <dgm:prSet presAssocID="{D8F16F7E-E9CC-4A5C-B9C7-754FDBA9170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793C48-E9D8-4FB2-8F4D-9008330B9613}" type="pres">
      <dgm:prSet presAssocID="{9192BFD5-3B31-42CE-BA21-173B13C4855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CDECBED2-774F-4DF4-B566-1439421E3916}" type="pres">
      <dgm:prSet presAssocID="{9192BFD5-3B31-42CE-BA21-173B13C48558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168FFA9C-B5B9-4836-9375-2941B0427100}" type="pres">
      <dgm:prSet presAssocID="{44B2BD81-2A11-4A48-8325-1FF09518849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1EABA7-4199-4DE1-BBDA-57F15D93CCB7}" type="pres">
      <dgm:prSet presAssocID="{E52AB5DD-0606-46CD-8543-6C6E9616F4D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BB0362EF-3FD2-44C1-8D84-A9D32B07C2A2}" type="pres">
      <dgm:prSet presAssocID="{E52AB5DD-0606-46CD-8543-6C6E9616F4D7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8D8FEE00-F7EA-4A51-B985-6FAC37AED351}" type="pres">
      <dgm:prSet presAssocID="{27AFCDEE-FF50-4178-978B-9B525F967EB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471B74-647E-4AD5-AF53-ABAAAF3C2B41}" type="pres">
      <dgm:prSet presAssocID="{5E99230F-3B33-4862-9DC2-1928D2D5C217}" presName="sibTrans" presStyleLbl="sibTrans2D1" presStyleIdx="3" presStyleCnt="4"/>
      <dgm:spPr/>
      <dgm:t>
        <a:bodyPr/>
        <a:lstStyle/>
        <a:p>
          <a:endParaRPr lang="ru-RU"/>
        </a:p>
      </dgm:t>
    </dgm:pt>
    <dgm:pt modelId="{BF05C516-1872-41BE-BD62-31134888E943}" type="pres">
      <dgm:prSet presAssocID="{5E99230F-3B33-4862-9DC2-1928D2D5C217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F58C65DD-69A1-49F4-975F-E34AB85AE7CC}" type="presOf" srcId="{9192BFD5-3B31-42CE-BA21-173B13C48558}" destId="{CDECBED2-774F-4DF4-B566-1439421E3916}" srcOrd="1" destOrd="0" presId="urn:microsoft.com/office/officeart/2005/8/layout/cycle2"/>
    <dgm:cxn modelId="{A5F43611-9DC0-459A-9CDB-F90D8DE4D673}" type="presOf" srcId="{5E99230F-3B33-4862-9DC2-1928D2D5C217}" destId="{BF05C516-1872-41BE-BD62-31134888E943}" srcOrd="1" destOrd="0" presId="urn:microsoft.com/office/officeart/2005/8/layout/cycle2"/>
    <dgm:cxn modelId="{F9B0E0CE-3014-4729-ABAD-49F52F6C5890}" type="presOf" srcId="{E52AB5DD-0606-46CD-8543-6C6E9616F4D7}" destId="{BB0362EF-3FD2-44C1-8D84-A9D32B07C2A2}" srcOrd="1" destOrd="0" presId="urn:microsoft.com/office/officeart/2005/8/layout/cycle2"/>
    <dgm:cxn modelId="{232FDDF4-01B1-40E5-A246-97887CD6B3A4}" type="presOf" srcId="{385D7E39-18C0-4061-B31B-EE0E258EF69A}" destId="{48F946DA-AA7A-49B3-8339-7106C94028C8}" srcOrd="0" destOrd="0" presId="urn:microsoft.com/office/officeart/2005/8/layout/cycle2"/>
    <dgm:cxn modelId="{F1A29426-8347-4C24-97A0-35D46B415873}" type="presOf" srcId="{C720DCD8-86AC-460C-BE10-342DA43BE814}" destId="{43ABEB2F-881D-41AE-9836-D95060AD6653}" srcOrd="0" destOrd="0" presId="urn:microsoft.com/office/officeart/2005/8/layout/cycle2"/>
    <dgm:cxn modelId="{6B643357-C166-47EE-AEE1-AFCBD84B67E2}" type="presOf" srcId="{5E99230F-3B33-4862-9DC2-1928D2D5C217}" destId="{00471B74-647E-4AD5-AF53-ABAAAF3C2B41}" srcOrd="0" destOrd="0" presId="urn:microsoft.com/office/officeart/2005/8/layout/cycle2"/>
    <dgm:cxn modelId="{91411D55-C1CA-471D-A231-39713596D6CE}" type="presOf" srcId="{D8F16F7E-E9CC-4A5C-B9C7-754FDBA9170B}" destId="{33B9FE60-E3B5-487D-91E1-E8F7E8C7DE11}" srcOrd="0" destOrd="0" presId="urn:microsoft.com/office/officeart/2005/8/layout/cycle2"/>
    <dgm:cxn modelId="{0EEAB7E2-0274-4BD4-B340-A8C26B63AB40}" type="presOf" srcId="{44B2BD81-2A11-4A48-8325-1FF095188499}" destId="{168FFA9C-B5B9-4836-9375-2941B0427100}" srcOrd="0" destOrd="0" presId="urn:microsoft.com/office/officeart/2005/8/layout/cycle2"/>
    <dgm:cxn modelId="{220B0E26-0549-4F27-AD2D-8649E5FC3D1C}" srcId="{B1C70B79-BE2E-461F-AF0F-8984384D7741}" destId="{385D7E39-18C0-4061-B31B-EE0E258EF69A}" srcOrd="0" destOrd="0" parTransId="{9451ED2E-021E-42B8-8D79-F1D9768AC1CC}" sibTransId="{C720DCD8-86AC-460C-BE10-342DA43BE814}"/>
    <dgm:cxn modelId="{D0AC3711-4DAF-4538-B81C-4CB275F9ED67}" type="presOf" srcId="{27AFCDEE-FF50-4178-978B-9B525F967EB9}" destId="{8D8FEE00-F7EA-4A51-B985-6FAC37AED351}" srcOrd="0" destOrd="0" presId="urn:microsoft.com/office/officeart/2005/8/layout/cycle2"/>
    <dgm:cxn modelId="{2C0C3C17-8B95-435F-896A-2E2A8D6C180C}" type="presOf" srcId="{C720DCD8-86AC-460C-BE10-342DA43BE814}" destId="{36837F85-7463-4FDC-AC5A-66E44D07DAC8}" srcOrd="1" destOrd="0" presId="urn:microsoft.com/office/officeart/2005/8/layout/cycle2"/>
    <dgm:cxn modelId="{9BE0F12C-31F1-4916-A8F4-03499FA57F41}" srcId="{B1C70B79-BE2E-461F-AF0F-8984384D7741}" destId="{44B2BD81-2A11-4A48-8325-1FF095188499}" srcOrd="2" destOrd="0" parTransId="{2D28BDE9-69F4-4214-A303-E88BC88A2618}" sibTransId="{E52AB5DD-0606-46CD-8543-6C6E9616F4D7}"/>
    <dgm:cxn modelId="{27925BAF-C736-4635-AF01-8BD4F657C980}" type="presOf" srcId="{E52AB5DD-0606-46CD-8543-6C6E9616F4D7}" destId="{891EABA7-4199-4DE1-BBDA-57F15D93CCB7}" srcOrd="0" destOrd="0" presId="urn:microsoft.com/office/officeart/2005/8/layout/cycle2"/>
    <dgm:cxn modelId="{AA0964AB-1DAB-44F3-8313-E442F31DCA09}" srcId="{B1C70B79-BE2E-461F-AF0F-8984384D7741}" destId="{27AFCDEE-FF50-4178-978B-9B525F967EB9}" srcOrd="3" destOrd="0" parTransId="{AFF7B8BD-B762-4156-89FF-5B6677D1B094}" sibTransId="{5E99230F-3B33-4862-9DC2-1928D2D5C217}"/>
    <dgm:cxn modelId="{99E989E0-70F7-43D9-B8AB-9E66A1B05A7F}" type="presOf" srcId="{B1C70B79-BE2E-461F-AF0F-8984384D7741}" destId="{55648A0D-11EF-44FF-BED9-D56CFA0E5C5D}" srcOrd="0" destOrd="0" presId="urn:microsoft.com/office/officeart/2005/8/layout/cycle2"/>
    <dgm:cxn modelId="{AD7032A6-0438-4775-AF33-F2A844B1DF29}" srcId="{B1C70B79-BE2E-461F-AF0F-8984384D7741}" destId="{D8F16F7E-E9CC-4A5C-B9C7-754FDBA9170B}" srcOrd="1" destOrd="0" parTransId="{573FE5D8-E02D-4503-8A50-592AFC484DFA}" sibTransId="{9192BFD5-3B31-42CE-BA21-173B13C48558}"/>
    <dgm:cxn modelId="{0CED3654-0211-4A46-9C7F-D39A9E3B3390}" type="presOf" srcId="{9192BFD5-3B31-42CE-BA21-173B13C48558}" destId="{4F793C48-E9D8-4FB2-8F4D-9008330B9613}" srcOrd="0" destOrd="0" presId="urn:microsoft.com/office/officeart/2005/8/layout/cycle2"/>
    <dgm:cxn modelId="{4EF9AF74-3FD4-4328-8922-31F662FE2057}" type="presParOf" srcId="{55648A0D-11EF-44FF-BED9-D56CFA0E5C5D}" destId="{48F946DA-AA7A-49B3-8339-7106C94028C8}" srcOrd="0" destOrd="0" presId="urn:microsoft.com/office/officeart/2005/8/layout/cycle2"/>
    <dgm:cxn modelId="{ACC94FED-B1BC-4724-9051-1BC6A7F7B958}" type="presParOf" srcId="{55648A0D-11EF-44FF-BED9-D56CFA0E5C5D}" destId="{43ABEB2F-881D-41AE-9836-D95060AD6653}" srcOrd="1" destOrd="0" presId="urn:microsoft.com/office/officeart/2005/8/layout/cycle2"/>
    <dgm:cxn modelId="{E9332256-D7FC-4D8E-9E73-F278A69A7247}" type="presParOf" srcId="{43ABEB2F-881D-41AE-9836-D95060AD6653}" destId="{36837F85-7463-4FDC-AC5A-66E44D07DAC8}" srcOrd="0" destOrd="0" presId="urn:microsoft.com/office/officeart/2005/8/layout/cycle2"/>
    <dgm:cxn modelId="{4563382D-79E7-41B8-9394-68521E2E0C79}" type="presParOf" srcId="{55648A0D-11EF-44FF-BED9-D56CFA0E5C5D}" destId="{33B9FE60-E3B5-487D-91E1-E8F7E8C7DE11}" srcOrd="2" destOrd="0" presId="urn:microsoft.com/office/officeart/2005/8/layout/cycle2"/>
    <dgm:cxn modelId="{5AFB08C5-ABA4-40F9-837B-869941701947}" type="presParOf" srcId="{55648A0D-11EF-44FF-BED9-D56CFA0E5C5D}" destId="{4F793C48-E9D8-4FB2-8F4D-9008330B9613}" srcOrd="3" destOrd="0" presId="urn:microsoft.com/office/officeart/2005/8/layout/cycle2"/>
    <dgm:cxn modelId="{88BBF85C-1BFD-417D-9ECC-57F8643E4D11}" type="presParOf" srcId="{4F793C48-E9D8-4FB2-8F4D-9008330B9613}" destId="{CDECBED2-774F-4DF4-B566-1439421E3916}" srcOrd="0" destOrd="0" presId="urn:microsoft.com/office/officeart/2005/8/layout/cycle2"/>
    <dgm:cxn modelId="{737DD453-A59D-4802-BF33-5C9134F10B68}" type="presParOf" srcId="{55648A0D-11EF-44FF-BED9-D56CFA0E5C5D}" destId="{168FFA9C-B5B9-4836-9375-2941B0427100}" srcOrd="4" destOrd="0" presId="urn:microsoft.com/office/officeart/2005/8/layout/cycle2"/>
    <dgm:cxn modelId="{0E6DB1B2-9133-4674-B620-0438418854C1}" type="presParOf" srcId="{55648A0D-11EF-44FF-BED9-D56CFA0E5C5D}" destId="{891EABA7-4199-4DE1-BBDA-57F15D93CCB7}" srcOrd="5" destOrd="0" presId="urn:microsoft.com/office/officeart/2005/8/layout/cycle2"/>
    <dgm:cxn modelId="{318FE90B-CFD5-4B78-A875-7496F6F37CEA}" type="presParOf" srcId="{891EABA7-4199-4DE1-BBDA-57F15D93CCB7}" destId="{BB0362EF-3FD2-44C1-8D84-A9D32B07C2A2}" srcOrd="0" destOrd="0" presId="urn:microsoft.com/office/officeart/2005/8/layout/cycle2"/>
    <dgm:cxn modelId="{5C952A17-92C4-4E27-B1E1-B7BF4C673019}" type="presParOf" srcId="{55648A0D-11EF-44FF-BED9-D56CFA0E5C5D}" destId="{8D8FEE00-F7EA-4A51-B985-6FAC37AED351}" srcOrd="6" destOrd="0" presId="urn:microsoft.com/office/officeart/2005/8/layout/cycle2"/>
    <dgm:cxn modelId="{F378C976-42F6-42A6-809D-51BF3BEB1E60}" type="presParOf" srcId="{55648A0D-11EF-44FF-BED9-D56CFA0E5C5D}" destId="{00471B74-647E-4AD5-AF53-ABAAAF3C2B41}" srcOrd="7" destOrd="0" presId="urn:microsoft.com/office/officeart/2005/8/layout/cycle2"/>
    <dgm:cxn modelId="{88F34D03-4B63-45C6-BDC0-088E07349FE5}" type="presParOf" srcId="{00471B74-647E-4AD5-AF53-ABAAAF3C2B41}" destId="{BF05C516-1872-41BE-BD62-31134888E943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86724-E69E-4B65-994C-7033C37FA2C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DB412-DE1C-44A9-90D6-269F0F266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DB412-DE1C-44A9-90D6-269F0F266FA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31633-1212-4097-B2E1-65CA409C82DD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75EF9-54D1-4A0D-9E13-31FF18C3B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286015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«Школьная адаптация обучающихся с ОВЗ»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 МБОУ НОШ № 26 им. В. Новицкого</a:t>
            </a:r>
          </a:p>
          <a:p>
            <a:pPr algn="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Казарян Екатерина Евгеньевна </a:t>
            </a:r>
          </a:p>
          <a:p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г.-к. Анапа, х. Рассвет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Индивидуальная коррекционная работа </a:t>
            </a:r>
            <a:endParaRPr lang="ru-RU" sz="32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9" descr="Изображение 26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596" y="2214554"/>
            <a:ext cx="2222860" cy="3951288"/>
          </a:xfrm>
        </p:spPr>
      </p:pic>
      <p:pic>
        <p:nvPicPr>
          <p:cNvPr id="13" name="Рисунок 12" descr="Изображение 15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2214554"/>
            <a:ext cx="2428891" cy="3929090"/>
          </a:xfrm>
          <a:prstGeom prst="rect">
            <a:avLst/>
          </a:prstGeom>
        </p:spPr>
      </p:pic>
      <p:pic>
        <p:nvPicPr>
          <p:cNvPr id="15" name="Содержимое 7" descr="Изображение 1542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3500430" y="2214554"/>
            <a:ext cx="2222600" cy="395128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обучения в динамике с 1 по 4 класс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571612"/>
            <a:ext cx="4040188" cy="639762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Тетрадь 1 класс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Изображение 15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00100" y="2500306"/>
            <a:ext cx="2030624" cy="2857954"/>
          </a:xfrm>
          <a:ln>
            <a:solidFill>
              <a:schemeClr val="bg1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Тетрадь 4 класс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" name="Содержимое 11" descr="Изображение 155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285992"/>
            <a:ext cx="2222600" cy="395128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обучения в динамике с 1 по 4 класс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Тетрадь 1 класс</a:t>
            </a:r>
          </a:p>
        </p:txBody>
      </p:sp>
      <p:pic>
        <p:nvPicPr>
          <p:cNvPr id="7" name="Содержимое 6" descr="Изображение 153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57818" y="2357430"/>
            <a:ext cx="2222600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Тетрадь 4 класс</a:t>
            </a:r>
          </a:p>
        </p:txBody>
      </p:sp>
      <p:pic>
        <p:nvPicPr>
          <p:cNvPr id="8" name="Содержимое 7" descr="Изображение 153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428728" y="2285992"/>
            <a:ext cx="2222600" cy="395128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92882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Формы взаимодействия для успешной адаптации обучающихся с ОВЗ</a:t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2"/>
          </p:nvPr>
        </p:nvGraphicFramePr>
        <p:xfrm>
          <a:off x="428596" y="2143116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 в роли ассистентов в процессе обучения;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тесная взаимосвязь специалистов и педагога с родителями на протяжении всего процесса обучения;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своевременное предоставление необходимой консультативной помощи и профессиональной поддержки родителям.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4348" y="428604"/>
            <a:ext cx="79296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Волосовец Т. В. Инклюзивная практика в дошкольном образовании/ Т.В. Волосовец – Москва: Мозаика-Синтез, 2011. – 143 с.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Дмитриева А.А. О некоторых проблемах интегрированного обучения детей с особыми образовательными потребностями /А.А. Дмитриев// Дефектология. – 2005. - № 4. – С. 4-8.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Лебединская К. С. Задержка психического развития / К. С. Лебединская – М.: Педагогика, 2007. – 280 с.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Лебединский В. В. Нарушение психического развития / В. В.Лебединский – М.: Педагогика,  2004.-306 с.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285784" y="2071678"/>
            <a:ext cx="9634893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5400" b="1" cap="all" spc="0" dirty="0">
              <a:ln w="0"/>
              <a:solidFill>
                <a:schemeClr val="accent3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 ВОЗНИКАЮЩИЕ В ПЕРИОД АДАПТАЦИИ ОБУЧАЮЩИХСЯ С ОВЗ и способы их преодоления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наличие особенностей в развитии и внешнем виде обучающегося с ограниченными возможностями здоровья;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излишнее внимание со стороны одноклассников и их родителей;</a:t>
            </a:r>
          </a:p>
          <a:p>
            <a:pPr algn="just"/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неготовность педагогов к работе с обучающимися с ОВЗ в условиях инклюзивного образования;</a:t>
            </a:r>
          </a:p>
          <a:p>
            <a:endParaRPr 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290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современном мире наблюдается тенденция ухудшения детского здоровья, в том числе увеличение количества детей с ограниченными возможностями здоровья (ОВЗ). По данным ВОЗ школьников с ОВЗ насчитывается более 13%.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7994679" cy="5929353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algn="just">
              <a:buFont typeface="Arial" pitchFamily="34" charset="0"/>
              <a:buChar char="•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4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с ОВЗ нуждаются в дополнительной психолого-педагогической помощи;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4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инклюзивное образование предполагает реализацию этой помощи и выстраивает программы образования детей с ОВЗ в системе равенства;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4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необходимо создавать доступную среду, оснащать школы специальным оборудованием;</a:t>
            </a:r>
          </a:p>
          <a:p>
            <a:pPr algn="just">
              <a:buFont typeface="Arial" pitchFamily="34" charset="0"/>
              <a:buChar char="•"/>
            </a:pPr>
            <a:r>
              <a:rPr lang="ru-RU" sz="4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менее </a:t>
            </a:r>
            <a:r>
              <a:rPr lang="ru-RU" sz="4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ажным критерием комфортной  образовательной среды и адаптации ребенка с ОВЗ является работа с семьей: систематическая поддержка семьи, обязательное вовлечение родителей в образовательную и реабилитационную среду.</a:t>
            </a: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000100" y="428604"/>
            <a:ext cx="7000924" cy="292895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Особенности социальной адаптации детей с ОВЗ к новым условиям, в рамках инклюзивного образования, предполагают возможность возникновения эмоциональных и поведенческих нарушений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6200000" flipH="1">
            <a:off x="6750859" y="3036091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4786314" y="3714752"/>
            <a:ext cx="100013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928926" y="3571876"/>
            <a:ext cx="64294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1142976" y="2857496"/>
            <a:ext cx="78581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214282" y="3357562"/>
            <a:ext cx="1857388" cy="15716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Повышенная тревожность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357422" y="3929066"/>
            <a:ext cx="1771656" cy="150019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трахи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429124" y="4286256"/>
            <a:ext cx="1985970" cy="178595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Мышечное и эмоциональное напряжение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286512" y="3571876"/>
            <a:ext cx="2428892" cy="157163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Дезадаптивное поведение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7572428" cy="52014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Существующие исследования отмечают некоторые факторы, способствующие нарушению процесса адаптации школьников с ОВЗ, среди них [2, 4]:</a:t>
            </a:r>
          </a:p>
          <a:p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самой нозологии ( нарушение процессов зрения, слуха; психические и общие заболевания);</a:t>
            </a:r>
          </a:p>
          <a:p>
            <a:pPr marL="342900" indent="-342900">
              <a:buAutoNum type="arabicPeriod"/>
            </a:pP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непосредственно психофизиологические особенности (темперамент и др.);</a:t>
            </a:r>
          </a:p>
          <a:p>
            <a:pPr marL="342900" indent="-342900">
              <a:buAutoNum type="arabicPeriod"/>
            </a:pP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сниженный уровень физического здоровья (соматическая ослабленность);</a:t>
            </a:r>
          </a:p>
          <a:p>
            <a:pPr marL="342900" indent="-342900">
              <a:buAutoNum type="arabicPeriod"/>
            </a:pP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недостаток психологических условий для общения со сверстниками;</a:t>
            </a:r>
          </a:p>
          <a:p>
            <a:pPr marL="342900" indent="-342900">
              <a:buAutoNum type="arabicPeriod"/>
            </a:pP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ограниченность возможностей принимать участие в деятельности, соответствующей их возрасту (игровой, учебной, трудовой, коммуникативной).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572008"/>
            <a:ext cx="7772400" cy="119696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индивидуальный подход к обучению каждого ребенка с ОВЗ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571480"/>
            <a:ext cx="7772400" cy="3857641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7" name="Сердце 6"/>
          <p:cNvSpPr/>
          <p:nvPr/>
        </p:nvSpPr>
        <p:spPr>
          <a:xfrm>
            <a:off x="5357818" y="2214554"/>
            <a:ext cx="914400" cy="785818"/>
          </a:xfrm>
          <a:prstGeom prst="hear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3571868" y="2071678"/>
            <a:ext cx="914400" cy="714380"/>
          </a:xfrm>
          <a:prstGeom prst="hear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анятия коррекционной направленности с обучающимися с ОВЗ в малых группах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Изображение 3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84737" y="273050"/>
            <a:ext cx="3292376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614734" cy="4565667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itchFamily="34" charset="0"/>
              <a:buAutoNum type="arabicPeriod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ерпимость  и принятие ребенка независимо от его диагноза;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четкое определение задач коррекционной работы ;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подходящих методик и инструментов (дидактический материал, краски, кисти, карандаши, фломастеры и др.);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индивидуальный подход к каждому обучающемуся группы с максимальным вовлечением  в групповое взаимодействие;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готовность к смене занятия или задания, в ввиду особенностей работоспособности каждого обучающегося с ОВЗ;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разгрузочной зоны или зоны релаксации для обучающихся, нуждающихся в отдыхе.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7" name="Сердце 6"/>
          <p:cNvSpPr/>
          <p:nvPr/>
        </p:nvSpPr>
        <p:spPr>
          <a:xfrm>
            <a:off x="6786578" y="2714620"/>
            <a:ext cx="1000132" cy="1143008"/>
          </a:xfrm>
          <a:prstGeom prst="hear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Одним из важных направлений инклюзивного образования является психолого-педагогическое сопровождение социализации ребенка с ОВЗ  в условиях школьной группы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5857892"/>
            <a:ext cx="7543824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Групповые коррекционные занятия в сопровождении педагога-психолога и логопеда </a:t>
            </a:r>
            <a:endParaRPr lang="ru-RU" b="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7" descr="Изображение 32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85786" y="2000240"/>
            <a:ext cx="4039985" cy="3500462"/>
          </a:xfrm>
        </p:spPr>
      </p:pic>
      <p:pic>
        <p:nvPicPr>
          <p:cNvPr id="11" name="Содержимое 10" descr="Изображение 23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572132" y="1714488"/>
            <a:ext cx="2222600" cy="3951288"/>
          </a:xfrm>
        </p:spPr>
      </p:pic>
      <p:sp>
        <p:nvSpPr>
          <p:cNvPr id="8" name="Блок-схема: узел 7"/>
          <p:cNvSpPr/>
          <p:nvPr/>
        </p:nvSpPr>
        <p:spPr>
          <a:xfrm>
            <a:off x="1071538" y="3643314"/>
            <a:ext cx="428628" cy="428628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Индивидуальные коррекционные занятия с обучающимися с ОВЗ</a:t>
            </a:r>
            <a:endParaRPr lang="ru-RU" dirty="0"/>
          </a:p>
        </p:txBody>
      </p:sp>
      <p:pic>
        <p:nvPicPr>
          <p:cNvPr id="5" name="Содержимое 4" descr="Изображение 3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84737" y="273050"/>
            <a:ext cx="3292376" cy="57991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86172" cy="4691063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эмпатийное слушание обучающегося;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четкое определение задач коррекционной работы ;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подходящих методик и инструментов (дидактический материал, краски, кисти, карандаши, фломастеры и др.);</a:t>
            </a: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занятия в темпе  работы ребенка;</a:t>
            </a:r>
          </a:p>
          <a:p>
            <a:pPr marL="342900" indent="-342900">
              <a:buAutoNum type="arabicPeriod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интуитивное и чуткое восприятие педагогом-психологом настроения и  работоспособности ребенка;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завершение занятия в отведенных временных рамках;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 и обратная связь от ребенка (по возможности).</a:t>
            </a:r>
          </a:p>
          <a:p>
            <a:pPr marL="342900" indent="-342900">
              <a:buAutoNum type="arabicPeriod"/>
            </a:pP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453</TotalTime>
  <Words>655</Words>
  <Application>Microsoft Office PowerPoint</Application>
  <PresentationFormat>Экран (4:3)</PresentationFormat>
  <Paragraphs>85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«Школьная адаптация обучающихся с ОВЗ»</vt:lpstr>
      <vt:lpstr>ПРОБЛЕМЫ ВОЗНИКАЮЩИЕ В ПЕРИОД АДАПТАЦИИ ОБУЧАЮЩИХСЯ С ОВЗ и способы их преодоления</vt:lpstr>
      <vt:lpstr>Слайд 3</vt:lpstr>
      <vt:lpstr>Слайд 4</vt:lpstr>
      <vt:lpstr>Слайд 5</vt:lpstr>
      <vt:lpstr>индивидуальный подход к обучению каждого ребенка с ОВЗ  </vt:lpstr>
      <vt:lpstr>Занятия коррекционной направленности с обучающимися с ОВЗ в малых группах</vt:lpstr>
      <vt:lpstr>Одним из важных направлений инклюзивного образования является психолого-педагогическое сопровождение социализации ребенка с ОВЗ  в условиях школьной группы </vt:lpstr>
      <vt:lpstr>Индивидуальные коррекционные занятия с обучающимися с ОВЗ</vt:lpstr>
      <vt:lpstr>Индивидуальная коррекционная работа </vt:lpstr>
      <vt:lpstr>Результаты обучения в динамике с 1 по 4 класс</vt:lpstr>
      <vt:lpstr>Результаты обучения в динамике с 1 по 4 класс</vt:lpstr>
      <vt:lpstr> Формы взаимодействия для успешной адаптации обучающихся с ОВЗ 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«Школьная адаптация обучающихся с ОВЗ»</dc:title>
  <dc:creator>Admin</dc:creator>
  <cp:lastModifiedBy>Admin</cp:lastModifiedBy>
  <cp:revision>55</cp:revision>
  <dcterms:created xsi:type="dcterms:W3CDTF">2002-03-10T07:57:12Z</dcterms:created>
  <dcterms:modified xsi:type="dcterms:W3CDTF">2021-10-12T16:22:15Z</dcterms:modified>
</cp:coreProperties>
</file>