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68" r:id="rId5"/>
    <p:sldId id="269" r:id="rId6"/>
    <p:sldId id="272" r:id="rId7"/>
    <p:sldId id="271" r:id="rId8"/>
    <p:sldId id="270" r:id="rId9"/>
    <p:sldId id="258" r:id="rId10"/>
    <p:sldId id="274" r:id="rId11"/>
    <p:sldId id="273" r:id="rId12"/>
    <p:sldId id="275" r:id="rId13"/>
    <p:sldId id="276" r:id="rId14"/>
    <p:sldId id="277" r:id="rId15"/>
    <p:sldId id="259" r:id="rId16"/>
    <p:sldId id="278" r:id="rId17"/>
    <p:sldId id="279" r:id="rId18"/>
    <p:sldId id="280" r:id="rId19"/>
    <p:sldId id="281" r:id="rId20"/>
    <p:sldId id="282" r:id="rId21"/>
    <p:sldId id="260" r:id="rId22"/>
    <p:sldId id="283" r:id="rId23"/>
    <p:sldId id="284" r:id="rId24"/>
    <p:sldId id="285" r:id="rId25"/>
    <p:sldId id="286" r:id="rId26"/>
    <p:sldId id="287" r:id="rId27"/>
    <p:sldId id="261" r:id="rId28"/>
    <p:sldId id="288" r:id="rId29"/>
    <p:sldId id="289" r:id="rId30"/>
    <p:sldId id="290" r:id="rId31"/>
    <p:sldId id="291" r:id="rId32"/>
    <p:sldId id="262" r:id="rId33"/>
    <p:sldId id="292" r:id="rId34"/>
    <p:sldId id="294" r:id="rId35"/>
    <p:sldId id="293" r:id="rId36"/>
    <p:sldId id="295" r:id="rId37"/>
    <p:sldId id="296" r:id="rId38"/>
    <p:sldId id="297" r:id="rId39"/>
    <p:sldId id="263" r:id="rId40"/>
    <p:sldId id="298" r:id="rId41"/>
    <p:sldId id="299" r:id="rId42"/>
    <p:sldId id="300" r:id="rId43"/>
    <p:sldId id="301" r:id="rId44"/>
    <p:sldId id="302" r:id="rId45"/>
    <p:sldId id="264" r:id="rId46"/>
    <p:sldId id="303" r:id="rId47"/>
    <p:sldId id="304" r:id="rId48"/>
    <p:sldId id="305" r:id="rId49"/>
    <p:sldId id="306" r:id="rId50"/>
    <p:sldId id="307" r:id="rId51"/>
    <p:sldId id="26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B73478-43D2-4675-8B32-3FA03546390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02F1BD-DE60-41B2-ABCC-6A3D34D8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23784"/>
            <a:ext cx="6857999" cy="95263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 занятий на неделю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с детьми 5-7 лет по развитию связной  речи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занимаемся дома)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602163"/>
            <a:ext cx="6858000" cy="1198563"/>
          </a:xfrm>
        </p:spPr>
        <p:txBody>
          <a:bodyPr/>
          <a:lstStyle/>
          <a:p>
            <a:endParaRPr lang="ru-RU" dirty="0">
              <a:latin typeface="Georgia" panose="0204050205040502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8856" y="2254340"/>
          <a:ext cx="9045144" cy="3175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297"/>
                <a:gridCol w="1028267"/>
                <a:gridCol w="1037968"/>
                <a:gridCol w="1018566"/>
                <a:gridCol w="1134974"/>
                <a:gridCol w="1095605"/>
                <a:gridCol w="1100085"/>
                <a:gridCol w="1116382"/>
              </a:tblGrid>
              <a:tr h="2723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Проявление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интереса к лит. произведению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«Удачная рыбалка»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«Ёлка»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«Настоящий друг»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«Попугай Петруша»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«В огороде»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«Первое свидание»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«Конфета с сюрпризом»</a:t>
                      </a:r>
                      <a:endParaRPr lang="ru-RU" sz="800" dirty="0"/>
                    </a:p>
                  </a:txBody>
                  <a:tcPr/>
                </a:tc>
              </a:tr>
              <a:tr h="51745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Использование</a:t>
                      </a:r>
                      <a:r>
                        <a:rPr lang="ru-RU" sz="800" baseline="0" dirty="0" smtClean="0"/>
                        <a:t> в речи простых и сложных предложений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Составляем предложения по опорным словам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Составляем предложения по опорным словам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Составляем предложения по опорным словам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Составляем предложения по опорным словам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Составляем предложения по опорным словам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Составляем предложения по опорным словам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Составляем предложения по опорным словам</a:t>
                      </a:r>
                      <a:endParaRPr lang="ru-RU" sz="800" dirty="0"/>
                    </a:p>
                  </a:txBody>
                  <a:tcPr/>
                </a:tc>
              </a:tr>
              <a:tr h="29958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</a:t>
                      </a:r>
                      <a:r>
                        <a:rPr lang="ru-RU" sz="800" baseline="0" dirty="0" smtClean="0"/>
                        <a:t> памяти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Учим шутливые стихи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Учим шутливые стихи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Учим шутливые стихи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Учим шутливые стихи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Учим шутливые стихи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Учим шутливые стихи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Учим шутливые стихи</a:t>
                      </a:r>
                      <a:endParaRPr lang="ru-RU" sz="800" dirty="0"/>
                    </a:p>
                  </a:txBody>
                  <a:tcPr/>
                </a:tc>
              </a:tr>
              <a:tr h="40852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Проявление интереса к самостоятельному</a:t>
                      </a:r>
                      <a:r>
                        <a:rPr lang="ru-RU" sz="800" baseline="0" dirty="0" smtClean="0"/>
                        <a:t> сочинению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самостоятельной связной речи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самостоятельной связной речи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самостоятельной связной речи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самостоятельной связной речи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самостоятельной связной речи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самостоятельной связной речи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самостоятельной связной речи</a:t>
                      </a:r>
                      <a:endParaRPr lang="ru-RU" sz="800" dirty="0"/>
                    </a:p>
                  </a:txBody>
                  <a:tcPr/>
                </a:tc>
              </a:tr>
              <a:tr h="51745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Самостоятельный пересказ</a:t>
                      </a:r>
                      <a:r>
                        <a:rPr lang="ru-RU" sz="800" baseline="0" dirty="0" smtClean="0"/>
                        <a:t> с опорой на картинку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слуховой памяти и внимания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слуховой памяти и внимания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слуховой памяти и внимания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слуховой памяти и внимания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слуховой памяти и внимания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слуховой памяти и внимания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слуховой памяти и внимания</a:t>
                      </a:r>
                      <a:endParaRPr lang="ru-RU" sz="800" dirty="0"/>
                    </a:p>
                  </a:txBody>
                  <a:tcPr/>
                </a:tc>
              </a:tr>
              <a:tr h="58575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Развитие слуховой памяти и внимания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Чистоговорки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Чистоговорки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Чистоговорки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Чистоговорки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Чистоговорки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Чистоговорки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/>
                        <a:t>Чистоговорки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125" y="182734"/>
            <a:ext cx="666750" cy="501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157869" y="775815"/>
            <a:ext cx="3159125" cy="97948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21306A"/>
                </a:solidFill>
                <a:effectLst/>
                <a:latin typeface="Times New Roman" pitchFamily="18" charset="0"/>
                <a:cs typeface="Arial" pitchFamily="34" charset="0"/>
              </a:rPr>
              <a:t>Государственное бюджетное учреждение,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21306A"/>
                </a:solidFill>
                <a:effectLst/>
                <a:latin typeface="Times New Roman" pitchFamily="18" charset="0"/>
                <a:cs typeface="Arial" pitchFamily="34" charset="0"/>
              </a:rPr>
              <a:t>осуществляющее психолого-педагогическую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21306A"/>
                </a:solidFill>
                <a:effectLst/>
                <a:latin typeface="Times New Roman" pitchFamily="18" charset="0"/>
                <a:cs typeface="Arial" pitchFamily="34" charset="0"/>
              </a:rPr>
              <a:t>и медико-социальную помощь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21306A"/>
                </a:solidFill>
                <a:effectLst/>
                <a:latin typeface="Times New Roman" pitchFamily="18" charset="0"/>
                <a:cs typeface="Arial" pitchFamily="34" charset="0"/>
              </a:rPr>
              <a:t>«Центр диагностики и консультирования»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21306A"/>
                </a:solidFill>
                <a:effectLst/>
                <a:latin typeface="Times New Roman" pitchFamily="18" charset="0"/>
                <a:cs typeface="Arial" pitchFamily="34" charset="0"/>
              </a:rPr>
              <a:t>Краснодарского края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88324" y="5898292"/>
            <a:ext cx="2388973" cy="9597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766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927" y="1623446"/>
            <a:ext cx="81438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47015" algn="l"/>
              </a:tabLst>
            </a:pPr>
            <a:r>
              <a:rPr lang="ru-RU" sz="20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 </a:t>
            </a:r>
            <a:r>
              <a:rPr lang="ru-RU" sz="20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новому году множество ёлок срубается, чтобы украсить наши дома всего на несколько дней. Потом эти ёлки выбрасываются или сжигаются. Может быть, тебе удастся придумать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способ, помогающий спасти живые елки от гибели?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Где </a:t>
            </a:r>
            <a:r>
              <a:rPr lang="ru-RU" sz="20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может быть мама изображённых на картине детей?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Кем эти дети приходятся друг другу?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Сколько человек живёт в этой квартире?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Почему не видно на ёлке настоящих ёлочных игрушек?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Придумай разговор между мамой и детьми.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Что по-твоему произойдёт потом? Останутся ли на елке необычные игрушки?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Чем их заменят?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Откуда возьмутся настоящие игрушки?</a:t>
            </a:r>
            <a:endParaRPr lang="ru-RU" sz="20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6250" y="172995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ФАНТАЗИРУЕМ, СОЧИНЯЕМ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2.1</a:t>
            </a:r>
            <a:endParaRPr lang="ru-RU" sz="12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927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3898" y="1987269"/>
            <a:ext cx="73151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Дети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- играть - комната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Папа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- принести - ёлка - дом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Мама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- отправиться - магазин - продукты. Бабушка - печь - пирог - капуста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Дедушка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- чинить - санки. </a:t>
            </a:r>
            <a:endParaRPr lang="en-US" sz="20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вешать - ёлка - шары. </a:t>
            </a:r>
            <a:endParaRPr lang="en-US" sz="20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Девочка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- делать - бумага - гирлянда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- зажигать - бенгальский огонь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Дети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- готовить - подарки - родственники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Мама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- шить - костюмы карнавал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Дети - любить - Новый год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6250" y="247135"/>
            <a:ext cx="5923004" cy="1647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tabLst>
                <a:tab pos="4229100" algn="l"/>
              </a:tabLst>
            </a:pPr>
            <a:endParaRPr lang="ru-RU" sz="3200" b="1" spc="-2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</a:t>
            </a: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ПРЕДЛОЖЕНИЯ ПО ОПОРНЫМ СЛОВАМ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2.2</a:t>
            </a:r>
            <a:endParaRPr lang="ru-RU" sz="12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64757" y="5696465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537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1479172"/>
            <a:ext cx="62150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  <a:tabLst>
                <a:tab pos="4229100" algn="l"/>
              </a:tabLst>
            </a:pPr>
            <a:r>
              <a:rPr lang="ru-RU" sz="24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0" algn="l"/>
                <a:tab pos="85725" algn="l"/>
              </a:tabLst>
            </a:pP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Наступает Новый год </a:t>
            </a:r>
            <a:endParaRPr lang="en-US" sz="2400" spc="-1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0" algn="l"/>
                <a:tab pos="85725" algn="l"/>
              </a:tabLst>
            </a:pPr>
            <a:r>
              <a:rPr lang="ru-RU" sz="2400" spc="-2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 </a:t>
            </a: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ребят полно хлопот: </a:t>
            </a:r>
            <a:endParaRPr lang="en-US" sz="2400" spc="-2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0" algn="l"/>
                <a:tab pos="85725" algn="l"/>
              </a:tabLst>
            </a:pPr>
            <a:r>
              <a:rPr lang="ru-RU" sz="24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Надо </a:t>
            </a: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маски выбирать</a:t>
            </a:r>
            <a:r>
              <a:rPr lang="ru-RU" sz="24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endParaRPr lang="en-US" sz="2400" spc="-1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0" algn="l"/>
                <a:tab pos="85725" algn="l"/>
              </a:tabLst>
            </a:pPr>
            <a:r>
              <a:rPr lang="ru-RU" sz="2400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Надо </a:t>
            </a:r>
            <a:r>
              <a:rPr lang="ru-RU" sz="2400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ёлку наряжать</a:t>
            </a:r>
            <a:r>
              <a:rPr lang="ru-RU" sz="2400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endParaRPr lang="en-US" sz="2400" spc="-2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0" algn="l"/>
                <a:tab pos="85725" algn="l"/>
              </a:tabLst>
            </a:pPr>
            <a:r>
              <a:rPr lang="ru-RU" sz="24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В </a:t>
            </a: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старую запрятать </a:t>
            </a:r>
            <a:r>
              <a:rPr lang="ru-RU" sz="24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сумку</a:t>
            </a:r>
            <a:endParaRPr lang="en-US" sz="2400" spc="-1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0" algn="l"/>
                <a:tab pos="85725" algn="l"/>
              </a:tabLst>
            </a:pPr>
            <a:r>
              <a:rPr lang="ru-RU" sz="2400" spc="-2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Всем знакомым </a:t>
            </a: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по рисунку, </a:t>
            </a:r>
            <a:endParaRPr lang="en-US" sz="2400" spc="-2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0" algn="l"/>
                <a:tab pos="85725" algn="l"/>
              </a:tabLst>
            </a:pPr>
            <a:r>
              <a:rPr lang="ru-RU" sz="24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Чтоб </a:t>
            </a: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остался в Новый год </a:t>
            </a:r>
            <a:endParaRPr lang="en-US" sz="2400" spc="-1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0" algn="l"/>
                <a:tab pos="85725" algn="l"/>
              </a:tabLst>
            </a:pPr>
            <a:r>
              <a:rPr lang="ru-RU" sz="24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Без </a:t>
            </a: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подарка только кот!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6250" y="172995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УЧИМ ШУТЛИВЫЕ СТИХИ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2.3</a:t>
            </a:r>
            <a:endParaRPr lang="ru-RU" sz="12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626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232" y="1156523"/>
            <a:ext cx="81010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  <a:tabLst>
                <a:tab pos="160020" algn="l"/>
              </a:tabLst>
            </a:pP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До 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</a:rPr>
              <a:t>Нового года оставалось совсем немного времени. Сестрички Оля и Юля и их стар</a:t>
            </a:r>
            <a:r>
              <a:rPr lang="ru-RU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ший брат Кирилл с нетерпением ждали своего любимого праздника. В доме, посреди дет</a:t>
            </a:r>
            <a:r>
              <a:rPr lang="ru-RU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ской комнаты уже стояла живая, настоящая ёлка. Она пахла лесом, смолой, хвоей и этими </a:t>
            </a:r>
            <a:r>
              <a:rPr lang="ru-RU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волнующими запахами была наполнена вся городская квартира.</a:t>
            </a:r>
            <a:endParaRPr lang="ru-RU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  <a:tabLst>
                <a:tab pos="160020" algn="l"/>
              </a:tabLst>
            </a:pPr>
            <a:r>
              <a:rPr lang="ru-RU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Детям не терпелось нарядить ёлку, но игрушки остались на даче, а мама с папой не спе</a:t>
            </a:r>
            <a:r>
              <a:rPr lang="ru-RU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шили привозить их в город. Вдруг Кирилл увидел на туалетном столике блестящие, краси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</a:rPr>
              <a:t>вые предметы: мамины часы, браслеты, серьги, клипсы, бусы. «Ура! — радостно закричал мальчик, — я знаю, чем мы украсим ёлку!» Кирюша встал на стул около ёлки и громким </a:t>
            </a:r>
            <a:r>
              <a:rPr lang="ru-RU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командным голосом воскликнул: «Оля, готовь нитки! Юля, подавай украшения!» Девочкам ничего не оставалось, как подчиниться старшему брату.</a:t>
            </a:r>
            <a:endParaRPr lang="ru-RU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  <a:tabLst>
                <a:tab pos="160020" algn="l"/>
              </a:tabLst>
            </a:pPr>
            <a:r>
              <a:rPr lang="ru-RU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Скоро новогодняя ёлка в детской комнате была украшена ярко, весело и, главное, нео</a:t>
            </a:r>
            <a:r>
              <a:rPr lang="ru-RU" spc="-30" dirty="0">
                <a:latin typeface="Georgia" panose="02040502050405020303" pitchFamily="18" charset="0"/>
                <a:ea typeface="Times New Roman" panose="02020603050405020304" pitchFamily="18" charset="0"/>
              </a:rPr>
              <a:t>бычно!</a:t>
            </a:r>
            <a:endParaRPr lang="ru-RU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69775" y="156519"/>
            <a:ext cx="5923004" cy="947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СЛУШАЕМ И ПЕРЕСКАЗЫВАЕМ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2.4</a:t>
            </a:r>
            <a:endParaRPr lang="ru-RU" sz="12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94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625" y="2718251"/>
            <a:ext cx="70580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60020" algn="l"/>
                <a:tab pos="499110" algn="l"/>
              </a:tabLst>
            </a:pPr>
            <a:r>
              <a:rPr lang="ru-RU" sz="24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Кто </a:t>
            </a: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принёс в дом ёлку?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60020" algn="l"/>
                <a:tab pos="499110" algn="l"/>
              </a:tabLst>
            </a:pP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Почему на ней оказались необычные игрушки?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60020" algn="l"/>
                <a:tab pos="499110" algn="l"/>
              </a:tabLst>
            </a:pP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О чём разговаривали дети?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2.5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9202" y="1037968"/>
            <a:ext cx="5923004" cy="947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РАССКАЗ ПО ВОПРОСАМ</a:t>
            </a:r>
            <a:endParaRPr lang="ru-RU" sz="3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853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51" y="648970"/>
            <a:ext cx="4501923" cy="6041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6110" y="123568"/>
            <a:ext cx="4171950" cy="10379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День 3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Настоящий </a:t>
            </a:r>
            <a:r>
              <a:rPr lang="ru-RU" sz="3200" b="1" dirty="0" smtClean="0">
                <a:latin typeface="Georgia" panose="02040502050405020303" pitchFamily="18" charset="0"/>
              </a:rPr>
              <a:t>друг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384324" y="5453447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143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268" y="1323929"/>
            <a:ext cx="80867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  <a:tab pos="377825" algn="l"/>
              </a:tabLst>
            </a:pPr>
            <a:r>
              <a:rPr lang="ru-RU" sz="21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Что </a:t>
            </a:r>
            <a:r>
              <a:rPr lang="ru-RU" sz="21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девочка делала на улице до встречи с мальчиком?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  <a:tab pos="377825" algn="l"/>
              </a:tabLst>
            </a:pPr>
            <a:r>
              <a:rPr lang="ru-RU" sz="21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Она была на улице одна или с кем-нибудь?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  <a:tab pos="377825" algn="l"/>
              </a:tabLst>
            </a:pPr>
            <a:r>
              <a:rPr lang="ru-RU" sz="21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Как девочка могла поранить ногу?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  <a:tab pos="377825" algn="l"/>
              </a:tabLst>
            </a:pPr>
            <a:r>
              <a:rPr lang="ru-RU" sz="21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Где </a:t>
            </a:r>
            <a:r>
              <a:rPr lang="ru-RU" sz="2100" dirty="0">
                <a:latin typeface="Georgia" panose="02040502050405020303" pitchFamily="18" charset="0"/>
                <a:ea typeface="Times New Roman" panose="02020603050405020304" pitchFamily="18" charset="0"/>
              </a:rPr>
              <a:t>живут мальчик и девочка: в одном дворе, на соседних улицах или в разных концах </a:t>
            </a:r>
            <a:r>
              <a:rPr lang="ru-RU" sz="2100" spc="5" dirty="0">
                <a:latin typeface="Georgia" panose="02040502050405020303" pitchFamily="18" charset="0"/>
                <a:ea typeface="Times New Roman" panose="02020603050405020304" pitchFamily="18" charset="0"/>
              </a:rPr>
              <a:t>города?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  <a:tab pos="377825" algn="l"/>
              </a:tabLst>
            </a:pPr>
            <a:r>
              <a:rPr lang="ru-RU" sz="21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Отчего девочка заплакала: от боли, от страха или от обиды?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  <a:tab pos="377825" algn="l"/>
              </a:tabLst>
            </a:pPr>
            <a:r>
              <a:rPr lang="ru-RU" sz="21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Что сказал мальчик, увидев плачущую девочку?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  <a:tab pos="377825" algn="l"/>
              </a:tabLst>
            </a:pPr>
            <a:r>
              <a:rPr lang="ru-RU" sz="21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Что ответила ему девочка?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  <a:tab pos="377825" algn="l"/>
              </a:tabLst>
            </a:pPr>
            <a:r>
              <a:rPr lang="ru-RU" sz="21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Куда мальчик предлагает довезти девочку? Почему?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  <a:tab pos="377825" algn="l"/>
              </a:tabLst>
            </a:pPr>
            <a:r>
              <a:rPr lang="ru-RU" sz="21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Стоит ли ей соглашаться? Почему?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0" algn="l"/>
                <a:tab pos="377825" algn="l"/>
              </a:tabLst>
            </a:pPr>
            <a:r>
              <a:rPr lang="ru-RU" sz="21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Будет ли девочка дружить с мальчиком после такого поступка? Почему?</a:t>
            </a:r>
            <a:endParaRPr lang="ru-RU" sz="21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3.1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773" y="197708"/>
            <a:ext cx="6433751" cy="84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Фантазируем, сочиняем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227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5559" y="2250624"/>
            <a:ext cx="7543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Девочка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споткнуться — упасть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Девочка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поранить — нога. 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Ранка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течь — кровь. 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Подружка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забинтовать — ранка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подъехать — велосипед. 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предложить — подвезти — девочка. Девочка — сесть — багажник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Девочка — благодарить — мальчик.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Мама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мазать — ранка — зелёнка.</a:t>
            </a: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3.2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6250" y="247135"/>
            <a:ext cx="5923004" cy="1647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tabLst>
                <a:tab pos="4229100" algn="l"/>
              </a:tabLst>
            </a:pPr>
            <a:endParaRPr lang="ru-RU" sz="3200" b="1" spc="-2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</a:t>
            </a: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ПРЕДЛОЖЕНИЯ ПО ОПОРНЫМ СЛОВАМ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668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882" y="822035"/>
            <a:ext cx="65436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Птицы разлетаются,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Кошки разбегаются,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Выходить во двор боятся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Из дому соседи —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Это я учусь кататься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На велосипеде!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Если плачет кто-то рядом,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Если слёзы льются градом,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Подойдите вы к нему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И спросите «Почему?»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Это, дети, сделать надо,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Плохо плакать одному!</a:t>
            </a:r>
          </a:p>
          <a:p>
            <a:r>
              <a:rPr lang="ru-RU" sz="2400" b="1" spc="-25" dirty="0"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ru-RU" sz="2400" b="1" spc="-25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3.3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4530" y="98854"/>
            <a:ext cx="5321644" cy="9638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3589020" algn="l"/>
              </a:tabLst>
            </a:pPr>
            <a:r>
              <a:rPr lang="ru-RU" sz="3200" b="1" spc="-4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УЧИМ ШУТЛИВЫЕ СТИХИ</a:t>
            </a:r>
            <a:endParaRPr lang="ru-RU" sz="3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696465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976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" y="1439175"/>
            <a:ext cx="820102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sz="19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Летом </a:t>
            </a:r>
            <a:r>
              <a:rPr lang="ru-RU" sz="19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во дворе собиралось многодетен. Малыши играли в песочнице, а ребята постар</a:t>
            </a:r>
            <a:r>
              <a:rPr lang="ru-RU" sz="19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ше катались на роликах, слушали музыку, беседовали, собравшись группами.</a:t>
            </a:r>
            <a:endParaRPr lang="ru-RU" sz="19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19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Дарья стояла у дома и что-то рассказывала подругам, то и дело показывая на одного из </a:t>
            </a:r>
            <a:r>
              <a:rPr lang="ru-RU" sz="1900" spc="10" dirty="0">
                <a:latin typeface="Georgia" panose="02040502050405020303" pitchFamily="18" charset="0"/>
                <a:ea typeface="Times New Roman" panose="02020603050405020304" pitchFamily="18" charset="0"/>
              </a:rPr>
              <a:t>мальчишек. Это был Кирилл, самый заметный мальчик во дворе, отличавшийся ярким </a:t>
            </a:r>
            <a:r>
              <a:rPr lang="ru-RU" sz="19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спортивным костюмом, красивой бейсболкой и очень дорогими роликами. На них он умел </a:t>
            </a:r>
            <a:r>
              <a:rPr lang="ru-RU" sz="19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выделывать такие фигуры, какие никто из мальчишек выполнить не мог!</a:t>
            </a:r>
            <a:endParaRPr lang="ru-RU" sz="19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1900" dirty="0">
                <a:latin typeface="Georgia" panose="02040502050405020303" pitchFamily="18" charset="0"/>
                <a:ea typeface="Times New Roman" panose="02020603050405020304" pitchFamily="18" charset="0"/>
              </a:rPr>
              <a:t>Вдруг Дарья, посмотрев на Кирилла, громко засмеялась, а за ней все девчонки приня</a:t>
            </a:r>
            <a:r>
              <a:rPr lang="ru-RU" sz="19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лись хохотать, что было сил. Кирилл заметил это и помчался на роликах прямо на девочек. </a:t>
            </a:r>
            <a:r>
              <a:rPr lang="ru-RU" sz="19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Когда он поравнялся с Дашей, та громко вскрикнула и согнулась от боли. На её ноге пока</a:t>
            </a:r>
            <a:r>
              <a:rPr lang="ru-RU" sz="19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залась кровь. Это Кирилл, проезжая мимо, задел девочку своими роликами и даже не оста</a:t>
            </a:r>
            <a:r>
              <a:rPr lang="ru-RU" sz="19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новился</a:t>
            </a:r>
            <a:r>
              <a:rPr lang="ru-RU" sz="19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!</a:t>
            </a:r>
            <a:endParaRPr lang="ru-RU" sz="19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3.4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775" y="156519"/>
            <a:ext cx="5923004" cy="947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СЛУШАЕМ И ПЕРЕСКАЗЫВАЕМ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3611" y="5807676"/>
            <a:ext cx="2479589" cy="10503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438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50924" y="-623485"/>
            <a:ext cx="5404022" cy="8463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66410" y="0"/>
            <a:ext cx="4171950" cy="84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День 1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Удачная рыбалка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268994" y="5593491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753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72416"/>
            <a:ext cx="74580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Из Дашиных глаз потекли слёзы. А виновник всего происшедшего, вместо того, чтобы </a:t>
            </a: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извиниться, помочь девочке, только крикнул: «Подумаешь, плакса!» и продолжил катание.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000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В это время к девочкам подъехал на велосипеде Серёжа, мальчик из соседнего дома. Он </a:t>
            </a:r>
            <a:r>
              <a:rPr lang="ru-RU" sz="20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видел то, что случилось, и не смог остаться в стороне. Серёжа был меньше Кирилла рос</a:t>
            </a: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том, его костюм не был модным и ярким, но он предложил Даше отвезти её домой и помог девочке забраться на багажник велосипеда... Недаром, видно, говорится: «Не всё дорого, </a:t>
            </a:r>
            <a:r>
              <a:rPr lang="ru-RU" sz="2000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что блестит!»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3.5</a:t>
            </a:r>
            <a:endParaRPr lang="ru-RU" sz="12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806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29" y="471489"/>
            <a:ext cx="5123797" cy="582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3823" y="165252"/>
            <a:ext cx="4479813" cy="8809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День 4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Попугай </a:t>
            </a:r>
            <a:r>
              <a:rPr lang="ru-RU" sz="3200" b="1" dirty="0" smtClean="0">
                <a:latin typeface="Georgia" panose="02040502050405020303" pitchFamily="18" charset="0"/>
              </a:rPr>
              <a:t>Петруша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433751" y="5585253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517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4" y="1059031"/>
            <a:ext cx="80295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Откуда </a:t>
            </a:r>
            <a:r>
              <a:rPr lang="ru-RU" sz="2200" dirty="0">
                <a:latin typeface="Georgia" panose="02040502050405020303" pitchFamily="18" charset="0"/>
                <a:ea typeface="Times New Roman" panose="02020603050405020304" pitchFamily="18" charset="0"/>
              </a:rPr>
              <a:t>в доме девочек появился </a:t>
            </a:r>
            <a:r>
              <a:rPr lang="ru-RU" sz="22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попугай?</a:t>
            </a:r>
          </a:p>
          <a:p>
            <a:pPr marL="428625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Почему </a:t>
            </a: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девочки решили накормить птицу мороженым?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0670" algn="l"/>
              </a:tabLst>
            </a:pPr>
            <a:r>
              <a:rPr lang="en-US" sz="22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Откуда </a:t>
            </a: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в доме появилось мороженое?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0670" algn="l"/>
              </a:tabLst>
            </a:pPr>
            <a:r>
              <a:rPr lang="en-US" sz="2200" spc="-2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2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Где </a:t>
            </a:r>
            <a:r>
              <a:rPr lang="ru-RU" sz="22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находятся их родители?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0670" algn="l"/>
              </a:tabLst>
            </a:pP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О чём девочки разговаривают между собой?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0670" algn="l"/>
              </a:tabLst>
            </a:pPr>
            <a:r>
              <a:rPr lang="en-US" sz="22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Умеет </a:t>
            </a: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ли их попугай разговаривать?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0670" algn="l"/>
              </a:tabLst>
            </a:pPr>
            <a:r>
              <a:rPr lang="en-US" sz="22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Что </a:t>
            </a: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он может ответить девочкам?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0670" algn="l"/>
              </a:tabLst>
            </a:pPr>
            <a:r>
              <a:rPr lang="en-US" sz="22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Кто </a:t>
            </a: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из домашних животных может жить вместе с девочками в квартире?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0670" algn="l"/>
              </a:tabLst>
            </a:pPr>
            <a:r>
              <a:rPr lang="en-US" sz="2200" spc="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Какая </a:t>
            </a:r>
            <a:r>
              <a:rPr lang="ru-RU" sz="2200" spc="5" dirty="0">
                <a:latin typeface="Georgia" panose="02040502050405020303" pitchFamily="18" charset="0"/>
                <a:ea typeface="Times New Roman" panose="02020603050405020304" pitchFamily="18" charset="0"/>
              </a:rPr>
              <a:t>история может приключиться с попугаем и кошкой (собакой, черепахой, рыбка</a:t>
            </a:r>
            <a:r>
              <a:rPr lang="ru-RU" sz="22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ми)?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62585" algn="l"/>
                <a:tab pos="540385" algn="l"/>
              </a:tabLst>
            </a:pPr>
            <a:r>
              <a:rPr lang="ru-RU" sz="22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Что </a:t>
            </a: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скажет мама девочек, узнав о необычном корме для попугая?</a:t>
            </a:r>
            <a:endParaRPr lang="ru-RU" sz="22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4.1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773" y="197708"/>
            <a:ext cx="6433751" cy="84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Фантазируем, сочиняем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22422" y="5696465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788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206" y="2024727"/>
            <a:ext cx="7843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Папа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купить — попугай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Мама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купить — клетка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Попугай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любить — смотреть — зеркальце. Девочка — кормить — попугай — яблоко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Попугай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купаться — вода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Попугай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вертеться — жёрдочка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Попугай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вылететь — клетка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Кошка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подползать — попугай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Кошка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прыгнуть — попугай. 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28625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Попугай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сесть — штора...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4.2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6250" y="247135"/>
            <a:ext cx="5923004" cy="1647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tabLst>
                <a:tab pos="4229100" algn="l"/>
              </a:tabLst>
            </a:pPr>
            <a:endParaRPr lang="ru-RU" sz="3200" b="1" spc="-2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</a:t>
            </a: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ПРЕДЛОЖЕНИЯ ПО ОПОРНЫМ СЛОВАМ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184" y="5696465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91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136" y="2344275"/>
            <a:ext cx="6986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algn="just">
              <a:spcAft>
                <a:spcPts val="0"/>
              </a:spcAft>
            </a:pPr>
            <a:r>
              <a:rPr lang="ru-RU" sz="24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Всё </a:t>
            </a: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смотрит Петруша с тоской на окошко</a:t>
            </a:r>
            <a:r>
              <a:rPr lang="ru-RU" sz="24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endParaRPr lang="en-US" sz="2400" spc="-1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57188" algn="just">
              <a:spcAft>
                <a:spcPts val="0"/>
              </a:spcAft>
            </a:pPr>
            <a:r>
              <a:rPr lang="ru-RU" sz="24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он упорхнул бы из клетки давно</a:t>
            </a:r>
            <a:r>
              <a:rPr lang="ru-RU" sz="24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  <a:endParaRPr lang="en-US" sz="2400" spc="-1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57188" algn="just">
              <a:spcAft>
                <a:spcPts val="0"/>
              </a:spcAft>
            </a:pPr>
            <a:r>
              <a:rPr lang="ru-RU" sz="24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Но </a:t>
            </a: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рядом сидит и </a:t>
            </a:r>
            <a:r>
              <a:rPr lang="ru-RU" sz="2400" spc="-1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мурлыкает</a:t>
            </a: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кошка</a:t>
            </a:r>
            <a:endParaRPr lang="en-US" sz="2400" spc="-1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57188" algn="just">
              <a:spcAft>
                <a:spcPts val="0"/>
              </a:spcAf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взгляд у неё - как у тигра в кино.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4.3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9245" y="156519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3589020" algn="l"/>
              </a:tabLst>
            </a:pPr>
            <a:r>
              <a:rPr lang="ru-RU" sz="3200" b="1" spc="-4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УЧИМ ШУТЛИВЫЕ СТИХИ</a:t>
            </a:r>
            <a:endParaRPr lang="ru-RU" sz="3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163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84" y="1142240"/>
            <a:ext cx="808672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sz="23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3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двух сестричек Нади и Ксюши папа был капитаном дальнего плаванья. Как-то, вернув</a:t>
            </a:r>
            <a:r>
              <a:rPr lang="ru-RU" sz="23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шись из Австралии, он привёз девочкам удивительный подарок: яркого красивого попугая. </a:t>
            </a:r>
            <a:r>
              <a:rPr lang="ru-RU" sz="23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него сразу же была куплена просторная клетка, которую поставили в угол комнаты на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тумбочку. Девочки кормили попугайчика, чистили клетку, с удовольствием за ним наблюдали. Назвать птицу решили Петрушей. Однажды Петруша загрустил: он прекратил пры</a:t>
            </a:r>
            <a:r>
              <a:rPr lang="ru-RU" sz="23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гать по клетке, нахохлился, совсем перестал есть. Сестрички посмотрели на попугайчика,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подумали и принесли из холодильника своё любимое лакомство. «На, Петруша, ешь! - ска</a:t>
            </a:r>
            <a:r>
              <a:rPr lang="ru-RU" sz="23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зала Надя, подавая загрустившей птичке кусок... мороженого. А Ксюша добавила: «От та</a:t>
            </a:r>
            <a:r>
              <a:rPr lang="ru-RU" sz="23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кой еды ещё никто не отказывался!»</a:t>
            </a:r>
            <a:endParaRPr lang="ru-RU" sz="23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4.4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775" y="172995"/>
            <a:ext cx="5923004" cy="947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СЛУШАЕМ И ПЕРЕСКАЗЫВАЕМ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30659" y="5696465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194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118" y="2591851"/>
            <a:ext cx="74580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286385" algn="l"/>
              </a:tabLst>
            </a:pPr>
            <a:r>
              <a:rPr lang="ru-RU" sz="24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Откуда </a:t>
            </a: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у девочек появился попугай?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286385" algn="l"/>
              </a:tabLst>
            </a:pPr>
            <a:r>
              <a:rPr lang="ru-RU" sz="24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Почему девочки предложили птице мороженое?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286385" algn="l"/>
              </a:tabLst>
            </a:pPr>
            <a:r>
              <a:rPr lang="ru-RU" sz="24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Что ответил девочкам говорящий попугай?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4.5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9202" y="1037968"/>
            <a:ext cx="5923004" cy="947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РАССКАЗ ПО ВОПРОСАМ</a:t>
            </a:r>
            <a:endParaRPr lang="ru-RU" sz="3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557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3124" y="0"/>
            <a:ext cx="3327675" cy="9096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День 5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В </a:t>
            </a:r>
            <a:r>
              <a:rPr lang="ru-RU" sz="3200" b="1" dirty="0" smtClean="0">
                <a:latin typeface="Georgia" panose="02040502050405020303" pitchFamily="18" charset="0"/>
              </a:rPr>
              <a:t>огороде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1300" y="-467830"/>
            <a:ext cx="4995843" cy="7958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6277232" y="5585253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237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374" y="1048348"/>
            <a:ext cx="80724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229100" algn="l"/>
              </a:tabLst>
            </a:pPr>
            <a:r>
              <a:rPr lang="ru-RU" sz="2200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 </a:t>
            </a:r>
            <a:r>
              <a:rPr lang="ru-RU" sz="2200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кем мальчик живёт в доме?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666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55575" algn="l"/>
              </a:tabLst>
            </a:pPr>
            <a:r>
              <a:rPr lang="ru-RU" sz="22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Кем работают его родители?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666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55575" algn="l"/>
              </a:tabLst>
            </a:pPr>
            <a:r>
              <a:rPr lang="ru-RU" sz="2200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Где они находятся?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666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55575" algn="l"/>
              </a:tabLst>
            </a:pPr>
            <a:r>
              <a:rPr lang="ru-RU" sz="2200" dirty="0">
                <a:latin typeface="Georgia" panose="02040502050405020303" pitchFamily="18" charset="0"/>
                <a:ea typeface="Times New Roman" panose="02020603050405020304" pitchFamily="18" charset="0"/>
              </a:rPr>
              <a:t>Кто занимается огородом?</a:t>
            </a:r>
          </a:p>
          <a:p>
            <a:pPr marL="666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01625" algn="l"/>
              </a:tabLst>
            </a:pPr>
            <a:r>
              <a:rPr lang="ru-RU" sz="22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Помогает </a:t>
            </a:r>
            <a:r>
              <a:rPr lang="ru-RU" sz="22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ли родителям мальчик? Почему?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666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01625" algn="l"/>
              </a:tabLst>
            </a:pPr>
            <a:r>
              <a:rPr lang="ru-RU" sz="22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Как появилась у мальчика собака?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666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01625" algn="l"/>
              </a:tabLst>
            </a:pP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Как собака оказалась на огороде?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666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01625" algn="l"/>
              </a:tabLst>
            </a:pP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Как мальчик проводит время со своей собакой?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666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01625" algn="l"/>
              </a:tabLst>
            </a:pP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Во что можно играть с собакой?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666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74650" algn="l"/>
              </a:tabLst>
            </a:pP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Какую кличку можно дать этой собаке?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666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74650" algn="l"/>
              </a:tabLst>
            </a:pP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Что мальчик скажет собаке, когда та попытается сдвинуть тыкву?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666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74650" algn="l"/>
              </a:tabLst>
            </a:pP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Кого мальчик позовёт, чтобы посмотреть на забавную ситуацию?</a:t>
            </a:r>
            <a:endParaRPr lang="ru-RU" sz="22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5.1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773" y="197708"/>
            <a:ext cx="6433751" cy="84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Фантазируем, сочиняем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71849" y="5696465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483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167" y="2462620"/>
            <a:ext cx="7943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бросить - мяч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7747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Мяч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покатиться - дорога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7747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Дорога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ехать — машины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7747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испугаться — собака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7747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Собака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побежать — мяч. </a:t>
            </a:r>
            <a:endParaRPr lang="ru-RU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7747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кричать — звать — собака. </a:t>
            </a:r>
            <a:endParaRPr lang="ru-RU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7747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Машины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остановиться — пропускать — собака. Собака — принести — мяч —хозяин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7747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Хозяин — похвалить — собака.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5.2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6250" y="247135"/>
            <a:ext cx="5923004" cy="1647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tabLst>
                <a:tab pos="4229100" algn="l"/>
              </a:tabLst>
            </a:pPr>
            <a:endParaRPr lang="ru-RU" sz="3200" b="1" spc="-2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</a:t>
            </a: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ПРЕДЛОЖЕНИЯ ПО ОПОРНЫМ СЛОВАМ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30660" y="5696465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624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5" y="1059031"/>
            <a:ext cx="74152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246063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2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Кем </a:t>
            </a:r>
            <a:r>
              <a:rPr lang="ru-RU" sz="22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приходятся друг другу двое людей, изображённых на </a:t>
            </a: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картине?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185738" indent="246063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Откуда рыболовы прибыли на рыбалку? </a:t>
            </a:r>
            <a:endParaRPr lang="en-US" sz="2200" spc="-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185738" indent="246063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2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Как </a:t>
            </a: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они добрались до реки? </a:t>
            </a:r>
            <a:r>
              <a:rPr lang="ru-RU" sz="22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Для </a:t>
            </a: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кого они ловят рыбу? </a:t>
            </a:r>
            <a:r>
              <a:rPr lang="ru-RU" sz="22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Что </a:t>
            </a: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за водоём нарисован на картине? </a:t>
            </a:r>
            <a:r>
              <a:rPr lang="ru-RU" sz="22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Что </a:t>
            </a: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мог сказать мужчина, когда заметил у воды мальчика с удочкой?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185738" indent="246063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Что мог сказать в ответ мальчик?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185738" indent="246063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Как изменилась бы картина, если её действие происходило зимой?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185738" indent="246063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2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Если бы на картине появилась кошка, что она стала бы делать?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185738" indent="246063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Кто из зверей мог бы появиться около реки? Что он стал бы делать</a:t>
            </a:r>
            <a:r>
              <a:rPr lang="ru-RU" sz="22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?</a:t>
            </a:r>
            <a:endParaRPr lang="ru-RU" sz="22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69773" y="197708"/>
            <a:ext cx="6433751" cy="84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Фантазируем, сочиняем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1.1</a:t>
            </a:r>
            <a:endParaRPr lang="ru-RU" sz="12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2995" y="5696465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756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633" y="1524216"/>
            <a:ext cx="62722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229100" algn="l"/>
              </a:tabLst>
            </a:pP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Ваня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шёл купаться с другом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с большим красивым кругом.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Ваня плавал на кругу,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Друг стоял на берегу.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Думал друг: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«А если вдруг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Лопнет круг...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Утонет друг.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Подниму-ка лучше лай: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«Далеко не заплывай!»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5.3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2770" y="255373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3589020" algn="l"/>
              </a:tabLst>
            </a:pPr>
            <a:r>
              <a:rPr lang="ru-RU" sz="3200" b="1" spc="-4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УЧИМ ШУТЛИВЫЕ СТИХИ</a:t>
            </a:r>
            <a:endParaRPr lang="ru-RU" sz="3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5372" y="5593491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767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323" y="1013254"/>
            <a:ext cx="79711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sz="20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Летом </a:t>
            </a: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Костик со своей собакой </a:t>
            </a:r>
            <a:r>
              <a:rPr lang="ru-RU" sz="2000" spc="-1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Дези</a:t>
            </a: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 отдыхал на даче. Целыми днями они вдвоём путе</a:t>
            </a:r>
            <a:r>
              <a:rPr lang="ru-RU" sz="20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шествовали по окрестным полям и лесам, гуляли, играли. Костик часто брал с собой не</a:t>
            </a:r>
            <a:r>
              <a:rPr lang="ru-RU" sz="20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большой жёлтый мяч, потому что ловить и приносить его хозяину </a:t>
            </a:r>
            <a:r>
              <a:rPr lang="ru-RU" sz="2000" spc="-2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Дези</a:t>
            </a:r>
            <a:r>
              <a:rPr lang="ru-RU" sz="20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 любила больше все</a:t>
            </a:r>
            <a:r>
              <a:rPr lang="ru-RU" sz="2000" spc="-30" dirty="0">
                <a:latin typeface="Georgia" panose="02040502050405020303" pitchFamily="18" charset="0"/>
                <a:ea typeface="Times New Roman" panose="02020603050405020304" pitchFamily="18" charset="0"/>
              </a:rPr>
              <a:t>го.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Как-то мальчик и его собака прогуливались около реки. После очередного броска Кос</a:t>
            </a:r>
            <a:r>
              <a:rPr lang="ru-RU" sz="20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тика мяч случайно оказался в воде. Тут же течение подхватило его и понесло. </a:t>
            </a:r>
            <a:r>
              <a:rPr lang="ru-RU" sz="2000" spc="-2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Дези</a:t>
            </a:r>
            <a:r>
              <a:rPr lang="ru-RU" sz="20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 прыгнула в реку и поплыла доставать пропажу. Собака вертелась в воде как волчок, громко лаяла, </a:t>
            </a: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но найти свою игрушку так и не смогла. С тех пор </a:t>
            </a:r>
            <a:r>
              <a:rPr lang="ru-RU" sz="2000" spc="-1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Дези</a:t>
            </a: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 повсюду высматривала пропавший </a:t>
            </a:r>
            <a:r>
              <a:rPr lang="ru-RU" sz="20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жёлтый мяч.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Однажды собачка играла с новым мячом в огороде и оказалась на грядке рядом с небольшой жёлтой тыквой. </a:t>
            </a:r>
            <a:r>
              <a:rPr lang="ru-RU" sz="20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Дези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 подбежала к тыкве, толкнула её лапой раз, другой; потом присела и стала громко лаять, не понимая, почему же этот жёлтый мяч никак не желает </a:t>
            </a:r>
            <a:r>
              <a:rPr lang="ru-RU" sz="20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катиться.</a:t>
            </a:r>
            <a:endParaRPr lang="ru-RU" sz="20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5.4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8586" y="107092"/>
            <a:ext cx="5923004" cy="947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СЛУШАЕМ И ПЕРЕСКАЗЫВАЕМ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5373" y="5832389"/>
            <a:ext cx="2471352" cy="10256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402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2216" y="103596"/>
            <a:ext cx="4546875" cy="9178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День 6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Первое </a:t>
            </a:r>
            <a:r>
              <a:rPr lang="ru-RU" sz="3200" b="1" dirty="0" smtClean="0">
                <a:latin typeface="Georgia" panose="02040502050405020303" pitchFamily="18" charset="0"/>
              </a:rPr>
              <a:t>свидание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2509" y="-623810"/>
            <a:ext cx="4813322" cy="8120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6268994" y="5560540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2932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4" y="1211819"/>
            <a:ext cx="80867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400" spc="-2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Как </a:t>
            </a: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могли познакомиться мальчик и девочка, изображённые на картине? </a:t>
            </a:r>
            <a:endParaRPr lang="ru-RU" sz="2400" i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4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Кто </a:t>
            </a: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сделал во дворе такую красивую клумбу?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4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 </a:t>
            </a:r>
            <a:r>
              <a:rPr lang="ru-RU" sz="24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какому случаю мальчик преподносит девочке цветы? </a:t>
            </a:r>
            <a:endParaRPr lang="ru-RU" sz="2400" spc="-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4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 </a:t>
            </a:r>
            <a:r>
              <a:rPr lang="ru-RU" sz="24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какими словами мальчик преподносит девочке цветы?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Что отвечает ему девочка? Почему?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Какими словами девочка может объяснить мальчику, что он поступил неправильно?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0020" algn="l"/>
              </a:tabLst>
            </a:pPr>
            <a:r>
              <a:rPr lang="ru-RU" sz="24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Придумай разговор между мальчиком и девочкой.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6.1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773" y="197708"/>
            <a:ext cx="6433751" cy="84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Фантазируем, сочиняем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931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747" y="2343761"/>
            <a:ext cx="7229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Эти </a:t>
            </a: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девчонки странные очень: </a:t>
            </a:r>
            <a:endParaRPr lang="ru-RU" sz="2400" spc="-1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Если </a:t>
            </a: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мальчишка сумеет помочь им</a:t>
            </a:r>
            <a:r>
              <a:rPr lang="ru-RU" sz="24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ru-RU" sz="24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Просто </a:t>
            </a:r>
            <a:r>
              <a:rPr lang="ru-RU" sz="24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подарит коробочку с мелом</a:t>
            </a:r>
            <a:r>
              <a:rPr lang="ru-RU" sz="24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ru-RU" sz="2400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Станет </a:t>
            </a:r>
            <a:r>
              <a:rPr lang="ru-RU" sz="2400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для них самым сильным и смелым!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6.2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60392" y="510746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3589020" algn="l"/>
              </a:tabLst>
            </a:pPr>
            <a:r>
              <a:rPr lang="ru-RU" sz="3200" b="1" spc="-4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УЧИМ ШУТЛИВЫЕ СТИХИ</a:t>
            </a:r>
            <a:endParaRPr lang="ru-RU" sz="3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87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786" y="2011212"/>
            <a:ext cx="6572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Девочка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посадить — цветы — двор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Папа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копать — земля — клумба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Мама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сажать рассада — подъезд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Катя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поливать — рассада — лейка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Девочки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полоть — сорняки клумба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Клумба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украсить — двор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подарить — девочка — цветы. </a:t>
            </a:r>
            <a:endParaRPr lang="ru-RU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сорвать — цветы — клумба. </a:t>
            </a:r>
            <a:endParaRPr lang="ru-RU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Девочка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огорчиться — подарок.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6.3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6250" y="247135"/>
            <a:ext cx="5923004" cy="1647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tabLst>
                <a:tab pos="4229100" algn="l"/>
              </a:tabLst>
            </a:pPr>
            <a:endParaRPr lang="ru-RU" sz="3200" b="1" spc="-2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</a:t>
            </a: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ПРЕДЛОЖЕНИЯ ПО ОПОРНЫМ СЛОВАМ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524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061" y="1220614"/>
            <a:ext cx="817245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sz="23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Катя </a:t>
            </a:r>
            <a:r>
              <a:rPr lang="ru-RU" sz="23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 любила цветы. Подоконники в её квартире были сплошь уставлены цветоч</a:t>
            </a:r>
            <a:r>
              <a:rPr lang="ru-RU" sz="23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ными горшками. В ящиках её стола лежали пакетики с различными семенами. На её полках </a:t>
            </a:r>
            <a:r>
              <a:rPr lang="ru-RU" sz="23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стояло множество книг по цветоводству.</a:t>
            </a:r>
            <a:endParaRPr lang="ru-RU" sz="23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3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Однажды Катя решила сделать красивую клумбу около своего подъезда. Для этого ран</a:t>
            </a:r>
            <a:r>
              <a:rPr lang="ru-RU" sz="23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ней весной, когда ещё снег покрывал землю, девочка посадила семена в специально под</a:t>
            </a:r>
            <a:r>
              <a:rPr lang="ru-RU" sz="23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готовленные ящики. Целый месяц она выращивала рассаду у себя в комнате, поливала, </a:t>
            </a:r>
            <a:r>
              <a:rPr lang="ru-RU" sz="23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удобряла, оберегала от холода нежные маленькие ростки. И вот, наконец, их стебельки ок</a:t>
            </a:r>
            <a:r>
              <a:rPr lang="ru-RU" sz="23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репли, и растения можно было высаживать во двор</a:t>
            </a:r>
            <a:r>
              <a:rPr lang="ru-RU" sz="23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утра в субботу Катенька вынесла ящик с драгоценной рассадой на улицу. </a:t>
            </a:r>
            <a:endParaRPr lang="ru-RU" sz="23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6.4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775" y="156519"/>
            <a:ext cx="5923004" cy="947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СЛУШАЕМ И ПЕРЕСКАЗЫВАЕМ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05945" y="5861223"/>
            <a:ext cx="2520779" cy="9967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004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1" y="339329"/>
            <a:ext cx="77866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Землю на 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клумбе вскопал папа, красиво расположить растения помогала мама. </a:t>
            </a:r>
            <a:r>
              <a:rPr lang="ru-RU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 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клумба получилась семейная. Всё лето, каждый день Катя поливала цветы на своей клумбе, полола на 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ней сорняки.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сентября, вместе со всеми детьми из их двора, Катя пошла в школу. В классе её ожидал сюрприз: к ней за парту посадили нового ученика. Это был Макс, симпатичный весёлый 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мальчик. В первый же день знакомства он предложил Кате встретиться вечером во дворе и 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вместе погулять. Катенька с радостью согласилась.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Вечером, когда радостная, сияющая Катя вышла на улицу, Макс уже стоял у подъезда с букетом в руках. Цветы показались девочке знакомыми. Она посмотрела на свою клумбу и 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всё поняла!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6.4</a:t>
            </a:r>
            <a:endParaRPr lang="ru-RU" sz="12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71848" y="5840627"/>
            <a:ext cx="2471352" cy="101737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7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150" y="2770511"/>
            <a:ext cx="7415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155575" algn="l"/>
              </a:tabLst>
            </a:pPr>
            <a:r>
              <a:rPr lang="ru-RU" sz="24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Откуда </a:t>
            </a: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во дворе дома появилась клумба?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155575" algn="l"/>
              </a:tabLst>
            </a:pPr>
            <a:r>
              <a:rPr lang="ru-RU" sz="2400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По какому случаю мальчик дарит девочке цветы?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155575" algn="l"/>
              </a:tabLst>
            </a:pP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Почему девочка расстроена?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6.5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9202" y="1037968"/>
            <a:ext cx="5923004" cy="947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РАССКАЗ ПО ВОПРОСАМ</a:t>
            </a:r>
            <a:endParaRPr lang="ru-RU" sz="3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246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12" y="331346"/>
            <a:ext cx="4872038" cy="6042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8355" y="100380"/>
            <a:ext cx="5951170" cy="9911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День 7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Конфета </a:t>
            </a:r>
            <a:r>
              <a:rPr lang="ru-RU" sz="3200" b="1" dirty="0" smtClean="0">
                <a:latin typeface="Georgia" panose="02040502050405020303" pitchFamily="18" charset="0"/>
              </a:rPr>
              <a:t>с сюрпризом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367849" y="5560540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115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823" y="1863575"/>
            <a:ext cx="73723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Рыбак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- удочка- озеро. 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Облака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- плыть - небо. 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Деревья</a:t>
            </a:r>
            <a:r>
              <a:rPr lang="en-US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- 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шуметь - ветер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Утки - плавать - вода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Солнце - пригревать - земля. 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Поплавок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- опускаться - вода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Стрекозы - летать 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– озеро</a:t>
            </a:r>
            <a:r>
              <a:rPr lang="en-US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- 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расти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- берег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Ведро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- стоять - трава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38955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- опускать - ведро - удочка.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41623" y="123569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ПРЕДЛОЖЕНИЯ ПО ОПОРНЫМ СЛОВАМ</a:t>
            </a:r>
            <a:endParaRPr lang="en-US" sz="3200" b="1" spc="-2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1.2</a:t>
            </a:r>
            <a:endParaRPr lang="ru-RU" sz="12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810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61" y="1218127"/>
            <a:ext cx="77009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0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Где </a:t>
            </a: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познакомились мальчик и девочка, изображённые на картине?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571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Как это случилось?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571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Эти дети ходят в школу или в детский сад? Как можно догадаться </a:t>
            </a:r>
            <a:r>
              <a:rPr lang="ru-RU" sz="2000" i="1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об </a:t>
            </a: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этом?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571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Что крикнул мальчик девочке, отправляя шар?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571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0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Что ответила ему девочка?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571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Почему мальчик отправил девочке конфету, может быть у неё какой-то праздник?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571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0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Где находятся родители детей? Они тоже дружат между собой?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571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0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Если представить, что мальчик живёт этажом выше, чем девочка, то как в таком случае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изменится ситуация, изображённая на картине?</a:t>
            </a:r>
            <a:endParaRPr lang="ru-RU" sz="20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7.1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773" y="197708"/>
            <a:ext cx="6433751" cy="84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Фантазируем, сочиняем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944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062" y="2488363"/>
            <a:ext cx="65008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Девочка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жить — 8 этаж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Девочка — выйти — балкон. </a:t>
            </a:r>
            <a:endParaRPr lang="ru-RU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позвать — девочка. </a:t>
            </a:r>
            <a:endParaRPr lang="ru-RU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Шар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—подняться —небо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Конфета —улететь —облака. </a:t>
            </a:r>
            <a:endParaRPr lang="ru-RU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Птица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—схватить- конфета. </a:t>
            </a:r>
            <a:endParaRPr lang="ru-RU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Ворона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клюнуть — шар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Шар — громко — лопнуть. </a:t>
            </a:r>
            <a:endParaRPr lang="ru-RU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375150" algn="l"/>
              </a:tabLs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Конфета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упасть — трава.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7.2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78012" y="502508"/>
            <a:ext cx="5923004" cy="1647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tabLst>
                <a:tab pos="4229100" algn="l"/>
              </a:tabLst>
            </a:pPr>
            <a:endParaRPr lang="ru-RU" sz="3200" b="1" spc="-2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</a:t>
            </a: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ПРЕДЛОЖЕНИЯ ПО ОПОРНЫМ СЛОВАМ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22421" y="5910650"/>
            <a:ext cx="2471352" cy="9473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786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588" y="2019651"/>
            <a:ext cx="7658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sz="2400" spc="-2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 </a:t>
            </a: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Розы на фартуке вышиты козы.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У девочки Тани — фартук с китами.</a:t>
            </a:r>
          </a:p>
          <a:p>
            <a:pPr indent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У Лены — олени.</a:t>
            </a:r>
          </a:p>
          <a:p>
            <a:pPr indent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У Дины — дельфины.</a:t>
            </a:r>
          </a:p>
          <a:p>
            <a:pPr indent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А у Алисы — рыжие лисы.</a:t>
            </a:r>
          </a:p>
          <a:p>
            <a:pPr indent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И в каждом кармашке лежат у детей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Конфеты... специально для этих зверей.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7.3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7484" y="255373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3589020" algn="l"/>
              </a:tabLst>
            </a:pPr>
            <a:r>
              <a:rPr lang="ru-RU" sz="3200" b="1" spc="-4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УЧИМ ШУТЛИВЫЕ СТИХИ</a:t>
            </a:r>
            <a:endParaRPr lang="ru-RU" sz="3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797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297" y="1339298"/>
            <a:ext cx="82010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Митя 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</a:rPr>
              <a:t>и Катя были соседями. Они ходили в одну школу, гуляли в общем дворе, жили в </a:t>
            </a:r>
            <a:r>
              <a:rPr lang="ru-RU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одном подъезде. Только Митя жил на 2-ом этаже, а Катя выше, на 3-ем. Как-то летним утром, когда все взрослые были на работе, Митя, высунувшись в открытое окно и задрав го</a:t>
            </a:r>
            <a:r>
              <a:rPr lang="ru-RU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лову высоко вверх, крикнул: «Катька, пойдём на пруд купаться!» Девочка не спеша подошла к открытому окну, и, облокотившись на подоконник, нехотя ответила: «Не знаю, сейчас кино интересное будет. Сериал». Митя обиделся» но виду не подал.</a:t>
            </a:r>
            <a:endParaRPr lang="ru-RU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ru-RU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Прошло минут пять. Вдруг девочка услышала громкий и радостный крик Мити: «Катька, </a:t>
            </a:r>
            <a:r>
              <a:rPr lang="ru-RU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принимай посылку!» Выбежав на балкон, Катерина увидела, как Митя выпускает из рук воздушный шар, к которому привязана огромная конфета. Девочка улыбнулась, протянула руки </a:t>
            </a:r>
            <a:r>
              <a:rPr lang="ru-RU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и тут же поймала подарок, переданный таким необычным способом. Она засмеялась, уви</a:t>
            </a:r>
            <a:r>
              <a:rPr lang="ru-RU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дев этикетку на конфете, и воскликнула: «Ой, «Темпо», мои любимые!». Но, развернув обёр</a:t>
            </a:r>
            <a:r>
              <a:rPr lang="ru-RU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тку, Катя обнаружила в ней... кусок пластилина. Внизу, высунувшись из окна, громко хохо</a:t>
            </a:r>
            <a:r>
              <a:rPr lang="ru-RU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тал Митя.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7.4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775" y="156519"/>
            <a:ext cx="5923004" cy="947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СЛУШАЕМ И ПЕРЕСКАЗЫВАЕМ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7708" y="5799438"/>
            <a:ext cx="2471352" cy="10585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989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075" y="2392471"/>
            <a:ext cx="7043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sz="2400" spc="-2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Почему </a:t>
            </a: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мальчик решил угостить девочку конфетой?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Как он её отправил?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Что девочка подарила мальчику?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431800" algn="just">
              <a:spcAft>
                <a:spcPts val="0"/>
              </a:spcAft>
              <a:tabLst>
                <a:tab pos="4375150" algn="l"/>
              </a:tabLst>
            </a:pP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Как она передала подарок?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7.5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9202" y="1037968"/>
            <a:ext cx="5923004" cy="947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РАССКАЗ ПО ВОПРОСАМ</a:t>
            </a:r>
            <a:endParaRPr lang="ru-RU" sz="3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156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7878" y="0"/>
            <a:ext cx="4565411" cy="8583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Georgia" panose="02040502050405020303" pitchFamily="18" charset="0"/>
              </a:rPr>
              <a:t>Супер</a:t>
            </a:r>
            <a:r>
              <a:rPr lang="ru-RU" sz="3200" b="1" dirty="0" smtClean="0">
                <a:latin typeface="Georgia" panose="02040502050405020303" pitchFamily="18" charset="0"/>
              </a:rPr>
              <a:t> день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Вот </a:t>
            </a:r>
            <a:r>
              <a:rPr lang="ru-RU" sz="3200" b="1" dirty="0" smtClean="0">
                <a:latin typeface="Georgia" panose="02040502050405020303" pitchFamily="18" charset="0"/>
              </a:rPr>
              <a:t>так игрушка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86733" y="-533189"/>
            <a:ext cx="4861849" cy="7938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6277232" y="5560540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430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323" y="1301151"/>
            <a:ext cx="7515225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9560" algn="l"/>
              </a:tabLst>
            </a:pPr>
            <a:r>
              <a:rPr lang="ru-RU" sz="2300" spc="-2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Почему </a:t>
            </a:r>
            <a:r>
              <a:rPr lang="ru-RU" sz="23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девочка завернула собаку в одеяльце? Для чего она вынесла её во двор? Это её </a:t>
            </a:r>
            <a:r>
              <a:rPr lang="ru-RU" sz="23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собака или соседская?</a:t>
            </a:r>
            <a:endParaRPr lang="ru-RU" sz="23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9560" algn="l"/>
              </a:tabLst>
            </a:pPr>
            <a:r>
              <a:rPr lang="ru-RU" sz="23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Девочка, у которой на руках собака, живёт в этом дворе или она приехала издалека?</a:t>
            </a:r>
            <a:endParaRPr lang="ru-RU" sz="23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9560" algn="l"/>
              </a:tabLst>
            </a:pPr>
            <a:r>
              <a:rPr lang="ru-RU" sz="23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О чём раз</a:t>
            </a:r>
            <a:r>
              <a:rPr lang="ru-RU" sz="2300" spc="-5" baseline="30000" dirty="0">
                <a:latin typeface="Georgia" panose="02040502050405020303" pitchFamily="18" charset="0"/>
                <a:ea typeface="Times New Roman" panose="02020603050405020304" pitchFamily="18" charset="0"/>
              </a:rPr>
              <a:t>г</a:t>
            </a:r>
            <a:r>
              <a:rPr lang="ru-RU" sz="23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оваривают девочки, играющие с куклами?</a:t>
            </a:r>
            <a:endParaRPr lang="ru-RU" sz="23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9560" algn="l"/>
              </a:tabLst>
            </a:pPr>
            <a:r>
              <a:rPr lang="ru-RU" sz="23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О чём они могут спросить девочку с собакой?</a:t>
            </a:r>
            <a:endParaRPr lang="ru-RU" sz="23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9560" algn="l"/>
              </a:tabLst>
            </a:pPr>
            <a:r>
              <a:rPr lang="ru-RU" sz="23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У собаки есть хозяин или она бездомная?</a:t>
            </a:r>
            <a:endParaRPr lang="ru-RU" sz="23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9560" algn="l"/>
              </a:tabLst>
            </a:pP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Представь, что куклы ночью разговаривают между собой.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89560" algn="l"/>
              </a:tabLst>
            </a:pPr>
            <a:r>
              <a:rPr lang="ru-RU" sz="23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О </a:t>
            </a: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чём они могли бы гово</a:t>
            </a:r>
            <a:r>
              <a:rPr lang="ru-RU" sz="23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рить? Попробуй передать их разговор.</a:t>
            </a:r>
            <a:endParaRPr lang="ru-RU" sz="23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8.1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773" y="197708"/>
            <a:ext cx="6433751" cy="84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Фантазируем, сочиняем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62465" y="5890054"/>
            <a:ext cx="2471352" cy="967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741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224" y="2017901"/>
            <a:ext cx="807243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Девочки </a:t>
            </a: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— гулять — двор. 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Подружки — играть — куклы. 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Девочка — положить — кукла — коляска. 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Девочка — завернуть — собака — одеяло. 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Собака — лаять — кукла. 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Коляска — опрокинуться — земля. 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Собака — схватить — кукла. 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Хозяйка — наказать — собака. 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Девочка — забрать — кукла. 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Девочки — громко — смеяться. </a:t>
            </a:r>
          </a:p>
          <a:p>
            <a:pPr marL="342900" indent="1428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dirty="0">
                <a:latin typeface="Georgia" panose="02040502050405020303" pitchFamily="18" charset="0"/>
                <a:ea typeface="Times New Roman" panose="02020603050405020304" pitchFamily="18" charset="0"/>
              </a:rPr>
              <a:t>Девочки — познакомиться — подружиться.</a:t>
            </a:r>
            <a:endParaRPr lang="ru-RU" sz="23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8.2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6250" y="247135"/>
            <a:ext cx="5923004" cy="1647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tabLst>
                <a:tab pos="4229100" algn="l"/>
              </a:tabLst>
            </a:pPr>
            <a:endParaRPr lang="ru-RU" sz="3200" b="1" spc="-25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</a:t>
            </a: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ПРЕДЛОЖЕНИЯ ПО ОПОРНЫМ СЛОВАМ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184" y="5935363"/>
            <a:ext cx="2471352" cy="9226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396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246" y="1786029"/>
            <a:ext cx="57578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Мой </a:t>
            </a:r>
            <a:r>
              <a:rPr lang="ru-RU" sz="24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Бимка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Пёс сторожевой,</a:t>
            </a:r>
          </a:p>
          <a:p>
            <a:pPr indent="431800" algn="just">
              <a:spcAft>
                <a:spcPts val="0"/>
              </a:spcAft>
            </a:pP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Он может лаять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Как большой,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Но он не лает потому,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Что вы понравились ему!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Смотрит в лужицу щенок 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4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И немного трусит: 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— </a:t>
            </a:r>
          </a:p>
          <a:p>
            <a:pPr indent="431800"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Кто туда забраться мог? </a:t>
            </a:r>
          </a:p>
          <a:p>
            <a:pPr indent="431800" algn="just">
              <a:spcAft>
                <a:spcPts val="0"/>
              </a:spcAft>
            </a:pP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Вдруг меня укусит?!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8.3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9246" y="222421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3589020" algn="l"/>
              </a:tabLst>
            </a:pPr>
            <a:r>
              <a:rPr lang="ru-RU" sz="3200" b="1" spc="-4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УЧИМ ШУТЛИВЫЕ СТИХИ</a:t>
            </a:r>
            <a:endParaRPr lang="ru-RU" sz="3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389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797" y="1176464"/>
            <a:ext cx="80438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spc="-2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</a:t>
            </a:r>
            <a:r>
              <a:rPr lang="ru-RU" sz="2100" spc="-2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Надина </a:t>
            </a:r>
            <a:r>
              <a:rPr lang="ru-RU" sz="21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семья поменяла квартиру и переехала в новый дом летом. В большом, нагретом </a:t>
            </a:r>
            <a:r>
              <a:rPr lang="ru-RU" sz="2100" spc="-30" dirty="0">
                <a:latin typeface="Georgia" panose="02040502050405020303" pitchFamily="18" charset="0"/>
                <a:ea typeface="Times New Roman" panose="02020603050405020304" pitchFamily="18" charset="0"/>
              </a:rPr>
              <a:t>солнцем дворе, под старыми клёнами каждый день собиралось несколько девочек. Они были </a:t>
            </a:r>
            <a:r>
              <a:rPr lang="ru-RU" sz="21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примерно того же возраста, что и Надя, которая, не имея ни братьев, ни сестёр, рассчиты</a:t>
            </a:r>
            <a:r>
              <a:rPr lang="ru-RU" sz="21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вала подружиться с соседками.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100" spc="-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Однако </a:t>
            </a:r>
            <a:r>
              <a:rPr lang="ru-RU" sz="21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девочки не спешили заговаривать с незнакомкой. Они играли со своими краси</a:t>
            </a:r>
            <a:r>
              <a:rPr lang="ru-RU" sz="2100" dirty="0">
                <a:latin typeface="Georgia" panose="02040502050405020303" pitchFamily="18" charset="0"/>
                <a:ea typeface="Times New Roman" panose="02020603050405020304" pitchFamily="18" charset="0"/>
              </a:rPr>
              <a:t>выми, нарядными куклами, с яркими колясками, блестящими лоскутами ткани и косо по</a:t>
            </a:r>
            <a:r>
              <a:rPr lang="ru-RU" sz="21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сматривали на </a:t>
            </a:r>
            <a:r>
              <a:rPr lang="ru-RU" sz="2100" spc="-15" dirty="0" err="1">
                <a:latin typeface="Georgia" panose="02040502050405020303" pitchFamily="18" charset="0"/>
                <a:ea typeface="Times New Roman" panose="02020603050405020304" pitchFamily="18" charset="0"/>
              </a:rPr>
              <a:t>Надюшку</a:t>
            </a:r>
            <a:r>
              <a:rPr lang="ru-RU" sz="21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1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Конечно</a:t>
            </a:r>
            <a:r>
              <a:rPr lang="ru-RU" sz="2100" dirty="0">
                <a:latin typeface="Georgia" panose="02040502050405020303" pitchFamily="18" charset="0"/>
                <a:ea typeface="Times New Roman" panose="02020603050405020304" pitchFamily="18" charset="0"/>
              </a:rPr>
              <a:t>, Надя могла бы подойти к ним, сама заговорить, рассказать что-нибудь инте</a:t>
            </a:r>
            <a:r>
              <a:rPr lang="ru-RU" sz="21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ресное... Но все её игрушки лежали запакованными в картонных коробках. Пока это мама </a:t>
            </a:r>
            <a:r>
              <a:rPr lang="ru-RU" sz="2100" dirty="0">
                <a:latin typeface="Georgia" panose="02040502050405020303" pitchFamily="18" charset="0"/>
                <a:ea typeface="Times New Roman" panose="02020603050405020304" pitchFamily="18" charset="0"/>
              </a:rPr>
              <a:t>разберёт их! Пока достанет её любимую куклу Синди! Подходить же с пустыми руками к </a:t>
            </a:r>
            <a:r>
              <a:rPr lang="ru-RU" sz="21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увлечённо играющим девочкам </a:t>
            </a:r>
            <a:r>
              <a:rPr lang="ru-RU" sz="2100" spc="-1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Надюше</a:t>
            </a:r>
            <a:r>
              <a:rPr lang="ru-RU" sz="21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 было неловко</a:t>
            </a:r>
            <a:r>
              <a:rPr lang="ru-RU" sz="2100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8.4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9775" y="156519"/>
            <a:ext cx="5923004" cy="947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СЛУШАЕМ И ПЕРЕСКАЗЫВАЕМ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80086" y="5955956"/>
            <a:ext cx="2413686" cy="9020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195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6662" y="1359490"/>
            <a:ext cx="60436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Разве рыбке страшен рак? 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Вряд ли! Рыбке рак не враг! 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Рыбке страшен червячок, 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Что насажен на крючок.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На лужайке сидел рыболов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Терпеливо копал червяков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Увидал рыболова скворец,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Похвалил: «Настоящий отец!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Ищет корм даже лучше чем я... </a:t>
            </a:r>
          </a:p>
          <a:p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Тоже, видно, большая семья!»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92197" y="0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3589020" algn="l"/>
              </a:tabLst>
            </a:pPr>
            <a:r>
              <a:rPr lang="ru-RU" sz="3200" b="1" spc="-4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УЧИМ ШУТЛИВЫЕ СТИХИ</a:t>
            </a:r>
            <a:endParaRPr lang="ru-RU" sz="3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1.3</a:t>
            </a:r>
            <a:endParaRPr lang="ru-RU" sz="12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5696465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519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662" y="1562517"/>
            <a:ext cx="785812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sz="22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Надя стояла, смотрела на соседок, и вдруг вспомнила о своей самой верной подружке!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2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Со всех ног девочка бросилась к подъезду. Скорей, скорей, в свою новую, пока не обжи</a:t>
            </a: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тую квартиру!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Прошло всего несколько минут. Надя вышла из подъезда, бережно держа на руках не</a:t>
            </a:r>
            <a:r>
              <a:rPr lang="ru-RU" sz="22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большой свёрток. Это была завёрнутая в одеяльце её маленькая собачка Линда. Собачке, </a:t>
            </a:r>
            <a:r>
              <a:rPr lang="ru-RU" sz="2200" dirty="0">
                <a:latin typeface="Georgia" panose="02040502050405020303" pitchFamily="18" charset="0"/>
                <a:ea typeface="Times New Roman" panose="02020603050405020304" pitchFamily="18" charset="0"/>
              </a:rPr>
              <a:t>конечно, не очень нравилось лежать на руках без движения, но она терпела, ведь её ма</a:t>
            </a:r>
            <a:r>
              <a:rPr lang="ru-RU" sz="22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ленькой хозяйке так хотелось найти друга. А ради такого дела можно и потерпеть!</a:t>
            </a:r>
            <a:endParaRPr lang="ru-RU" sz="22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8.4</a:t>
            </a:r>
            <a:endParaRPr lang="ru-RU" sz="12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869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337" y="1528762"/>
            <a:ext cx="584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И</a:t>
            </a:r>
            <a:r>
              <a:rPr lang="ru-RU" sz="2000" b="1" dirty="0" smtClean="0">
                <a:latin typeface="Georgia" panose="02040502050405020303" pitchFamily="18" charset="0"/>
              </a:rPr>
              <a:t>спользуемая литература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Ткаченко Т.А. «Картины с проблемным сюжетом для развития речи у дошкольников»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303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393" y="2633555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155575" algn="l"/>
              </a:tabLst>
            </a:pPr>
            <a:r>
              <a:rPr lang="ru-RU" sz="2400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Откуда </a:t>
            </a:r>
            <a:r>
              <a:rPr lang="ru-RU" sz="2400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мальчик с папой прибыли на рыбалку?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155575" algn="l"/>
              </a:tabLst>
            </a:pP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Почему мальчик сел с удочкой у ведёрка?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155575" algn="l"/>
              </a:tabLst>
            </a:pPr>
            <a:r>
              <a:rPr lang="ru-RU" sz="24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Что на это сказал папа?</a:t>
            </a:r>
            <a:endParaRPr lang="ru-RU" sz="24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1580" y="543697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СОСТАВЛЯЕМ РАССКАЗ ПО ВОПРОСАМ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1.4</a:t>
            </a:r>
            <a:endParaRPr lang="ru-RU" sz="12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0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75" y="1291543"/>
            <a:ext cx="754380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  <a:tabLst>
                <a:tab pos="2491740" algn="l"/>
              </a:tabLst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         </a:t>
            </a:r>
            <a:r>
              <a:rPr lang="ru-RU" spc="-1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Как-то</a:t>
            </a:r>
            <a:r>
              <a:rPr lang="ru-RU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, в выходной день мальчик Ванечка и его папа, жившие в небольшом городе, взяли удочки и отправились на поезде к ближайшему озеру половить рыбу. Было прекрасное летнее утро. Рядом с озером шумела листвой берёзовая роща. По воде плавали утки, над </a:t>
            </a:r>
            <a:r>
              <a:rPr lang="ru-RU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озером летали смешные стрекозы, похожие на вертолёты.</a:t>
            </a:r>
            <a:endParaRPr lang="ru-RU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31800" algn="just">
              <a:spcAft>
                <a:spcPts val="0"/>
              </a:spcAft>
            </a:pPr>
            <a:r>
              <a:rPr lang="ru-RU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Папа сел на принесённую с собой скамейку, закинул в воду удочку и стал ждать. Только </a:t>
            </a:r>
            <a:r>
              <a:rPr lang="ru-RU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через час на его крючок попался карп, ещё через час второй. К обеду в пластмассовом вед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</a:rPr>
              <a:t>ре, стоящем у воды, плескались 3 рыбки.</a:t>
            </a:r>
          </a:p>
          <a:p>
            <a:pPr indent="431800" algn="just">
              <a:spcAft>
                <a:spcPts val="0"/>
              </a:spcAft>
            </a:pPr>
            <a:r>
              <a:rPr lang="ru-RU" spc="-30" dirty="0">
                <a:latin typeface="Georgia" panose="02040502050405020303" pitchFamily="18" charset="0"/>
                <a:ea typeface="Times New Roman" panose="02020603050405020304" pitchFamily="18" charset="0"/>
              </a:rPr>
              <a:t>Ванюша походил около папы, подумал и не стал закидывать свою удочку в озеро. Легко ли </a:t>
            </a:r>
            <a:r>
              <a:rPr lang="ru-RU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маленькому мальчику в таком огромном водоёме поймать рыбу? Он сел около ведра и опус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</a:rPr>
              <a:t>тил в него крючок с поплавком. «Теперь я смогу поймать столько же рыбы, сколько папа!» — </a:t>
            </a:r>
            <a:r>
              <a:rPr lang="ru-RU" spc="-25" dirty="0">
                <a:latin typeface="Georgia" panose="02040502050405020303" pitchFamily="18" charset="0"/>
                <a:ea typeface="Times New Roman" panose="02020603050405020304" pitchFamily="18" charset="0"/>
              </a:rPr>
              <a:t>подумал Ваня.</a:t>
            </a:r>
            <a:endParaRPr lang="ru-RU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51007" y="172994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СЛУШАЕМ И ПЕРЕСКАЗЫВАЕМ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1.5</a:t>
            </a:r>
            <a:endParaRPr lang="ru-RU" sz="12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175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500" y="1648985"/>
            <a:ext cx="68437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24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Карасёнку</a:t>
            </a: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 раз карась </a:t>
            </a:r>
          </a:p>
          <a:p>
            <a:pPr algn="just">
              <a:spcAft>
                <a:spcPts val="0"/>
              </a:spcAft>
            </a:pPr>
            <a:r>
              <a:rPr lang="ru-RU" sz="2400" spc="-10" dirty="0">
                <a:latin typeface="Georgia" panose="02040502050405020303" pitchFamily="18" charset="0"/>
                <a:ea typeface="Times New Roman" panose="02020603050405020304" pitchFamily="18" charset="0"/>
              </a:rPr>
              <a:t>Подарил раскраску. 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И сказал карась: «Раскрась 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spc="5" dirty="0" err="1">
                <a:latin typeface="Georgia" panose="02040502050405020303" pitchFamily="18" charset="0"/>
                <a:ea typeface="Times New Roman" panose="02020603050405020304" pitchFamily="18" charset="0"/>
              </a:rPr>
              <a:t>Карасёнок</a:t>
            </a:r>
            <a:r>
              <a:rPr lang="ru-RU" sz="2400" spc="5" dirty="0">
                <a:latin typeface="Georgia" panose="02040502050405020303" pitchFamily="18" charset="0"/>
                <a:ea typeface="Times New Roman" panose="02020603050405020304" pitchFamily="18" charset="0"/>
              </a:rPr>
              <a:t>, сказку!»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91740" algn="l"/>
              </a:tabLst>
            </a:pPr>
            <a:r>
              <a:rPr lang="ru-RU" sz="2400" b="1" spc="-60" dirty="0"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91740" algn="l"/>
              </a:tabLst>
            </a:pPr>
            <a:r>
              <a:rPr lang="ru-RU" sz="2400" spc="-1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На </a:t>
            </a: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раскраске </a:t>
            </a:r>
            <a:r>
              <a:rPr lang="ru-RU" sz="2400" spc="-15" dirty="0" err="1">
                <a:latin typeface="Georgia" panose="02040502050405020303" pitchFamily="18" charset="0"/>
                <a:ea typeface="Times New Roman" panose="02020603050405020304" pitchFamily="18" charset="0"/>
              </a:rPr>
              <a:t>карасёнка</a:t>
            </a:r>
            <a:r>
              <a:rPr lang="ru-RU" sz="2400" spc="-15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Три весёлых поросёнка: 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spc="5" dirty="0" err="1">
                <a:latin typeface="Georgia" panose="02040502050405020303" pitchFamily="18" charset="0"/>
                <a:ea typeface="Times New Roman" panose="02020603050405020304" pitchFamily="18" charset="0"/>
              </a:rPr>
              <a:t>Карасёнок</a:t>
            </a:r>
            <a:r>
              <a:rPr lang="ru-RU" sz="2400" spc="5" dirty="0">
                <a:latin typeface="Georgia" panose="02040502050405020303" pitchFamily="18" charset="0"/>
                <a:ea typeface="Times New Roman" panose="02020603050405020304" pitchFamily="18" charset="0"/>
              </a:rPr>
              <a:t> поросят 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Перекрасил в </a:t>
            </a:r>
            <a:r>
              <a:rPr lang="ru-RU" sz="2400" spc="-5" dirty="0" err="1">
                <a:latin typeface="Georgia" panose="02040502050405020303" pitchFamily="18" charset="0"/>
                <a:ea typeface="Times New Roman" panose="02020603050405020304" pitchFamily="18" charset="0"/>
              </a:rPr>
              <a:t>карасят</a:t>
            </a:r>
            <a:r>
              <a:rPr lang="ru-RU" sz="2400" spc="-5" dirty="0">
                <a:latin typeface="Georgia" panose="02040502050405020303" pitchFamily="18" charset="0"/>
                <a:ea typeface="Times New Roman" panose="02020603050405020304" pitchFamily="18" charset="0"/>
              </a:rPr>
              <a:t>!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51007" y="172995"/>
            <a:ext cx="5923004" cy="138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СКОРОГОВОРКА </a:t>
            </a:r>
          </a:p>
          <a:p>
            <a:pPr indent="431800" algn="ctr">
              <a:spcAft>
                <a:spcPts val="0"/>
              </a:spcAft>
              <a:tabLst>
                <a:tab pos="4229100" algn="l"/>
              </a:tabLst>
            </a:pPr>
            <a:r>
              <a:rPr lang="ru-RU" sz="3200" b="1" spc="-25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«ПРО КАРАСИКА»</a:t>
            </a:r>
            <a:endParaRPr lang="ru-RU" sz="32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06031" y="5708822"/>
            <a:ext cx="659027" cy="601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1.6</a:t>
            </a:r>
            <a:endParaRPr lang="ru-RU" sz="12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9470" y="5486399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878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00" y="398049"/>
            <a:ext cx="5249697" cy="595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9693" y="156519"/>
            <a:ext cx="2237604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День 2</a:t>
            </a: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Елка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252519" y="5494637"/>
            <a:ext cx="2471352" cy="1161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Учитель- логопед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ЦДиК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Хорт Ирина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19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240</TotalTime>
  <Words>3595</Words>
  <Application>Microsoft Office PowerPoint</Application>
  <PresentationFormat>Экран (4:3)</PresentationFormat>
  <Paragraphs>640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Эркер</vt:lpstr>
      <vt:lpstr>План занятий на неделю Работа с детьми 5-7 лет по развитию связной  речи                (занимаемся дома)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Катунины</dc:creator>
  <cp:lastModifiedBy>Ирина</cp:lastModifiedBy>
  <cp:revision>30</cp:revision>
  <dcterms:created xsi:type="dcterms:W3CDTF">2016-01-14T16:42:52Z</dcterms:created>
  <dcterms:modified xsi:type="dcterms:W3CDTF">2020-04-10T09:57:32Z</dcterms:modified>
</cp:coreProperties>
</file>